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0"/>
  </p:notesMasterIdLst>
  <p:sldIdLst>
    <p:sldId id="256" r:id="rId5"/>
    <p:sldId id="488" r:id="rId6"/>
    <p:sldId id="496" r:id="rId7"/>
    <p:sldId id="260" r:id="rId8"/>
    <p:sldId id="259" r:id="rId9"/>
    <p:sldId id="296" r:id="rId10"/>
    <p:sldId id="293" r:id="rId11"/>
    <p:sldId id="261" r:id="rId12"/>
    <p:sldId id="273" r:id="rId13"/>
    <p:sldId id="271" r:id="rId14"/>
    <p:sldId id="257" r:id="rId15"/>
    <p:sldId id="258" r:id="rId16"/>
    <p:sldId id="262" r:id="rId17"/>
    <p:sldId id="274" r:id="rId18"/>
    <p:sldId id="332" r:id="rId19"/>
    <p:sldId id="333" r:id="rId20"/>
    <p:sldId id="334" r:id="rId21"/>
    <p:sldId id="335" r:id="rId22"/>
    <p:sldId id="337" r:id="rId23"/>
    <p:sldId id="339" r:id="rId24"/>
    <p:sldId id="340" r:id="rId25"/>
    <p:sldId id="341" r:id="rId26"/>
    <p:sldId id="342" r:id="rId27"/>
    <p:sldId id="343" r:id="rId28"/>
    <p:sldId id="344" r:id="rId29"/>
    <p:sldId id="345" r:id="rId30"/>
    <p:sldId id="346" r:id="rId31"/>
    <p:sldId id="355" r:id="rId32"/>
    <p:sldId id="352" r:id="rId33"/>
    <p:sldId id="353" r:id="rId34"/>
    <p:sldId id="354" r:id="rId35"/>
    <p:sldId id="519" r:id="rId36"/>
    <p:sldId id="356" r:id="rId37"/>
    <p:sldId id="358" r:id="rId38"/>
    <p:sldId id="357" r:id="rId39"/>
    <p:sldId id="347" r:id="rId40"/>
    <p:sldId id="351" r:id="rId41"/>
    <p:sldId id="348" r:id="rId42"/>
    <p:sldId id="282" r:id="rId43"/>
    <p:sldId id="349" r:id="rId44"/>
    <p:sldId id="350" r:id="rId45"/>
    <p:sldId id="359" r:id="rId46"/>
    <p:sldId id="520" r:id="rId47"/>
    <p:sldId id="518" r:id="rId48"/>
    <p:sldId id="360" r:id="rId49"/>
    <p:sldId id="361" r:id="rId50"/>
    <p:sldId id="362" r:id="rId51"/>
    <p:sldId id="363" r:id="rId52"/>
    <p:sldId id="364" r:id="rId53"/>
    <p:sldId id="365" r:id="rId54"/>
    <p:sldId id="366" r:id="rId55"/>
    <p:sldId id="367" r:id="rId56"/>
    <p:sldId id="543" r:id="rId57"/>
    <p:sldId id="368" r:id="rId58"/>
    <p:sldId id="369" r:id="rId59"/>
    <p:sldId id="272" r:id="rId60"/>
    <p:sldId id="265" r:id="rId61"/>
    <p:sldId id="415" r:id="rId62"/>
    <p:sldId id="372" r:id="rId63"/>
    <p:sldId id="525" r:id="rId64"/>
    <p:sldId id="298" r:id="rId65"/>
    <p:sldId id="375" r:id="rId66"/>
    <p:sldId id="489" r:id="rId67"/>
    <p:sldId id="374" r:id="rId68"/>
    <p:sldId id="376" r:id="rId69"/>
    <p:sldId id="377" r:id="rId70"/>
    <p:sldId id="378" r:id="rId71"/>
    <p:sldId id="514" r:id="rId72"/>
    <p:sldId id="379" r:id="rId73"/>
    <p:sldId id="381" r:id="rId74"/>
    <p:sldId id="382" r:id="rId75"/>
    <p:sldId id="383" r:id="rId76"/>
    <p:sldId id="384" r:id="rId77"/>
    <p:sldId id="386" r:id="rId78"/>
    <p:sldId id="385" r:id="rId79"/>
    <p:sldId id="388" r:id="rId80"/>
    <p:sldId id="484" r:id="rId81"/>
    <p:sldId id="390" r:id="rId82"/>
    <p:sldId id="515" r:id="rId83"/>
    <p:sldId id="392" r:id="rId84"/>
    <p:sldId id="516" r:id="rId85"/>
    <p:sldId id="517" r:id="rId86"/>
    <p:sldId id="393" r:id="rId87"/>
    <p:sldId id="394" r:id="rId88"/>
    <p:sldId id="396" r:id="rId89"/>
    <p:sldId id="395" r:id="rId90"/>
    <p:sldId id="389" r:id="rId91"/>
    <p:sldId id="397" r:id="rId92"/>
    <p:sldId id="398" r:id="rId93"/>
    <p:sldId id="399" r:id="rId94"/>
    <p:sldId id="490" r:id="rId95"/>
    <p:sldId id="400" r:id="rId96"/>
    <p:sldId id="506" r:id="rId97"/>
    <p:sldId id="402" r:id="rId98"/>
    <p:sldId id="403" r:id="rId99"/>
    <p:sldId id="404" r:id="rId100"/>
    <p:sldId id="417" r:id="rId101"/>
    <p:sldId id="416" r:id="rId102"/>
    <p:sldId id="418" r:id="rId103"/>
    <p:sldId id="405" r:id="rId104"/>
    <p:sldId id="406" r:id="rId105"/>
    <p:sldId id="408" r:id="rId106"/>
    <p:sldId id="407" r:id="rId107"/>
    <p:sldId id="409" r:id="rId108"/>
    <p:sldId id="410" r:id="rId109"/>
    <p:sldId id="411" r:id="rId110"/>
    <p:sldId id="412" r:id="rId111"/>
    <p:sldId id="413" r:id="rId112"/>
    <p:sldId id="414" r:id="rId113"/>
    <p:sldId id="513" r:id="rId114"/>
    <p:sldId id="540" r:id="rId115"/>
    <p:sldId id="542" r:id="rId116"/>
    <p:sldId id="541" r:id="rId117"/>
    <p:sldId id="297" r:id="rId118"/>
    <p:sldId id="380" r:id="rId119"/>
    <p:sldId id="277" r:id="rId120"/>
    <p:sldId id="294" r:id="rId121"/>
    <p:sldId id="295" r:id="rId122"/>
    <p:sldId id="269" r:id="rId123"/>
    <p:sldId id="434" r:id="rId124"/>
    <p:sldId id="432" r:id="rId125"/>
    <p:sldId id="420" r:id="rId126"/>
    <p:sldId id="421" r:id="rId127"/>
    <p:sldId id="422" r:id="rId128"/>
    <p:sldId id="423" r:id="rId129"/>
    <p:sldId id="424" r:id="rId130"/>
    <p:sldId id="425" r:id="rId131"/>
    <p:sldId id="426" r:id="rId132"/>
    <p:sldId id="427" r:id="rId133"/>
    <p:sldId id="428" r:id="rId134"/>
    <p:sldId id="429" r:id="rId135"/>
    <p:sldId id="430" r:id="rId136"/>
    <p:sldId id="435" r:id="rId137"/>
    <p:sldId id="436" r:id="rId138"/>
    <p:sldId id="437" r:id="rId139"/>
    <p:sldId id="439" r:id="rId140"/>
    <p:sldId id="440" r:id="rId141"/>
    <p:sldId id="441" r:id="rId142"/>
    <p:sldId id="442" r:id="rId143"/>
    <p:sldId id="444" r:id="rId144"/>
    <p:sldId id="443" r:id="rId145"/>
    <p:sldId id="445" r:id="rId146"/>
    <p:sldId id="446" r:id="rId147"/>
    <p:sldId id="447" r:id="rId148"/>
    <p:sldId id="448" r:id="rId149"/>
    <p:sldId id="449" r:id="rId150"/>
    <p:sldId id="450" r:id="rId151"/>
    <p:sldId id="451" r:id="rId152"/>
    <p:sldId id="453" r:id="rId153"/>
    <p:sldId id="431" r:id="rId154"/>
    <p:sldId id="433" r:id="rId155"/>
    <p:sldId id="455" r:id="rId156"/>
    <p:sldId id="456" r:id="rId157"/>
    <p:sldId id="524" r:id="rId158"/>
    <p:sldId id="497" r:id="rId159"/>
    <p:sldId id="498" r:id="rId160"/>
    <p:sldId id="499" r:id="rId161"/>
    <p:sldId id="501" r:id="rId162"/>
    <p:sldId id="500" r:id="rId163"/>
    <p:sldId id="502" r:id="rId164"/>
    <p:sldId id="503" r:id="rId165"/>
    <p:sldId id="505" r:id="rId166"/>
    <p:sldId id="504" r:id="rId167"/>
    <p:sldId id="507" r:id="rId168"/>
    <p:sldId id="510" r:id="rId169"/>
    <p:sldId id="511" r:id="rId170"/>
    <p:sldId id="521" r:id="rId171"/>
    <p:sldId id="523" r:id="rId172"/>
    <p:sldId id="530" r:id="rId173"/>
    <p:sldId id="531" r:id="rId174"/>
    <p:sldId id="532" r:id="rId175"/>
    <p:sldId id="533" r:id="rId176"/>
    <p:sldId id="534" r:id="rId177"/>
    <p:sldId id="535" r:id="rId178"/>
    <p:sldId id="536" r:id="rId179"/>
    <p:sldId id="537" r:id="rId180"/>
    <p:sldId id="538" r:id="rId181"/>
    <p:sldId id="539" r:id="rId182"/>
    <p:sldId id="270" r:id="rId183"/>
    <p:sldId id="303" r:id="rId184"/>
    <p:sldId id="304" r:id="rId185"/>
    <p:sldId id="305" r:id="rId186"/>
    <p:sldId id="461" r:id="rId187"/>
    <p:sldId id="460" r:id="rId188"/>
    <p:sldId id="462" r:id="rId189"/>
    <p:sldId id="306" r:id="rId190"/>
    <p:sldId id="324" r:id="rId191"/>
    <p:sldId id="457" r:id="rId192"/>
    <p:sldId id="458" r:id="rId193"/>
    <p:sldId id="307" r:id="rId194"/>
    <p:sldId id="308" r:id="rId195"/>
    <p:sldId id="314" r:id="rId196"/>
    <p:sldId id="320" r:id="rId197"/>
    <p:sldId id="459" r:id="rId198"/>
    <p:sldId id="463" r:id="rId199"/>
    <p:sldId id="464" r:id="rId200"/>
    <p:sldId id="310" r:id="rId201"/>
    <p:sldId id="465" r:id="rId202"/>
    <p:sldId id="466" r:id="rId203"/>
    <p:sldId id="311" r:id="rId204"/>
    <p:sldId id="313" r:id="rId205"/>
    <p:sldId id="312" r:id="rId206"/>
    <p:sldId id="316" r:id="rId207"/>
    <p:sldId id="317" r:id="rId208"/>
    <p:sldId id="468" r:id="rId209"/>
    <p:sldId id="467" r:id="rId210"/>
    <p:sldId id="318" r:id="rId211"/>
    <p:sldId id="319" r:id="rId212"/>
    <p:sldId id="321" r:id="rId213"/>
    <p:sldId id="330" r:id="rId214"/>
    <p:sldId id="322" r:id="rId215"/>
    <p:sldId id="469" r:id="rId216"/>
    <p:sldId id="323" r:id="rId217"/>
    <p:sldId id="471" r:id="rId218"/>
    <p:sldId id="325" r:id="rId219"/>
    <p:sldId id="327" r:id="rId220"/>
    <p:sldId id="328" r:id="rId221"/>
    <p:sldId id="329" r:id="rId222"/>
    <p:sldId id="485" r:id="rId223"/>
    <p:sldId id="486" r:id="rId224"/>
    <p:sldId id="487" r:id="rId225"/>
    <p:sldId id="470" r:id="rId226"/>
    <p:sldId id="473" r:id="rId227"/>
    <p:sldId id="472" r:id="rId228"/>
    <p:sldId id="474" r:id="rId229"/>
    <p:sldId id="475" r:id="rId230"/>
    <p:sldId id="476" r:id="rId231"/>
    <p:sldId id="477" r:id="rId232"/>
    <p:sldId id="478" r:id="rId233"/>
    <p:sldId id="479" r:id="rId234"/>
    <p:sldId id="480" r:id="rId235"/>
    <p:sldId id="512" r:id="rId236"/>
    <p:sldId id="526" r:id="rId237"/>
    <p:sldId id="527" r:id="rId238"/>
    <p:sldId id="528" r:id="rId23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grüßung" id="{32BFB07F-F28E-4853-972B-6DB280EF3848}">
          <p14:sldIdLst>
            <p14:sldId id="256"/>
            <p14:sldId id="488"/>
            <p14:sldId id="496"/>
            <p14:sldId id="260"/>
            <p14:sldId id="259"/>
            <p14:sldId id="296"/>
            <p14:sldId id="293"/>
            <p14:sldId id="261"/>
            <p14:sldId id="273"/>
          </p14:sldIdLst>
        </p14:section>
        <p14:section name="Spring Tools Suite (STS)" id="{9426E03F-02B0-4BA9-9B32-9970CB0DCB40}">
          <p14:sldIdLst>
            <p14:sldId id="271"/>
          </p14:sldIdLst>
        </p14:section>
        <p14:section name="Spring Initializr" id="{64F0E8D7-3FE9-4F8F-9AB2-534BF0C2C281}">
          <p14:sldIdLst>
            <p14:sldId id="257"/>
            <p14:sldId id="258"/>
            <p14:sldId id="262"/>
          </p14:sldIdLst>
        </p14:section>
        <p14:section name="Dependency Incection" id="{D948FF44-266F-49A0-81B5-3C2954170A67}">
          <p14:sldIdLst>
            <p14:sldId id="274"/>
            <p14:sldId id="332"/>
            <p14:sldId id="333"/>
            <p14:sldId id="334"/>
            <p14:sldId id="335"/>
            <p14:sldId id="337"/>
            <p14:sldId id="339"/>
            <p14:sldId id="340"/>
            <p14:sldId id="341"/>
            <p14:sldId id="342"/>
            <p14:sldId id="343"/>
            <p14:sldId id="344"/>
            <p14:sldId id="345"/>
            <p14:sldId id="346"/>
            <p14:sldId id="355"/>
            <p14:sldId id="352"/>
            <p14:sldId id="353"/>
            <p14:sldId id="354"/>
            <p14:sldId id="519"/>
            <p14:sldId id="356"/>
            <p14:sldId id="358"/>
            <p14:sldId id="357"/>
            <p14:sldId id="347"/>
            <p14:sldId id="351"/>
            <p14:sldId id="348"/>
            <p14:sldId id="282"/>
            <p14:sldId id="349"/>
            <p14:sldId id="350"/>
            <p14:sldId id="359"/>
            <p14:sldId id="520"/>
          </p14:sldIdLst>
        </p14:section>
        <p14:section name="Runner" id="{16587394-3E44-4F60-BB54-6EFBA71B0F05}">
          <p14:sldIdLst>
            <p14:sldId id="518"/>
          </p14:sldIdLst>
        </p14:section>
        <p14:section name="AOP" id="{35387C61-619C-4B75-BC49-888A3D177166}">
          <p14:sldIdLst>
            <p14:sldId id="360"/>
            <p14:sldId id="361"/>
            <p14:sldId id="362"/>
            <p14:sldId id="363"/>
            <p14:sldId id="364"/>
            <p14:sldId id="365"/>
            <p14:sldId id="366"/>
            <p14:sldId id="367"/>
            <p14:sldId id="543"/>
            <p14:sldId id="368"/>
            <p14:sldId id="369"/>
          </p14:sldIdLst>
        </p14:section>
        <p14:section name="Spring Boot" id="{97EBEA03-01A7-4FC1-9300-89C2B2146958}">
          <p14:sldIdLst>
            <p14:sldId id="272"/>
            <p14:sldId id="265"/>
            <p14:sldId id="415"/>
          </p14:sldIdLst>
        </p14:section>
        <p14:section name="HTTP Request" id="{66EEAF1B-8F8F-4BB6-BB61-E5EFD4BCAD97}">
          <p14:sldIdLst/>
        </p14:section>
        <p14:section name="Rest" id="{26BF3D3D-8F2B-4B89-BBAF-5694CAA5F10F}">
          <p14:sldIdLst>
            <p14:sldId id="372"/>
            <p14:sldId id="525"/>
            <p14:sldId id="298"/>
            <p14:sldId id="375"/>
            <p14:sldId id="489"/>
            <p14:sldId id="374"/>
            <p14:sldId id="376"/>
            <p14:sldId id="377"/>
            <p14:sldId id="378"/>
            <p14:sldId id="514"/>
            <p14:sldId id="379"/>
            <p14:sldId id="381"/>
            <p14:sldId id="382"/>
            <p14:sldId id="383"/>
            <p14:sldId id="384"/>
            <p14:sldId id="386"/>
            <p14:sldId id="385"/>
            <p14:sldId id="388"/>
            <p14:sldId id="484"/>
            <p14:sldId id="390"/>
            <p14:sldId id="515"/>
            <p14:sldId id="392"/>
            <p14:sldId id="516"/>
            <p14:sldId id="517"/>
            <p14:sldId id="393"/>
            <p14:sldId id="394"/>
            <p14:sldId id="396"/>
            <p14:sldId id="395"/>
            <p14:sldId id="389"/>
            <p14:sldId id="397"/>
            <p14:sldId id="398"/>
            <p14:sldId id="399"/>
            <p14:sldId id="490"/>
            <p14:sldId id="400"/>
            <p14:sldId id="506"/>
            <p14:sldId id="402"/>
            <p14:sldId id="403"/>
            <p14:sldId id="404"/>
            <p14:sldId id="417"/>
            <p14:sldId id="416"/>
            <p14:sldId id="418"/>
            <p14:sldId id="405"/>
            <p14:sldId id="406"/>
            <p14:sldId id="408"/>
            <p14:sldId id="407"/>
            <p14:sldId id="409"/>
            <p14:sldId id="410"/>
            <p14:sldId id="411"/>
            <p14:sldId id="412"/>
            <p14:sldId id="413"/>
          </p14:sldIdLst>
        </p14:section>
        <p14:section name="Actuator &amp; JMX" id="{EDB29C05-43CA-4F15-B6B2-5267C0EE511D}">
          <p14:sldIdLst>
            <p14:sldId id="414"/>
            <p14:sldId id="513"/>
            <p14:sldId id="540"/>
            <p14:sldId id="542"/>
            <p14:sldId id="541"/>
          </p14:sldIdLst>
        </p14:section>
        <p14:section name="@Profile" id="{73236192-6893-4621-98CD-99533DBC63E5}">
          <p14:sldIdLst>
            <p14:sldId id="297"/>
            <p14:sldId id="380"/>
          </p14:sldIdLst>
        </p14:section>
        <p14:section name="Jakarta" id="{D0CC5AF6-0B7F-4013-8D13-E626F469E1CA}">
          <p14:sldIdLst>
            <p14:sldId id="277"/>
            <p14:sldId id="294"/>
            <p14:sldId id="295"/>
          </p14:sldIdLst>
        </p14:section>
        <p14:section name="Spring JPA" id="{6D049DE5-7929-4E40-8E54-7515CCD4E891}">
          <p14:sldIdLst>
            <p14:sldId id="269"/>
            <p14:sldId id="434"/>
            <p14:sldId id="432"/>
            <p14:sldId id="420"/>
            <p14:sldId id="421"/>
            <p14:sldId id="422"/>
            <p14:sldId id="423"/>
            <p14:sldId id="424"/>
            <p14:sldId id="425"/>
            <p14:sldId id="426"/>
            <p14:sldId id="427"/>
            <p14:sldId id="428"/>
            <p14:sldId id="429"/>
            <p14:sldId id="430"/>
            <p14:sldId id="435"/>
            <p14:sldId id="436"/>
            <p14:sldId id="437"/>
            <p14:sldId id="439"/>
            <p14:sldId id="440"/>
            <p14:sldId id="441"/>
            <p14:sldId id="442"/>
            <p14:sldId id="444"/>
            <p14:sldId id="443"/>
            <p14:sldId id="445"/>
            <p14:sldId id="446"/>
            <p14:sldId id="447"/>
            <p14:sldId id="448"/>
            <p14:sldId id="449"/>
            <p14:sldId id="450"/>
            <p14:sldId id="451"/>
            <p14:sldId id="453"/>
            <p14:sldId id="431"/>
            <p14:sldId id="433"/>
            <p14:sldId id="455"/>
            <p14:sldId id="456"/>
            <p14:sldId id="524"/>
          </p14:sldIdLst>
        </p14:section>
        <p14:section name="RMI" id="{13C54333-DB95-4566-A44B-88F17E25805B}">
          <p14:sldIdLst>
            <p14:sldId id="497"/>
            <p14:sldId id="498"/>
            <p14:sldId id="499"/>
            <p14:sldId id="501"/>
            <p14:sldId id="500"/>
            <p14:sldId id="502"/>
          </p14:sldIdLst>
        </p14:section>
        <p14:section name="http Remoting" id="{3FBC7542-53E0-4CCB-9D46-DECA394AB01B}">
          <p14:sldIdLst>
            <p14:sldId id="503"/>
            <p14:sldId id="505"/>
            <p14:sldId id="504"/>
          </p14:sldIdLst>
        </p14:section>
        <p14:section name="Spring Webflux" id="{C94A66A4-F53E-401D-A023-BD0522B04661}">
          <p14:sldIdLst>
            <p14:sldId id="507"/>
            <p14:sldId id="510"/>
            <p14:sldId id="511"/>
            <p14:sldId id="521"/>
            <p14:sldId id="523"/>
            <p14:sldId id="530"/>
            <p14:sldId id="531"/>
            <p14:sldId id="532"/>
            <p14:sldId id="533"/>
            <p14:sldId id="534"/>
            <p14:sldId id="535"/>
            <p14:sldId id="536"/>
          </p14:sldIdLst>
        </p14:section>
        <p14:section name="Kafka" id="{6A8A31B9-FE3B-40B2-B011-1E622652B9E4}">
          <p14:sldIdLst>
            <p14:sldId id="537"/>
            <p14:sldId id="538"/>
            <p14:sldId id="539"/>
          </p14:sldIdLst>
        </p14:section>
        <p14:section name="Batch Processing" id="{7CEBE11D-846B-4E6D-A566-FF20021FDEC2}">
          <p14:sldIdLst>
            <p14:sldId id="270"/>
            <p14:sldId id="303"/>
            <p14:sldId id="304"/>
            <p14:sldId id="305"/>
            <p14:sldId id="461"/>
            <p14:sldId id="460"/>
            <p14:sldId id="462"/>
            <p14:sldId id="306"/>
            <p14:sldId id="324"/>
            <p14:sldId id="457"/>
            <p14:sldId id="458"/>
            <p14:sldId id="307"/>
            <p14:sldId id="308"/>
            <p14:sldId id="314"/>
            <p14:sldId id="320"/>
            <p14:sldId id="459"/>
            <p14:sldId id="463"/>
            <p14:sldId id="464"/>
            <p14:sldId id="310"/>
            <p14:sldId id="465"/>
            <p14:sldId id="466"/>
            <p14:sldId id="311"/>
            <p14:sldId id="313"/>
            <p14:sldId id="312"/>
            <p14:sldId id="316"/>
            <p14:sldId id="317"/>
            <p14:sldId id="468"/>
            <p14:sldId id="467"/>
            <p14:sldId id="318"/>
            <p14:sldId id="319"/>
            <p14:sldId id="321"/>
            <p14:sldId id="330"/>
            <p14:sldId id="322"/>
            <p14:sldId id="469"/>
            <p14:sldId id="323"/>
            <p14:sldId id="471"/>
            <p14:sldId id="325"/>
            <p14:sldId id="327"/>
            <p14:sldId id="328"/>
            <p14:sldId id="329"/>
            <p14:sldId id="485"/>
            <p14:sldId id="486"/>
            <p14:sldId id="487"/>
            <p14:sldId id="470"/>
            <p14:sldId id="473"/>
            <p14:sldId id="472"/>
            <p14:sldId id="474"/>
            <p14:sldId id="475"/>
            <p14:sldId id="476"/>
            <p14:sldId id="477"/>
            <p14:sldId id="478"/>
            <p14:sldId id="479"/>
            <p14:sldId id="480"/>
          </p14:sldIdLst>
        </p14:section>
        <p14:section name="Spring DM &amp; OSGi" id="{F249406C-C1A6-43EC-BB73-CC545123BB5D}">
          <p14:sldIdLst>
            <p14:sldId id="512"/>
            <p14:sldId id="526"/>
            <p14:sldId id="527"/>
            <p14:sldId id="52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8" autoAdjust="0"/>
    <p:restoredTop sz="91286" autoAdjust="0"/>
  </p:normalViewPr>
  <p:slideViewPr>
    <p:cSldViewPr snapToGrid="0">
      <p:cViewPr varScale="1">
        <p:scale>
          <a:sx n="155" d="100"/>
          <a:sy n="155" d="100"/>
        </p:scale>
        <p:origin x="162" y="15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4521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217" Type="http://schemas.openxmlformats.org/officeDocument/2006/relationships/slide" Target="slides/slide213.xml"/><Relationship Id="rId1" Type="http://schemas.openxmlformats.org/officeDocument/2006/relationships/customXml" Target="../customXml/item1.xml"/><Relationship Id="rId6" Type="http://schemas.openxmlformats.org/officeDocument/2006/relationships/slide" Target="slides/slide2.xml"/><Relationship Id="rId212" Type="http://schemas.openxmlformats.org/officeDocument/2006/relationships/slide" Target="slides/slide208.xml"/><Relationship Id="rId233" Type="http://schemas.openxmlformats.org/officeDocument/2006/relationships/slide" Target="slides/slide229.xml"/><Relationship Id="rId238" Type="http://schemas.openxmlformats.org/officeDocument/2006/relationships/slide" Target="slides/slide234.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slide" Target="slides/slide219.xml"/><Relationship Id="rId228" Type="http://schemas.openxmlformats.org/officeDocument/2006/relationships/slide" Target="slides/slide224.xml"/><Relationship Id="rId244"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34" Type="http://schemas.openxmlformats.org/officeDocument/2006/relationships/slide" Target="slides/slide230.xml"/><Relationship Id="rId239" Type="http://schemas.openxmlformats.org/officeDocument/2006/relationships/slide" Target="slides/slide235.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240" Type="http://schemas.openxmlformats.org/officeDocument/2006/relationships/notesMaster" Target="notesMasters/notesMaster1.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customXml" Target="../customXml/item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slide" Target="slides/slide23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241"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6" Type="http://schemas.openxmlformats.org/officeDocument/2006/relationships/slide" Target="slides/slide22.xml"/><Relationship Id="rId231" Type="http://schemas.openxmlformats.org/officeDocument/2006/relationships/slide" Target="slides/slide227.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viewProps" Target="viewProps.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DF0033-6D90-4117-931A-3831D1389C93}" type="datetimeFigureOut">
              <a:rPr lang="de-DE" smtClean="0"/>
              <a:t>02.11.2023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D0B895-F867-419E-B8C3-52E681611AE3}" type="slidenum">
              <a:rPr lang="de-DE" smtClean="0"/>
              <a:t>‹Nr.›</a:t>
            </a:fld>
            <a:endParaRPr lang="de-DE"/>
          </a:p>
        </p:txBody>
      </p:sp>
    </p:spTree>
    <p:extLst>
      <p:ext uri="{BB962C8B-B14F-4D97-AF65-F5344CB8AC3E}">
        <p14:creationId xmlns:p14="http://schemas.microsoft.com/office/powerpoint/2010/main" val="815553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baeldung.com/exception-handling-for-rest-with-spring"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https://docs.spring.io/spring-framework/docs/current/reference/html/overview.html#:~:text=Spring%20came%20into%20being%20in,they%20are%20in%20fact%20complementary.</a:t>
            </a:r>
          </a:p>
        </p:txBody>
      </p:sp>
      <p:sp>
        <p:nvSpPr>
          <p:cNvPr id="4" name="Foliennummernplatzhalter 3"/>
          <p:cNvSpPr>
            <a:spLocks noGrp="1"/>
          </p:cNvSpPr>
          <p:nvPr>
            <p:ph type="sldNum" sz="quarter" idx="5"/>
          </p:nvPr>
        </p:nvSpPr>
        <p:spPr/>
        <p:txBody>
          <a:bodyPr/>
          <a:lstStyle/>
          <a:p>
            <a:fld id="{A4D0B895-F867-419E-B8C3-52E681611AE3}" type="slidenum">
              <a:rPr lang="de-DE" smtClean="0"/>
              <a:t>5</a:t>
            </a:fld>
            <a:endParaRPr lang="de-DE"/>
          </a:p>
        </p:txBody>
      </p:sp>
    </p:spTree>
    <p:extLst>
      <p:ext uri="{BB962C8B-B14F-4D97-AF65-F5344CB8AC3E}">
        <p14:creationId xmlns:p14="http://schemas.microsoft.com/office/powerpoint/2010/main" val="3481719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https://dzone.com/articles/spring-boot-applicationrunner-and-commandlinerunne</a:t>
            </a:r>
          </a:p>
        </p:txBody>
      </p:sp>
      <p:sp>
        <p:nvSpPr>
          <p:cNvPr id="4" name="Foliennummernplatzhalter 3"/>
          <p:cNvSpPr>
            <a:spLocks noGrp="1"/>
          </p:cNvSpPr>
          <p:nvPr>
            <p:ph type="sldNum" sz="quarter" idx="5"/>
          </p:nvPr>
        </p:nvSpPr>
        <p:spPr/>
        <p:txBody>
          <a:bodyPr/>
          <a:lstStyle/>
          <a:p>
            <a:fld id="{A4D0B895-F867-419E-B8C3-52E681611AE3}" type="slidenum">
              <a:rPr lang="de-DE" smtClean="0"/>
              <a:t>44</a:t>
            </a:fld>
            <a:endParaRPr lang="de-DE"/>
          </a:p>
        </p:txBody>
      </p:sp>
    </p:spTree>
    <p:extLst>
      <p:ext uri="{BB962C8B-B14F-4D97-AF65-F5344CB8AC3E}">
        <p14:creationId xmlns:p14="http://schemas.microsoft.com/office/powerpoint/2010/main" val="2324426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https://www.digitalocean.com/community/tutorials/spring-aop-example-tutorial-aspect-advice-pointcut-joinpoint-annotations</a:t>
            </a:r>
          </a:p>
        </p:txBody>
      </p:sp>
      <p:sp>
        <p:nvSpPr>
          <p:cNvPr id="4" name="Foliennummernplatzhalter 3"/>
          <p:cNvSpPr>
            <a:spLocks noGrp="1"/>
          </p:cNvSpPr>
          <p:nvPr>
            <p:ph type="sldNum" sz="quarter" idx="5"/>
          </p:nvPr>
        </p:nvSpPr>
        <p:spPr/>
        <p:txBody>
          <a:bodyPr/>
          <a:lstStyle/>
          <a:p>
            <a:fld id="{A4D0B895-F867-419E-B8C3-52E681611AE3}" type="slidenum">
              <a:rPr lang="de-DE" smtClean="0"/>
              <a:t>47</a:t>
            </a:fld>
            <a:endParaRPr lang="de-DE"/>
          </a:p>
        </p:txBody>
      </p:sp>
    </p:spTree>
    <p:extLst>
      <p:ext uri="{BB962C8B-B14F-4D97-AF65-F5344CB8AC3E}">
        <p14:creationId xmlns:p14="http://schemas.microsoft.com/office/powerpoint/2010/main" val="1915409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https://www.baeldung.com/spring-aop-vs-aspectj</a:t>
            </a:r>
          </a:p>
        </p:txBody>
      </p:sp>
      <p:sp>
        <p:nvSpPr>
          <p:cNvPr id="4" name="Foliennummernplatzhalter 3"/>
          <p:cNvSpPr>
            <a:spLocks noGrp="1"/>
          </p:cNvSpPr>
          <p:nvPr>
            <p:ph type="sldNum" sz="quarter" idx="5"/>
          </p:nvPr>
        </p:nvSpPr>
        <p:spPr/>
        <p:txBody>
          <a:bodyPr/>
          <a:lstStyle/>
          <a:p>
            <a:fld id="{A4D0B895-F867-419E-B8C3-52E681611AE3}" type="slidenum">
              <a:rPr lang="de-DE" smtClean="0"/>
              <a:t>55</a:t>
            </a:fld>
            <a:endParaRPr lang="de-DE"/>
          </a:p>
        </p:txBody>
      </p:sp>
    </p:spTree>
    <p:extLst>
      <p:ext uri="{BB962C8B-B14F-4D97-AF65-F5344CB8AC3E}">
        <p14:creationId xmlns:p14="http://schemas.microsoft.com/office/powerpoint/2010/main" val="3639797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https://www.baeldung.com/java-jar-war-packaging#:~:text=JAR%20files%20allow%20us%20to,JAR%20with%20any%20desired%20structure.</a:t>
            </a:r>
          </a:p>
        </p:txBody>
      </p:sp>
      <p:sp>
        <p:nvSpPr>
          <p:cNvPr id="4" name="Foliennummernplatzhalter 3"/>
          <p:cNvSpPr>
            <a:spLocks noGrp="1"/>
          </p:cNvSpPr>
          <p:nvPr>
            <p:ph type="sldNum" sz="quarter" idx="5"/>
          </p:nvPr>
        </p:nvSpPr>
        <p:spPr/>
        <p:txBody>
          <a:bodyPr/>
          <a:lstStyle/>
          <a:p>
            <a:fld id="{A4D0B895-F867-419E-B8C3-52E681611AE3}" type="slidenum">
              <a:rPr lang="de-DE" smtClean="0"/>
              <a:t>58</a:t>
            </a:fld>
            <a:endParaRPr lang="de-DE"/>
          </a:p>
        </p:txBody>
      </p:sp>
    </p:spTree>
    <p:extLst>
      <p:ext uri="{BB962C8B-B14F-4D97-AF65-F5344CB8AC3E}">
        <p14:creationId xmlns:p14="http://schemas.microsoft.com/office/powerpoint/2010/main" val="2586330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en-US" b="0" i="0" dirty="0">
                <a:solidFill>
                  <a:srgbClr val="374151"/>
                </a:solidFill>
                <a:effectLst/>
                <a:latin typeface="Söhne"/>
              </a:rPr>
              <a:t>The </a:t>
            </a:r>
            <a:r>
              <a:rPr lang="en-US" b="0" i="0" dirty="0" err="1">
                <a:solidFill>
                  <a:srgbClr val="374151"/>
                </a:solidFill>
                <a:effectLst/>
                <a:latin typeface="Söhne"/>
              </a:rPr>
              <a:t>spring.jpa.hibernate.ddl</a:t>
            </a:r>
            <a:r>
              <a:rPr lang="en-US" b="0" i="0" dirty="0">
                <a:solidFill>
                  <a:srgbClr val="374151"/>
                </a:solidFill>
                <a:effectLst/>
                <a:latin typeface="Söhne"/>
              </a:rPr>
              <a:t>-auto property is used to configure the behavior of </a:t>
            </a:r>
            <a:r>
              <a:rPr lang="en-US" b="0" i="0" dirty="0" err="1">
                <a:solidFill>
                  <a:srgbClr val="374151"/>
                </a:solidFill>
                <a:effectLst/>
                <a:latin typeface="Söhne"/>
              </a:rPr>
              <a:t>Hibernate's</a:t>
            </a:r>
            <a:r>
              <a:rPr lang="en-US" b="0" i="0" dirty="0">
                <a:solidFill>
                  <a:srgbClr val="374151"/>
                </a:solidFill>
                <a:effectLst/>
                <a:latin typeface="Söhne"/>
              </a:rPr>
              <a:t> automatic DDL generation feature. The possible values for this property are as follows:</a:t>
            </a:r>
          </a:p>
          <a:p>
            <a:pPr algn="l">
              <a:buFont typeface="Arial" panose="020B0604020202020204" pitchFamily="34" charset="0"/>
              <a:buChar char="•"/>
            </a:pPr>
            <a:r>
              <a:rPr lang="en-US" b="0" i="0" dirty="0">
                <a:solidFill>
                  <a:srgbClr val="374151"/>
                </a:solidFill>
                <a:effectLst/>
                <a:latin typeface="Söhne"/>
              </a:rPr>
              <a:t>none: Disables automatic DDL generation. This means that no schema changes will be made to the database when the application is started.</a:t>
            </a:r>
          </a:p>
          <a:p>
            <a:pPr algn="l">
              <a:buFont typeface="Arial" panose="020B0604020202020204" pitchFamily="34" charset="0"/>
              <a:buChar char="•"/>
            </a:pPr>
            <a:r>
              <a:rPr lang="en-US" b="0" i="0" dirty="0">
                <a:solidFill>
                  <a:srgbClr val="374151"/>
                </a:solidFill>
                <a:effectLst/>
                <a:latin typeface="Söhne"/>
              </a:rPr>
              <a:t>create: This value causes Hibernate to automatically create the database schema when the application is started. Any existing data in the database will be deleted.</a:t>
            </a:r>
          </a:p>
          <a:p>
            <a:pPr algn="l">
              <a:buFont typeface="Arial" panose="020B0604020202020204" pitchFamily="34" charset="0"/>
              <a:buChar char="•"/>
            </a:pPr>
            <a:r>
              <a:rPr lang="en-US" b="0" i="0" dirty="0">
                <a:solidFill>
                  <a:srgbClr val="374151"/>
                </a:solidFill>
                <a:effectLst/>
                <a:latin typeface="Söhne"/>
              </a:rPr>
              <a:t>create-drop: This value is similar to create, but it causes Hibernate to automatically drop the schema when the application is shut down.</a:t>
            </a:r>
          </a:p>
          <a:p>
            <a:pPr algn="l">
              <a:buFont typeface="Arial" panose="020B0604020202020204" pitchFamily="34" charset="0"/>
              <a:buChar char="•"/>
            </a:pPr>
            <a:r>
              <a:rPr lang="en-US" b="0" i="0" dirty="0">
                <a:solidFill>
                  <a:srgbClr val="374151"/>
                </a:solidFill>
                <a:effectLst/>
                <a:latin typeface="Söhne"/>
              </a:rPr>
              <a:t>validate: This value causes Hibernate to validate the schema against the mapping information provided by the application. If any discrepancies are found, an exception will be thrown.</a:t>
            </a:r>
          </a:p>
          <a:p>
            <a:pPr algn="l">
              <a:buFont typeface="Arial" panose="020B0604020202020204" pitchFamily="34" charset="0"/>
              <a:buChar char="•"/>
            </a:pPr>
            <a:r>
              <a:rPr lang="en-US" b="0" i="0" dirty="0">
                <a:solidFill>
                  <a:srgbClr val="374151"/>
                </a:solidFill>
                <a:effectLst/>
                <a:latin typeface="Söhne"/>
              </a:rPr>
              <a:t>update: This value causes Hibernate to automatically update the schema to match the mapping information provided by the application. This can be used to apply changes to the schema that were made to the mapping annotations or XML files.</a:t>
            </a:r>
          </a:p>
          <a:p>
            <a:pPr algn="l"/>
            <a:r>
              <a:rPr lang="en-US" b="0" i="0" dirty="0">
                <a:solidFill>
                  <a:srgbClr val="374151"/>
                </a:solidFill>
                <a:effectLst/>
                <a:latin typeface="Söhne"/>
              </a:rPr>
              <a:t>It's important to choose the appropriate value for </a:t>
            </a:r>
            <a:r>
              <a:rPr lang="en-US" b="0" i="0" dirty="0" err="1">
                <a:solidFill>
                  <a:srgbClr val="374151"/>
                </a:solidFill>
                <a:effectLst/>
                <a:latin typeface="Söhne"/>
              </a:rPr>
              <a:t>spring.jpa.hibernate.ddl</a:t>
            </a:r>
            <a:r>
              <a:rPr lang="en-US" b="0" i="0" dirty="0">
                <a:solidFill>
                  <a:srgbClr val="374151"/>
                </a:solidFill>
                <a:effectLst/>
                <a:latin typeface="Söhne"/>
              </a:rPr>
              <a:t>-auto based on the requirements and needs of your application. In most cases, it's best to use validate or update to ensure that the schema matches the mapping information provided by the application. Using create or create-drop can be useful for testing purposes, but it's generally not recommended for production environments.</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solidFill>
                  <a:srgbClr val="CC7832"/>
                </a:solidFill>
                <a:effectLst/>
                <a:latin typeface="JetBrains Mono"/>
              </a:rPr>
              <a:t>spring.jpa.database-platform</a:t>
            </a:r>
            <a:r>
              <a:rPr lang="de-DE" dirty="0">
                <a:solidFill>
                  <a:srgbClr val="808080"/>
                </a:solidFill>
                <a:effectLst/>
                <a:latin typeface="JetBrains Mono"/>
              </a:rPr>
              <a:t>=</a:t>
            </a:r>
            <a:r>
              <a:rPr lang="de-DE" dirty="0">
                <a:solidFill>
                  <a:srgbClr val="6A8759"/>
                </a:solidFill>
                <a:effectLst/>
                <a:latin typeface="JetBrains Mono"/>
              </a:rPr>
              <a:t>org.hibernate.dialect.H2Dialect</a:t>
            </a:r>
            <a:br>
              <a:rPr lang="de-DE" dirty="0">
                <a:solidFill>
                  <a:srgbClr val="6A8759"/>
                </a:solidFill>
                <a:effectLst/>
                <a:latin typeface="JetBrains Mono"/>
              </a:rPr>
            </a:br>
            <a:r>
              <a:rPr lang="de-DE" dirty="0" err="1">
                <a:solidFill>
                  <a:srgbClr val="CC7832"/>
                </a:solidFill>
                <a:effectLst/>
                <a:latin typeface="JetBrains Mono"/>
              </a:rPr>
              <a:t>spring.jpa.hibernate.ddl</a:t>
            </a:r>
            <a:r>
              <a:rPr lang="de-DE" dirty="0">
                <a:solidFill>
                  <a:srgbClr val="CC7832"/>
                </a:solidFill>
                <a:effectLst/>
                <a:latin typeface="JetBrains Mono"/>
              </a:rPr>
              <a:t>-auto</a:t>
            </a:r>
            <a:r>
              <a:rPr lang="de-DE" dirty="0">
                <a:solidFill>
                  <a:srgbClr val="808080"/>
                </a:solidFill>
                <a:effectLst/>
                <a:latin typeface="JetBrains Mono"/>
              </a:rPr>
              <a:t>=</a:t>
            </a:r>
            <a:r>
              <a:rPr lang="de-DE" dirty="0" err="1">
                <a:solidFill>
                  <a:srgbClr val="FFC66D"/>
                </a:solidFill>
                <a:effectLst/>
                <a:latin typeface="JetBrains Mono"/>
              </a:rPr>
              <a:t>create-drop</a:t>
            </a:r>
            <a:br>
              <a:rPr lang="de-DE" dirty="0">
                <a:solidFill>
                  <a:srgbClr val="FFC66D"/>
                </a:solidFill>
                <a:effectLst/>
                <a:latin typeface="JetBrains Mono"/>
              </a:rPr>
            </a:br>
            <a:r>
              <a:rPr lang="de-DE" dirty="0" err="1">
                <a:solidFill>
                  <a:srgbClr val="CC7832"/>
                </a:solidFill>
                <a:effectLst/>
                <a:latin typeface="JetBrains Mono"/>
              </a:rPr>
              <a:t>spring.jpa.show-sql</a:t>
            </a:r>
            <a:r>
              <a:rPr lang="de-DE" dirty="0">
                <a:solidFill>
                  <a:srgbClr val="808080"/>
                </a:solidFill>
                <a:effectLst/>
                <a:latin typeface="JetBrains Mono"/>
              </a:rPr>
              <a:t>=</a:t>
            </a:r>
            <a:r>
              <a:rPr lang="de-DE" dirty="0" err="1">
                <a:solidFill>
                  <a:srgbClr val="CC7832"/>
                </a:solidFill>
                <a:effectLst/>
                <a:latin typeface="JetBrains Mono"/>
              </a:rPr>
              <a:t>true</a:t>
            </a:r>
            <a:br>
              <a:rPr lang="de-DE" dirty="0">
                <a:solidFill>
                  <a:srgbClr val="CC7832"/>
                </a:solidFill>
                <a:effectLst/>
                <a:latin typeface="JetBrains Mono"/>
              </a:rPr>
            </a:br>
            <a:r>
              <a:rPr lang="de-DE" dirty="0" err="1">
                <a:solidFill>
                  <a:srgbClr val="CC7832"/>
                </a:solidFill>
                <a:effectLst/>
                <a:latin typeface="JetBrains Mono"/>
              </a:rPr>
              <a:t>spring.jpa.properties.hibernate.format_sql</a:t>
            </a:r>
            <a:r>
              <a:rPr lang="de-DE" dirty="0">
                <a:solidFill>
                  <a:srgbClr val="808080"/>
                </a:solidFill>
                <a:effectLst/>
                <a:latin typeface="JetBrains Mono"/>
              </a:rPr>
              <a:t>=</a:t>
            </a:r>
            <a:r>
              <a:rPr lang="de-DE" dirty="0" err="1">
                <a:solidFill>
                  <a:srgbClr val="6A8759"/>
                </a:solidFill>
                <a:effectLst/>
                <a:latin typeface="JetBrains Mono"/>
              </a:rPr>
              <a:t>true</a:t>
            </a:r>
            <a:br>
              <a:rPr lang="de-DE" dirty="0">
                <a:solidFill>
                  <a:srgbClr val="6A8759"/>
                </a:solidFill>
                <a:effectLst/>
                <a:latin typeface="JetBrains Mono"/>
              </a:rPr>
            </a:br>
            <a:br>
              <a:rPr lang="de-DE" dirty="0">
                <a:solidFill>
                  <a:srgbClr val="6A8759"/>
                </a:solidFill>
                <a:effectLst/>
                <a:latin typeface="JetBrains Mono"/>
              </a:rPr>
            </a:br>
            <a:r>
              <a:rPr lang="de-DE" dirty="0">
                <a:solidFill>
                  <a:srgbClr val="CC7832"/>
                </a:solidFill>
                <a:effectLst/>
                <a:latin typeface="JetBrains Mono"/>
              </a:rPr>
              <a:t>spring.datasource.url</a:t>
            </a:r>
            <a:r>
              <a:rPr lang="de-DE" dirty="0">
                <a:solidFill>
                  <a:srgbClr val="808080"/>
                </a:solidFill>
                <a:effectLst/>
                <a:latin typeface="JetBrains Mono"/>
              </a:rPr>
              <a:t>=</a:t>
            </a:r>
            <a:r>
              <a:rPr lang="de-DE" dirty="0">
                <a:solidFill>
                  <a:srgbClr val="6A8759"/>
                </a:solidFill>
                <a:effectLst/>
                <a:latin typeface="JetBrains Mono"/>
              </a:rPr>
              <a:t>jdbc:h2:file:./</a:t>
            </a:r>
            <a:r>
              <a:rPr lang="de-DE" dirty="0" err="1">
                <a:solidFill>
                  <a:srgbClr val="6A8759"/>
                </a:solidFill>
                <a:effectLst/>
                <a:latin typeface="JetBrains Mono"/>
              </a:rPr>
              <a:t>database</a:t>
            </a:r>
            <a:r>
              <a:rPr lang="de-DE" dirty="0">
                <a:solidFill>
                  <a:srgbClr val="6A8759"/>
                </a:solidFill>
                <a:effectLst/>
                <a:latin typeface="JetBrains Mono"/>
              </a:rPr>
              <a:t>/h2db;AUTO_SERVER=</a:t>
            </a:r>
            <a:r>
              <a:rPr lang="de-DE" dirty="0" err="1">
                <a:solidFill>
                  <a:srgbClr val="6A8759"/>
                </a:solidFill>
                <a:effectLst/>
                <a:latin typeface="JetBrains Mono"/>
              </a:rPr>
              <a:t>true</a:t>
            </a:r>
            <a:br>
              <a:rPr lang="de-DE" dirty="0">
                <a:solidFill>
                  <a:srgbClr val="6A8759"/>
                </a:solidFill>
                <a:effectLst/>
                <a:latin typeface="JetBrains Mono"/>
              </a:rPr>
            </a:br>
            <a:r>
              <a:rPr lang="de-DE" dirty="0" err="1">
                <a:solidFill>
                  <a:srgbClr val="CC7832"/>
                </a:solidFill>
                <a:effectLst/>
                <a:latin typeface="JetBrains Mono"/>
              </a:rPr>
              <a:t>spring.datasource.username</a:t>
            </a:r>
            <a:r>
              <a:rPr lang="de-DE" dirty="0">
                <a:solidFill>
                  <a:srgbClr val="808080"/>
                </a:solidFill>
                <a:effectLst/>
                <a:latin typeface="JetBrains Mono"/>
              </a:rPr>
              <a:t>=</a:t>
            </a:r>
            <a:r>
              <a:rPr lang="de-DE" dirty="0" err="1">
                <a:solidFill>
                  <a:srgbClr val="6A8759"/>
                </a:solidFill>
                <a:effectLst/>
                <a:latin typeface="JetBrains Mono"/>
              </a:rPr>
              <a:t>sa</a:t>
            </a:r>
            <a:br>
              <a:rPr lang="de-DE" dirty="0">
                <a:solidFill>
                  <a:srgbClr val="6A8759"/>
                </a:solidFill>
                <a:effectLst/>
                <a:latin typeface="JetBrains Mono"/>
              </a:rPr>
            </a:br>
            <a:r>
              <a:rPr lang="de-DE" dirty="0" err="1">
                <a:solidFill>
                  <a:srgbClr val="CC7832"/>
                </a:solidFill>
                <a:effectLst/>
                <a:latin typeface="JetBrains Mono"/>
              </a:rPr>
              <a:t>spring.datasource.password</a:t>
            </a:r>
            <a:r>
              <a:rPr lang="de-DE" dirty="0">
                <a:solidFill>
                  <a:srgbClr val="808080"/>
                </a:solidFill>
                <a:effectLst/>
                <a:latin typeface="JetBrains Mono"/>
              </a:rPr>
              <a:t>=</a:t>
            </a:r>
            <a:br>
              <a:rPr lang="de-DE" dirty="0">
                <a:solidFill>
                  <a:srgbClr val="808080"/>
                </a:solidFill>
                <a:effectLst/>
                <a:latin typeface="JetBrains Mono"/>
              </a:rPr>
            </a:br>
            <a:r>
              <a:rPr lang="de-DE" dirty="0" err="1">
                <a:solidFill>
                  <a:srgbClr val="CC7832"/>
                </a:solidFill>
                <a:effectLst/>
                <a:latin typeface="JetBrains Mono"/>
              </a:rPr>
              <a:t>spring.datasource.driver</a:t>
            </a:r>
            <a:r>
              <a:rPr lang="de-DE" dirty="0">
                <a:solidFill>
                  <a:srgbClr val="CC7832"/>
                </a:solidFill>
                <a:effectLst/>
                <a:latin typeface="JetBrains Mono"/>
              </a:rPr>
              <a:t>-</a:t>
            </a:r>
            <a:r>
              <a:rPr lang="de-DE" dirty="0" err="1">
                <a:solidFill>
                  <a:srgbClr val="CC7832"/>
                </a:solidFill>
                <a:effectLst/>
                <a:latin typeface="JetBrains Mono"/>
              </a:rPr>
              <a:t>class</a:t>
            </a:r>
            <a:r>
              <a:rPr lang="de-DE" dirty="0">
                <a:solidFill>
                  <a:srgbClr val="CC7832"/>
                </a:solidFill>
                <a:effectLst/>
                <a:latin typeface="JetBrains Mono"/>
              </a:rPr>
              <a:t>-name</a:t>
            </a:r>
            <a:r>
              <a:rPr lang="de-DE" dirty="0">
                <a:solidFill>
                  <a:srgbClr val="808080"/>
                </a:solidFill>
                <a:effectLst/>
                <a:latin typeface="JetBrains Mono"/>
              </a:rPr>
              <a:t>=</a:t>
            </a:r>
            <a:r>
              <a:rPr lang="de-DE" dirty="0">
                <a:solidFill>
                  <a:srgbClr val="769AA5"/>
                </a:solidFill>
                <a:effectLst/>
                <a:latin typeface="JetBrains Mono"/>
              </a:rPr>
              <a:t>org</a:t>
            </a:r>
            <a:r>
              <a:rPr lang="de-DE" dirty="0">
                <a:solidFill>
                  <a:srgbClr val="6A8759"/>
                </a:solidFill>
                <a:effectLst/>
                <a:latin typeface="JetBrains Mono"/>
              </a:rPr>
              <a:t>.</a:t>
            </a:r>
            <a:r>
              <a:rPr lang="de-DE" dirty="0">
                <a:solidFill>
                  <a:srgbClr val="769AA5"/>
                </a:solidFill>
                <a:effectLst/>
                <a:latin typeface="JetBrains Mono"/>
              </a:rPr>
              <a:t>h2</a:t>
            </a:r>
            <a:r>
              <a:rPr lang="de-DE" dirty="0">
                <a:solidFill>
                  <a:srgbClr val="6A8759"/>
                </a:solidFill>
                <a:effectLst/>
                <a:latin typeface="JetBrains Mono"/>
              </a:rPr>
              <a:t>.</a:t>
            </a:r>
            <a:r>
              <a:rPr lang="de-DE" dirty="0">
                <a:solidFill>
                  <a:srgbClr val="769AA5"/>
                </a:solidFill>
                <a:effectLst/>
                <a:latin typeface="JetBrains Mono"/>
              </a:rPr>
              <a:t>Driver</a:t>
            </a:r>
            <a:br>
              <a:rPr lang="de-DE" dirty="0">
                <a:solidFill>
                  <a:srgbClr val="769AA5"/>
                </a:solidFill>
                <a:effectLst/>
                <a:latin typeface="JetBrains Mono"/>
              </a:rPr>
            </a:br>
            <a:br>
              <a:rPr lang="de-DE" dirty="0">
                <a:solidFill>
                  <a:srgbClr val="769AA5"/>
                </a:solidFill>
                <a:effectLst/>
                <a:latin typeface="JetBrains Mono"/>
              </a:rPr>
            </a:br>
            <a:r>
              <a:rPr lang="de-DE" dirty="0">
                <a:solidFill>
                  <a:srgbClr val="CC7832"/>
                </a:solidFill>
                <a:effectLst/>
                <a:latin typeface="JetBrains Mono"/>
              </a:rPr>
              <a:t>spring.h2.console.enabled</a:t>
            </a:r>
            <a:r>
              <a:rPr lang="de-DE" dirty="0">
                <a:solidFill>
                  <a:srgbClr val="808080"/>
                </a:solidFill>
                <a:effectLst/>
                <a:latin typeface="JetBrains Mono"/>
              </a:rPr>
              <a:t>=</a:t>
            </a:r>
            <a:r>
              <a:rPr lang="de-DE" dirty="0" err="1">
                <a:solidFill>
                  <a:srgbClr val="CC7832"/>
                </a:solidFill>
                <a:effectLst/>
                <a:latin typeface="JetBrains Mono"/>
              </a:rPr>
              <a:t>true</a:t>
            </a:r>
            <a:endParaRPr lang="de-DE" dirty="0">
              <a:solidFill>
                <a:srgbClr val="A9B7C6"/>
              </a:solidFill>
              <a:effectLst/>
              <a:latin typeface="JetBrains Mono"/>
            </a:endParaRPr>
          </a:p>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64</a:t>
            </a:fld>
            <a:endParaRPr lang="de-DE"/>
          </a:p>
        </p:txBody>
      </p:sp>
    </p:spTree>
    <p:extLst>
      <p:ext uri="{BB962C8B-B14F-4D97-AF65-F5344CB8AC3E}">
        <p14:creationId xmlns:p14="http://schemas.microsoft.com/office/powerpoint/2010/main" val="1575894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en-US" b="0" i="0" dirty="0">
                <a:solidFill>
                  <a:srgbClr val="374151"/>
                </a:solidFill>
                <a:effectLst/>
                <a:latin typeface="Söhne"/>
              </a:rPr>
              <a:t>https://www.h2database.com/html/features.html#auto_mixed_mode</a:t>
            </a:r>
          </a:p>
          <a:p>
            <a:pPr algn="l"/>
            <a:endParaRPr lang="en-US" b="0" i="0" dirty="0">
              <a:solidFill>
                <a:srgbClr val="374151"/>
              </a:solidFill>
              <a:effectLst/>
              <a:latin typeface="Söhne"/>
            </a:endParaRPr>
          </a:p>
          <a:p>
            <a:pPr algn="l"/>
            <a:r>
              <a:rPr lang="en-US" b="0" i="0" dirty="0">
                <a:solidFill>
                  <a:srgbClr val="374151"/>
                </a:solidFill>
                <a:effectLst/>
                <a:latin typeface="Söhne"/>
              </a:rPr>
              <a:t>The </a:t>
            </a:r>
            <a:r>
              <a:rPr lang="en-US" b="0" i="0" dirty="0" err="1">
                <a:solidFill>
                  <a:srgbClr val="374151"/>
                </a:solidFill>
                <a:effectLst/>
                <a:latin typeface="Söhne"/>
              </a:rPr>
              <a:t>spring.jpa.hibernate.ddl</a:t>
            </a:r>
            <a:r>
              <a:rPr lang="en-US" b="0" i="0" dirty="0">
                <a:solidFill>
                  <a:srgbClr val="374151"/>
                </a:solidFill>
                <a:effectLst/>
                <a:latin typeface="Söhne"/>
              </a:rPr>
              <a:t>-auto property is used to configure the behavior of </a:t>
            </a:r>
            <a:r>
              <a:rPr lang="en-US" b="0" i="0" dirty="0" err="1">
                <a:solidFill>
                  <a:srgbClr val="374151"/>
                </a:solidFill>
                <a:effectLst/>
                <a:latin typeface="Söhne"/>
              </a:rPr>
              <a:t>Hibernate's</a:t>
            </a:r>
            <a:r>
              <a:rPr lang="en-US" b="0" i="0" dirty="0">
                <a:solidFill>
                  <a:srgbClr val="374151"/>
                </a:solidFill>
                <a:effectLst/>
                <a:latin typeface="Söhne"/>
              </a:rPr>
              <a:t> automatic DDL generation feature. The possible values for this property are as follows:</a:t>
            </a:r>
          </a:p>
          <a:p>
            <a:pPr algn="l">
              <a:buFont typeface="Arial" panose="020B0604020202020204" pitchFamily="34" charset="0"/>
              <a:buChar char="•"/>
            </a:pPr>
            <a:r>
              <a:rPr lang="en-US" b="0" i="0" dirty="0">
                <a:solidFill>
                  <a:srgbClr val="374151"/>
                </a:solidFill>
                <a:effectLst/>
                <a:latin typeface="Söhne"/>
              </a:rPr>
              <a:t>none: Disables automatic DDL generation. This means that no schema changes will be made to the database when the application is started.</a:t>
            </a:r>
          </a:p>
          <a:p>
            <a:pPr algn="l">
              <a:buFont typeface="Arial" panose="020B0604020202020204" pitchFamily="34" charset="0"/>
              <a:buChar char="•"/>
            </a:pPr>
            <a:r>
              <a:rPr lang="en-US" b="0" i="0" dirty="0">
                <a:solidFill>
                  <a:srgbClr val="374151"/>
                </a:solidFill>
                <a:effectLst/>
                <a:latin typeface="Söhne"/>
              </a:rPr>
              <a:t>create: This value causes Hibernate to automatically create the database schema when the application is started. Any existing data in the database will be deleted.</a:t>
            </a:r>
          </a:p>
          <a:p>
            <a:pPr algn="l">
              <a:buFont typeface="Arial" panose="020B0604020202020204" pitchFamily="34" charset="0"/>
              <a:buChar char="•"/>
            </a:pPr>
            <a:r>
              <a:rPr lang="en-US" b="0" i="0" dirty="0">
                <a:solidFill>
                  <a:srgbClr val="374151"/>
                </a:solidFill>
                <a:effectLst/>
                <a:latin typeface="Söhne"/>
              </a:rPr>
              <a:t>create-drop: This value is similar to create, but it causes Hibernate to automatically drop the schema when the application is shut down.</a:t>
            </a:r>
          </a:p>
          <a:p>
            <a:pPr algn="l">
              <a:buFont typeface="Arial" panose="020B0604020202020204" pitchFamily="34" charset="0"/>
              <a:buChar char="•"/>
            </a:pPr>
            <a:r>
              <a:rPr lang="en-US" b="0" i="0" dirty="0">
                <a:solidFill>
                  <a:srgbClr val="374151"/>
                </a:solidFill>
                <a:effectLst/>
                <a:latin typeface="Söhne"/>
              </a:rPr>
              <a:t>validate: This value causes Hibernate to validate the schema against the mapping information provided by the application. If any discrepancies are found, an exception will be thrown.</a:t>
            </a:r>
          </a:p>
          <a:p>
            <a:pPr algn="l">
              <a:buFont typeface="Arial" panose="020B0604020202020204" pitchFamily="34" charset="0"/>
              <a:buChar char="•"/>
            </a:pPr>
            <a:r>
              <a:rPr lang="en-US" b="0" i="0" dirty="0">
                <a:solidFill>
                  <a:srgbClr val="374151"/>
                </a:solidFill>
                <a:effectLst/>
                <a:latin typeface="Söhne"/>
              </a:rPr>
              <a:t>update: This value causes Hibernate to automatically update the schema to match the mapping information provided by the application. This can be used to apply changes to the schema that were made to the mapping annotations or XML files.</a:t>
            </a:r>
          </a:p>
          <a:p>
            <a:pPr algn="l"/>
            <a:r>
              <a:rPr lang="en-US" b="0" i="0" dirty="0">
                <a:solidFill>
                  <a:srgbClr val="374151"/>
                </a:solidFill>
                <a:effectLst/>
                <a:latin typeface="Söhne"/>
              </a:rPr>
              <a:t>It's important to choose the appropriate value for </a:t>
            </a:r>
            <a:r>
              <a:rPr lang="en-US" b="0" i="0" dirty="0" err="1">
                <a:solidFill>
                  <a:srgbClr val="374151"/>
                </a:solidFill>
                <a:effectLst/>
                <a:latin typeface="Söhne"/>
              </a:rPr>
              <a:t>spring.jpa.hibernate.ddl</a:t>
            </a:r>
            <a:r>
              <a:rPr lang="en-US" b="0" i="0" dirty="0">
                <a:solidFill>
                  <a:srgbClr val="374151"/>
                </a:solidFill>
                <a:effectLst/>
                <a:latin typeface="Söhne"/>
              </a:rPr>
              <a:t>-auto based on the requirements and needs of your application. In most cases, it's best to use validate or update to ensure that the schema matches the mapping information provided by the application. Using create or create-drop can be useful for testing purposes, but it's generally not recommended for production environments.</a:t>
            </a:r>
          </a:p>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65</a:t>
            </a:fld>
            <a:endParaRPr lang="de-DE"/>
          </a:p>
        </p:txBody>
      </p:sp>
    </p:spTree>
    <p:extLst>
      <p:ext uri="{BB962C8B-B14F-4D97-AF65-F5344CB8AC3E}">
        <p14:creationId xmlns:p14="http://schemas.microsoft.com/office/powerpoint/2010/main" val="3497724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77</a:t>
            </a:fld>
            <a:endParaRPr lang="de-DE"/>
          </a:p>
        </p:txBody>
      </p:sp>
    </p:spTree>
    <p:extLst>
      <p:ext uri="{BB962C8B-B14F-4D97-AF65-F5344CB8AC3E}">
        <p14:creationId xmlns:p14="http://schemas.microsoft.com/office/powerpoint/2010/main" val="1397619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https://www.baeldung.com/spring-request-param</a:t>
            </a:r>
          </a:p>
          <a:p>
            <a:r>
              <a:rPr lang="de-DE" dirty="0"/>
              <a:t>https://www.baeldung.com/spring-pathvariable</a:t>
            </a:r>
          </a:p>
        </p:txBody>
      </p:sp>
      <p:sp>
        <p:nvSpPr>
          <p:cNvPr id="4" name="Foliennummernplatzhalter 3"/>
          <p:cNvSpPr>
            <a:spLocks noGrp="1"/>
          </p:cNvSpPr>
          <p:nvPr>
            <p:ph type="sldNum" sz="quarter" idx="5"/>
          </p:nvPr>
        </p:nvSpPr>
        <p:spPr/>
        <p:txBody>
          <a:bodyPr/>
          <a:lstStyle/>
          <a:p>
            <a:fld id="{A4D0B895-F867-419E-B8C3-52E681611AE3}" type="slidenum">
              <a:rPr lang="de-DE" smtClean="0"/>
              <a:t>79</a:t>
            </a:fld>
            <a:endParaRPr lang="de-DE"/>
          </a:p>
        </p:txBody>
      </p:sp>
    </p:spTree>
    <p:extLst>
      <p:ext uri="{BB962C8B-B14F-4D97-AF65-F5344CB8AC3E}">
        <p14:creationId xmlns:p14="http://schemas.microsoft.com/office/powerpoint/2010/main" val="1624176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https://docs.jboss.org/hibernate/validator/4.2/api/org/hibernate/validator/constraints/package-summary.html</a:t>
            </a:r>
          </a:p>
        </p:txBody>
      </p:sp>
      <p:sp>
        <p:nvSpPr>
          <p:cNvPr id="4" name="Foliennummernplatzhalter 3"/>
          <p:cNvSpPr>
            <a:spLocks noGrp="1"/>
          </p:cNvSpPr>
          <p:nvPr>
            <p:ph type="sldNum" sz="quarter" idx="5"/>
          </p:nvPr>
        </p:nvSpPr>
        <p:spPr/>
        <p:txBody>
          <a:bodyPr/>
          <a:lstStyle/>
          <a:p>
            <a:fld id="{A4D0B895-F867-419E-B8C3-52E681611AE3}" type="slidenum">
              <a:rPr lang="de-DE" smtClean="0"/>
              <a:t>81</a:t>
            </a:fld>
            <a:endParaRPr lang="de-DE"/>
          </a:p>
        </p:txBody>
      </p:sp>
    </p:spTree>
    <p:extLst>
      <p:ext uri="{BB962C8B-B14F-4D97-AF65-F5344CB8AC3E}">
        <p14:creationId xmlns:p14="http://schemas.microsoft.com/office/powerpoint/2010/main" val="3783751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https://stackoverflow.com/a/64892521</a:t>
            </a:r>
          </a:p>
        </p:txBody>
      </p:sp>
      <p:sp>
        <p:nvSpPr>
          <p:cNvPr id="4" name="Foliennummernplatzhalter 3"/>
          <p:cNvSpPr>
            <a:spLocks noGrp="1"/>
          </p:cNvSpPr>
          <p:nvPr>
            <p:ph type="sldNum" sz="quarter" idx="5"/>
          </p:nvPr>
        </p:nvSpPr>
        <p:spPr/>
        <p:txBody>
          <a:bodyPr/>
          <a:lstStyle/>
          <a:p>
            <a:fld id="{A4D0B895-F867-419E-B8C3-52E681611AE3}" type="slidenum">
              <a:rPr lang="de-DE" smtClean="0"/>
              <a:t>82</a:t>
            </a:fld>
            <a:endParaRPr lang="de-DE"/>
          </a:p>
        </p:txBody>
      </p:sp>
    </p:spTree>
    <p:extLst>
      <p:ext uri="{BB962C8B-B14F-4D97-AF65-F5344CB8AC3E}">
        <p14:creationId xmlns:p14="http://schemas.microsoft.com/office/powerpoint/2010/main" val="2421566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https://www.itwissen.info/Spring-Spring-framework.html</a:t>
            </a:r>
          </a:p>
        </p:txBody>
      </p:sp>
      <p:sp>
        <p:nvSpPr>
          <p:cNvPr id="4" name="Foliennummernplatzhalter 3"/>
          <p:cNvSpPr>
            <a:spLocks noGrp="1"/>
          </p:cNvSpPr>
          <p:nvPr>
            <p:ph type="sldNum" sz="quarter" idx="5"/>
          </p:nvPr>
        </p:nvSpPr>
        <p:spPr/>
        <p:txBody>
          <a:bodyPr/>
          <a:lstStyle/>
          <a:p>
            <a:fld id="{A4D0B895-F867-419E-B8C3-52E681611AE3}" type="slidenum">
              <a:rPr lang="de-DE" smtClean="0"/>
              <a:t>6</a:t>
            </a:fld>
            <a:endParaRPr lang="de-DE"/>
          </a:p>
        </p:txBody>
      </p:sp>
    </p:spTree>
    <p:extLst>
      <p:ext uri="{BB962C8B-B14F-4D97-AF65-F5344CB8AC3E}">
        <p14:creationId xmlns:p14="http://schemas.microsoft.com/office/powerpoint/2010/main" val="3242845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Es gibt </a:t>
            </a:r>
            <a:r>
              <a:rPr lang="de-DE" dirty="0">
                <a:hlinkClick r:id="rId3"/>
              </a:rPr>
              <a:t>viele Möglichkeiten </a:t>
            </a:r>
            <a:r>
              <a:rPr lang="de-DE" dirty="0"/>
              <a:t>die </a:t>
            </a:r>
            <a:r>
              <a:rPr lang="de-DE" dirty="0" err="1"/>
              <a:t>Exceptions</a:t>
            </a:r>
            <a:r>
              <a:rPr lang="de-DE" dirty="0"/>
              <a:t> abzufangen.</a:t>
            </a:r>
          </a:p>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94</a:t>
            </a:fld>
            <a:endParaRPr lang="de-DE"/>
          </a:p>
        </p:txBody>
      </p:sp>
    </p:spTree>
    <p:extLst>
      <p:ext uri="{BB962C8B-B14F-4D97-AF65-F5344CB8AC3E}">
        <p14:creationId xmlns:p14="http://schemas.microsoft.com/office/powerpoint/2010/main" val="4015205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github.com/spring-projects/spring-boot/wiki/Spring-Boot-3.0-Release-Notes#:~:text=Spring%20Boot%203.0%20has%20migrated%20from%20Java%20EE%20to%20Jakarta%20EE%20APIs%20for%20all%20dependencies.%20Wherever%20possible%2C%20Jakarta%20EE%2010%20compatible%20dependencies%20have%20been%20chosen%2C%20including%3A</a:t>
            </a:r>
          </a:p>
        </p:txBody>
      </p:sp>
      <p:sp>
        <p:nvSpPr>
          <p:cNvPr id="4" name="Foliennummernplatzhalter 3"/>
          <p:cNvSpPr>
            <a:spLocks noGrp="1"/>
          </p:cNvSpPr>
          <p:nvPr>
            <p:ph type="sldNum" sz="quarter" idx="5"/>
          </p:nvPr>
        </p:nvSpPr>
        <p:spPr/>
        <p:txBody>
          <a:bodyPr/>
          <a:lstStyle/>
          <a:p>
            <a:fld id="{A4D0B895-F867-419E-B8C3-52E681611AE3}" type="slidenum">
              <a:rPr lang="de-DE" smtClean="0"/>
              <a:t>116</a:t>
            </a:fld>
            <a:endParaRPr lang="de-DE"/>
          </a:p>
        </p:txBody>
      </p:sp>
    </p:spTree>
    <p:extLst>
      <p:ext uri="{BB962C8B-B14F-4D97-AF65-F5344CB8AC3E}">
        <p14:creationId xmlns:p14="http://schemas.microsoft.com/office/powerpoint/2010/main" val="1892289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https://www.tutorialspoint.com/jdbc/jdbc-sample-code.htm</a:t>
            </a:r>
          </a:p>
        </p:txBody>
      </p:sp>
      <p:sp>
        <p:nvSpPr>
          <p:cNvPr id="4" name="Foliennummernplatzhalter 3"/>
          <p:cNvSpPr>
            <a:spLocks noGrp="1"/>
          </p:cNvSpPr>
          <p:nvPr>
            <p:ph type="sldNum" sz="quarter" idx="5"/>
          </p:nvPr>
        </p:nvSpPr>
        <p:spPr/>
        <p:txBody>
          <a:bodyPr/>
          <a:lstStyle/>
          <a:p>
            <a:fld id="{A4D0B895-F867-419E-B8C3-52E681611AE3}" type="slidenum">
              <a:rPr lang="de-DE" smtClean="0"/>
              <a:t>120</a:t>
            </a:fld>
            <a:endParaRPr lang="de-DE"/>
          </a:p>
        </p:txBody>
      </p:sp>
    </p:spTree>
    <p:extLst>
      <p:ext uri="{BB962C8B-B14F-4D97-AF65-F5344CB8AC3E}">
        <p14:creationId xmlns:p14="http://schemas.microsoft.com/office/powerpoint/2010/main" val="987288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https://docs.spring.io/spring-framework/docs/current/reference/html/data-access.html#jdbc</a:t>
            </a:r>
          </a:p>
        </p:txBody>
      </p:sp>
      <p:sp>
        <p:nvSpPr>
          <p:cNvPr id="4" name="Foliennummernplatzhalter 3"/>
          <p:cNvSpPr>
            <a:spLocks noGrp="1"/>
          </p:cNvSpPr>
          <p:nvPr>
            <p:ph type="sldNum" sz="quarter" idx="5"/>
          </p:nvPr>
        </p:nvSpPr>
        <p:spPr/>
        <p:txBody>
          <a:bodyPr/>
          <a:lstStyle/>
          <a:p>
            <a:fld id="{A4D0B895-F867-419E-B8C3-52E681611AE3}" type="slidenum">
              <a:rPr lang="de-DE" smtClean="0"/>
              <a:t>121</a:t>
            </a:fld>
            <a:endParaRPr lang="de-DE"/>
          </a:p>
        </p:txBody>
      </p:sp>
    </p:spTree>
    <p:extLst>
      <p:ext uri="{BB962C8B-B14F-4D97-AF65-F5344CB8AC3E}">
        <p14:creationId xmlns:p14="http://schemas.microsoft.com/office/powerpoint/2010/main" val="2481461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124</a:t>
            </a:fld>
            <a:endParaRPr lang="de-DE"/>
          </a:p>
        </p:txBody>
      </p:sp>
    </p:spTree>
    <p:extLst>
      <p:ext uri="{BB962C8B-B14F-4D97-AF65-F5344CB8AC3E}">
        <p14:creationId xmlns:p14="http://schemas.microsoft.com/office/powerpoint/2010/main" val="2036257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https://www.marcobehler.com/guides/spring-transaction-management-transactional-in-depth</a:t>
            </a:r>
          </a:p>
        </p:txBody>
      </p:sp>
      <p:sp>
        <p:nvSpPr>
          <p:cNvPr id="4" name="Foliennummernplatzhalter 3"/>
          <p:cNvSpPr>
            <a:spLocks noGrp="1"/>
          </p:cNvSpPr>
          <p:nvPr>
            <p:ph type="sldNum" sz="quarter" idx="5"/>
          </p:nvPr>
        </p:nvSpPr>
        <p:spPr/>
        <p:txBody>
          <a:bodyPr/>
          <a:lstStyle/>
          <a:p>
            <a:fld id="{A4D0B895-F867-419E-B8C3-52E681611AE3}" type="slidenum">
              <a:rPr lang="de-DE" smtClean="0"/>
              <a:t>144</a:t>
            </a:fld>
            <a:endParaRPr lang="de-DE"/>
          </a:p>
        </p:txBody>
      </p:sp>
    </p:spTree>
    <p:extLst>
      <p:ext uri="{BB962C8B-B14F-4D97-AF65-F5344CB8AC3E}">
        <p14:creationId xmlns:p14="http://schemas.microsoft.com/office/powerpoint/2010/main" val="2196808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https://www.youtube.com/watch?v=SUQxXg229Xg</a:t>
            </a:r>
          </a:p>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146</a:t>
            </a:fld>
            <a:endParaRPr lang="de-DE"/>
          </a:p>
        </p:txBody>
      </p:sp>
    </p:spTree>
    <p:extLst>
      <p:ext uri="{BB962C8B-B14F-4D97-AF65-F5344CB8AC3E}">
        <p14:creationId xmlns:p14="http://schemas.microsoft.com/office/powerpoint/2010/main" val="133540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https://www.youtube.com/watch?v=Y7PpjerZkc0</a:t>
            </a:r>
          </a:p>
        </p:txBody>
      </p:sp>
      <p:sp>
        <p:nvSpPr>
          <p:cNvPr id="4" name="Foliennummernplatzhalter 3"/>
          <p:cNvSpPr>
            <a:spLocks noGrp="1"/>
          </p:cNvSpPr>
          <p:nvPr>
            <p:ph type="sldNum" sz="quarter" idx="5"/>
          </p:nvPr>
        </p:nvSpPr>
        <p:spPr/>
        <p:txBody>
          <a:bodyPr/>
          <a:lstStyle/>
          <a:p>
            <a:fld id="{A4D0B895-F867-419E-B8C3-52E681611AE3}" type="slidenum">
              <a:rPr lang="de-DE" smtClean="0"/>
              <a:t>148</a:t>
            </a:fld>
            <a:endParaRPr lang="de-DE"/>
          </a:p>
        </p:txBody>
      </p:sp>
    </p:spTree>
    <p:extLst>
      <p:ext uri="{BB962C8B-B14F-4D97-AF65-F5344CB8AC3E}">
        <p14:creationId xmlns:p14="http://schemas.microsoft.com/office/powerpoint/2010/main" val="25708239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https://docs.spring.io/spring-framework/docs/current/reference/html/data-access.html#dao-exceptions</a:t>
            </a:r>
          </a:p>
        </p:txBody>
      </p:sp>
      <p:sp>
        <p:nvSpPr>
          <p:cNvPr id="4" name="Foliennummernplatzhalter 3"/>
          <p:cNvSpPr>
            <a:spLocks noGrp="1"/>
          </p:cNvSpPr>
          <p:nvPr>
            <p:ph type="sldNum" sz="quarter" idx="5"/>
          </p:nvPr>
        </p:nvSpPr>
        <p:spPr/>
        <p:txBody>
          <a:bodyPr/>
          <a:lstStyle/>
          <a:p>
            <a:fld id="{A4D0B895-F867-419E-B8C3-52E681611AE3}" type="slidenum">
              <a:rPr lang="de-DE" smtClean="0"/>
              <a:t>150</a:t>
            </a:fld>
            <a:endParaRPr lang="de-DE"/>
          </a:p>
        </p:txBody>
      </p:sp>
    </p:spTree>
    <p:extLst>
      <p:ext uri="{BB962C8B-B14F-4D97-AF65-F5344CB8AC3E}">
        <p14:creationId xmlns:p14="http://schemas.microsoft.com/office/powerpoint/2010/main" val="3818933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151</a:t>
            </a:fld>
            <a:endParaRPr lang="de-DE"/>
          </a:p>
        </p:txBody>
      </p:sp>
    </p:spTree>
    <p:extLst>
      <p:ext uri="{BB962C8B-B14F-4D97-AF65-F5344CB8AC3E}">
        <p14:creationId xmlns:p14="http://schemas.microsoft.com/office/powerpoint/2010/main" val="2064782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https://docs.spring.io/spring-framework/docs/current/reference/html/overview.html#overview-philosophy</a:t>
            </a:r>
          </a:p>
        </p:txBody>
      </p:sp>
      <p:sp>
        <p:nvSpPr>
          <p:cNvPr id="4" name="Foliennummernplatzhalter 3"/>
          <p:cNvSpPr>
            <a:spLocks noGrp="1"/>
          </p:cNvSpPr>
          <p:nvPr>
            <p:ph type="sldNum" sz="quarter" idx="5"/>
          </p:nvPr>
        </p:nvSpPr>
        <p:spPr/>
        <p:txBody>
          <a:bodyPr/>
          <a:lstStyle/>
          <a:p>
            <a:fld id="{A4D0B895-F867-419E-B8C3-52E681611AE3}" type="slidenum">
              <a:rPr lang="de-DE" smtClean="0"/>
              <a:t>8</a:t>
            </a:fld>
            <a:endParaRPr lang="de-DE"/>
          </a:p>
        </p:txBody>
      </p:sp>
    </p:spTree>
    <p:extLst>
      <p:ext uri="{BB962C8B-B14F-4D97-AF65-F5344CB8AC3E}">
        <p14:creationId xmlns:p14="http://schemas.microsoft.com/office/powerpoint/2010/main" val="42004386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https://www.bezkoder.com/spring-boot-r2dbc-h2/</a:t>
            </a:r>
          </a:p>
        </p:txBody>
      </p:sp>
      <p:sp>
        <p:nvSpPr>
          <p:cNvPr id="4" name="Foliennummernplatzhalter 3"/>
          <p:cNvSpPr>
            <a:spLocks noGrp="1"/>
          </p:cNvSpPr>
          <p:nvPr>
            <p:ph type="sldNum" sz="quarter" idx="5"/>
          </p:nvPr>
        </p:nvSpPr>
        <p:spPr/>
        <p:txBody>
          <a:bodyPr/>
          <a:lstStyle/>
          <a:p>
            <a:fld id="{A4D0B895-F867-419E-B8C3-52E681611AE3}" type="slidenum">
              <a:rPr lang="de-DE" smtClean="0"/>
              <a:t>164</a:t>
            </a:fld>
            <a:endParaRPr lang="de-DE"/>
          </a:p>
        </p:txBody>
      </p:sp>
    </p:spTree>
    <p:extLst>
      <p:ext uri="{BB962C8B-B14F-4D97-AF65-F5344CB8AC3E}">
        <p14:creationId xmlns:p14="http://schemas.microsoft.com/office/powerpoint/2010/main" val="1167063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176</a:t>
            </a:fld>
            <a:endParaRPr lang="de-DE"/>
          </a:p>
        </p:txBody>
      </p:sp>
    </p:spTree>
    <p:extLst>
      <p:ext uri="{BB962C8B-B14F-4D97-AF65-F5344CB8AC3E}">
        <p14:creationId xmlns:p14="http://schemas.microsoft.com/office/powerpoint/2010/main" val="2029601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olidFill>
                  <a:srgbClr val="808080"/>
                </a:solidFill>
                <a:effectLst/>
                <a:latin typeface="JetBrains Mono"/>
              </a:rPr>
              <a:t># </a:t>
            </a:r>
            <a:r>
              <a:rPr lang="de-DE" dirty="0" err="1">
                <a:solidFill>
                  <a:srgbClr val="808080"/>
                </a:solidFill>
                <a:effectLst/>
                <a:latin typeface="JetBrains Mono"/>
              </a:rPr>
              <a:t>Required</a:t>
            </a:r>
            <a:r>
              <a:rPr lang="de-DE" dirty="0">
                <a:solidFill>
                  <a:srgbClr val="808080"/>
                </a:solidFill>
                <a:effectLst/>
                <a:latin typeface="JetBrains Mono"/>
              </a:rPr>
              <a:t> </a:t>
            </a:r>
            <a:r>
              <a:rPr lang="de-DE" dirty="0" err="1">
                <a:solidFill>
                  <a:srgbClr val="808080"/>
                </a:solidFill>
                <a:effectLst/>
                <a:latin typeface="JetBrains Mono"/>
              </a:rPr>
              <a:t>connection</a:t>
            </a:r>
            <a:r>
              <a:rPr lang="de-DE" dirty="0">
                <a:solidFill>
                  <a:srgbClr val="808080"/>
                </a:solidFill>
                <a:effectLst/>
                <a:latin typeface="JetBrains Mono"/>
              </a:rPr>
              <a:t> </a:t>
            </a:r>
            <a:r>
              <a:rPr lang="de-DE" dirty="0" err="1">
                <a:solidFill>
                  <a:srgbClr val="808080"/>
                </a:solidFill>
                <a:effectLst/>
                <a:latin typeface="JetBrains Mono"/>
              </a:rPr>
              <a:t>configs</a:t>
            </a:r>
            <a:r>
              <a:rPr lang="de-DE" dirty="0">
                <a:solidFill>
                  <a:srgbClr val="808080"/>
                </a:solidFill>
                <a:effectLst/>
                <a:latin typeface="JetBrains Mono"/>
              </a:rPr>
              <a:t> </a:t>
            </a:r>
            <a:r>
              <a:rPr lang="de-DE" dirty="0" err="1">
                <a:solidFill>
                  <a:srgbClr val="808080"/>
                </a:solidFill>
                <a:effectLst/>
                <a:latin typeface="JetBrains Mono"/>
              </a:rPr>
              <a:t>for</a:t>
            </a:r>
            <a:r>
              <a:rPr lang="de-DE" dirty="0">
                <a:solidFill>
                  <a:srgbClr val="808080"/>
                </a:solidFill>
                <a:effectLst/>
                <a:latin typeface="JetBrains Mono"/>
              </a:rPr>
              <a:t> Kafka </a:t>
            </a:r>
            <a:r>
              <a:rPr lang="de-DE" dirty="0" err="1">
                <a:solidFill>
                  <a:srgbClr val="808080"/>
                </a:solidFill>
                <a:effectLst/>
                <a:latin typeface="JetBrains Mono"/>
              </a:rPr>
              <a:t>producer</a:t>
            </a:r>
            <a:r>
              <a:rPr lang="de-DE" dirty="0">
                <a:solidFill>
                  <a:srgbClr val="808080"/>
                </a:solidFill>
                <a:effectLst/>
                <a:latin typeface="JetBrains Mono"/>
              </a:rPr>
              <a:t>, </a:t>
            </a:r>
            <a:r>
              <a:rPr lang="de-DE" dirty="0" err="1">
                <a:solidFill>
                  <a:srgbClr val="808080"/>
                </a:solidFill>
                <a:effectLst/>
                <a:latin typeface="JetBrains Mono"/>
              </a:rPr>
              <a:t>consumer</a:t>
            </a:r>
            <a:r>
              <a:rPr lang="de-DE" dirty="0">
                <a:solidFill>
                  <a:srgbClr val="808080"/>
                </a:solidFill>
                <a:effectLst/>
                <a:latin typeface="JetBrains Mono"/>
              </a:rPr>
              <a:t>, and </a:t>
            </a:r>
            <a:r>
              <a:rPr lang="de-DE" dirty="0" err="1">
                <a:solidFill>
                  <a:srgbClr val="808080"/>
                </a:solidFill>
                <a:effectLst/>
                <a:latin typeface="JetBrains Mono"/>
              </a:rPr>
              <a:t>admin</a:t>
            </a:r>
            <a:br>
              <a:rPr lang="de-DE" dirty="0">
                <a:solidFill>
                  <a:srgbClr val="808080"/>
                </a:solidFill>
                <a:effectLst/>
                <a:latin typeface="JetBrains Mono"/>
              </a:rPr>
            </a:br>
            <a:r>
              <a:rPr lang="de-DE" dirty="0" err="1">
                <a:solidFill>
                  <a:srgbClr val="CC7832"/>
                </a:solidFill>
                <a:effectLst/>
                <a:latin typeface="JetBrains Mono"/>
              </a:rPr>
              <a:t>spring.kafka.properties.bootstrap.servers</a:t>
            </a:r>
            <a:r>
              <a:rPr lang="de-DE" dirty="0">
                <a:solidFill>
                  <a:srgbClr val="808080"/>
                </a:solidFill>
                <a:effectLst/>
                <a:latin typeface="JetBrains Mono"/>
              </a:rPr>
              <a:t>=</a:t>
            </a:r>
            <a:r>
              <a:rPr lang="de-DE" dirty="0">
                <a:solidFill>
                  <a:srgbClr val="6A8759"/>
                </a:solidFill>
                <a:effectLst/>
                <a:latin typeface="JetBrains Mono"/>
              </a:rPr>
              <a:t>pkc-75m1o.europe-west3.gcp.confluent.cloud:9092</a:t>
            </a:r>
            <a:br>
              <a:rPr lang="de-DE" dirty="0">
                <a:solidFill>
                  <a:srgbClr val="6A8759"/>
                </a:solidFill>
                <a:effectLst/>
                <a:latin typeface="JetBrains Mono"/>
              </a:rPr>
            </a:br>
            <a:r>
              <a:rPr lang="de-DE" dirty="0" err="1">
                <a:solidFill>
                  <a:srgbClr val="CC7832"/>
                </a:solidFill>
                <a:effectLst/>
                <a:latin typeface="JetBrains Mono"/>
              </a:rPr>
              <a:t>spring.kafka.properties.sasl.mechanism</a:t>
            </a:r>
            <a:r>
              <a:rPr lang="de-DE" dirty="0">
                <a:solidFill>
                  <a:srgbClr val="808080"/>
                </a:solidFill>
                <a:effectLst/>
                <a:latin typeface="JetBrains Mono"/>
              </a:rPr>
              <a:t>=</a:t>
            </a:r>
            <a:r>
              <a:rPr lang="de-DE" dirty="0">
                <a:solidFill>
                  <a:srgbClr val="6A8759"/>
                </a:solidFill>
                <a:effectLst/>
                <a:latin typeface="JetBrains Mono"/>
              </a:rPr>
              <a:t>PLAIN</a:t>
            </a:r>
            <a:br>
              <a:rPr lang="de-DE" dirty="0">
                <a:solidFill>
                  <a:srgbClr val="6A8759"/>
                </a:solidFill>
                <a:effectLst/>
                <a:latin typeface="JetBrains Mono"/>
              </a:rPr>
            </a:br>
            <a:r>
              <a:rPr lang="de-DE" dirty="0" err="1">
                <a:solidFill>
                  <a:srgbClr val="CC7832"/>
                </a:solidFill>
                <a:effectLst/>
                <a:latin typeface="JetBrains Mono"/>
              </a:rPr>
              <a:t>spring.kafka.properties.sasl.jaas.config</a:t>
            </a:r>
            <a:r>
              <a:rPr lang="de-DE" dirty="0">
                <a:solidFill>
                  <a:srgbClr val="808080"/>
                </a:solidFill>
                <a:effectLst/>
                <a:latin typeface="JetBrains Mono"/>
              </a:rPr>
              <a:t>=</a:t>
            </a:r>
            <a:r>
              <a:rPr lang="de-DE" dirty="0" err="1">
                <a:solidFill>
                  <a:srgbClr val="6A8759"/>
                </a:solidFill>
                <a:effectLst/>
                <a:latin typeface="JetBrains Mono"/>
              </a:rPr>
              <a:t>org.apache.kafka.common.security.plain.PlainLoginModule</a:t>
            </a:r>
            <a:r>
              <a:rPr lang="de-DE" dirty="0">
                <a:solidFill>
                  <a:srgbClr val="6A8759"/>
                </a:solidFill>
                <a:effectLst/>
                <a:latin typeface="JetBrains Mono"/>
              </a:rPr>
              <a:t> </a:t>
            </a:r>
            <a:r>
              <a:rPr lang="de-DE" dirty="0">
                <a:solidFill>
                  <a:srgbClr val="A9B7C6"/>
                </a:solidFill>
                <a:effectLst/>
                <a:latin typeface="JetBrains Mono"/>
              </a:rPr>
              <a:t>\</a:t>
            </a:r>
            <a:br>
              <a:rPr lang="de-DE" dirty="0">
                <a:solidFill>
                  <a:srgbClr val="A9B7C6"/>
                </a:solidFill>
                <a:effectLst/>
                <a:latin typeface="JetBrains Mono"/>
              </a:rPr>
            </a:br>
            <a:r>
              <a:rPr lang="de-DE" dirty="0">
                <a:solidFill>
                  <a:srgbClr val="6A8759"/>
                </a:solidFill>
                <a:effectLst/>
                <a:latin typeface="JetBrains Mono"/>
              </a:rPr>
              <a:t>  </a:t>
            </a:r>
            <a:r>
              <a:rPr lang="de-DE" dirty="0" err="1">
                <a:solidFill>
                  <a:srgbClr val="6A8759"/>
                </a:solidFill>
                <a:effectLst/>
                <a:latin typeface="JetBrains Mono"/>
              </a:rPr>
              <a:t>required</a:t>
            </a:r>
            <a:r>
              <a:rPr lang="de-DE" dirty="0">
                <a:solidFill>
                  <a:srgbClr val="6A8759"/>
                </a:solidFill>
                <a:effectLst/>
                <a:latin typeface="JetBrains Mono"/>
              </a:rPr>
              <a:t> </a:t>
            </a:r>
            <a:r>
              <a:rPr lang="de-DE" dirty="0" err="1">
                <a:solidFill>
                  <a:srgbClr val="6A8759"/>
                </a:solidFill>
                <a:effectLst/>
                <a:latin typeface="JetBrains Mono"/>
              </a:rPr>
              <a:t>username</a:t>
            </a:r>
            <a:r>
              <a:rPr lang="de-DE" dirty="0">
                <a:solidFill>
                  <a:srgbClr val="6A8759"/>
                </a:solidFill>
                <a:effectLst/>
                <a:latin typeface="JetBrains Mono"/>
              </a:rPr>
              <a:t>='V3BKKSUQJVSVMRAK' </a:t>
            </a:r>
            <a:r>
              <a:rPr lang="de-DE" dirty="0" err="1">
                <a:solidFill>
                  <a:srgbClr val="6A8759"/>
                </a:solidFill>
                <a:effectLst/>
                <a:latin typeface="JetBrains Mono"/>
              </a:rPr>
              <a:t>password</a:t>
            </a:r>
            <a:r>
              <a:rPr lang="de-DE" dirty="0">
                <a:solidFill>
                  <a:srgbClr val="6A8759"/>
                </a:solidFill>
                <a:effectLst/>
                <a:latin typeface="JetBrains Mono"/>
              </a:rPr>
              <a:t>='Wu4nplDbQaXDuGJAlINBmZ3ez7MOc657aLnTXAPWdJiFbxeutcJHKMLEaF5Y/</a:t>
            </a:r>
            <a:r>
              <a:rPr lang="de-DE" dirty="0" err="1">
                <a:solidFill>
                  <a:srgbClr val="6A8759"/>
                </a:solidFill>
                <a:effectLst/>
                <a:latin typeface="JetBrains Mono"/>
              </a:rPr>
              <a:t>WgR</a:t>
            </a:r>
            <a:r>
              <a:rPr lang="de-DE" dirty="0">
                <a:solidFill>
                  <a:srgbClr val="6A8759"/>
                </a:solidFill>
                <a:effectLst/>
                <a:latin typeface="JetBrains Mono"/>
              </a:rPr>
              <a:t>';</a:t>
            </a:r>
            <a:br>
              <a:rPr lang="de-DE" dirty="0">
                <a:solidFill>
                  <a:srgbClr val="6A8759"/>
                </a:solidFill>
                <a:effectLst/>
                <a:latin typeface="JetBrains Mono"/>
              </a:rPr>
            </a:br>
            <a:r>
              <a:rPr lang="de-DE" dirty="0" err="1">
                <a:solidFill>
                  <a:srgbClr val="CC7832"/>
                </a:solidFill>
                <a:effectLst/>
                <a:latin typeface="JetBrains Mono"/>
              </a:rPr>
              <a:t>spring.kafka.properties.security.protocol</a:t>
            </a:r>
            <a:r>
              <a:rPr lang="de-DE" dirty="0">
                <a:solidFill>
                  <a:srgbClr val="808080"/>
                </a:solidFill>
                <a:effectLst/>
                <a:latin typeface="JetBrains Mono"/>
              </a:rPr>
              <a:t>=</a:t>
            </a:r>
            <a:r>
              <a:rPr lang="de-DE" dirty="0">
                <a:solidFill>
                  <a:srgbClr val="6A8759"/>
                </a:solidFill>
                <a:effectLst/>
                <a:latin typeface="JetBrains Mono"/>
              </a:rPr>
              <a:t>SASL_SSL</a:t>
            </a:r>
            <a:br>
              <a:rPr lang="de-DE" dirty="0">
                <a:solidFill>
                  <a:srgbClr val="6A8759"/>
                </a:solidFill>
                <a:effectLst/>
                <a:latin typeface="JetBrains Mono"/>
              </a:rPr>
            </a:br>
            <a:r>
              <a:rPr lang="de-DE" dirty="0" err="1">
                <a:solidFill>
                  <a:srgbClr val="CC7832"/>
                </a:solidFill>
                <a:effectLst/>
                <a:latin typeface="JetBrains Mono"/>
              </a:rPr>
              <a:t>spring.kafka.properties.ssl.endpoint.identification.algorithm</a:t>
            </a:r>
            <a:r>
              <a:rPr lang="de-DE" dirty="0">
                <a:solidFill>
                  <a:srgbClr val="808080"/>
                </a:solidFill>
                <a:effectLst/>
                <a:latin typeface="JetBrains Mono"/>
              </a:rPr>
              <a:t>=</a:t>
            </a:r>
            <a:r>
              <a:rPr lang="de-DE" dirty="0">
                <a:solidFill>
                  <a:srgbClr val="6A8759"/>
                </a:solidFill>
                <a:effectLst/>
                <a:latin typeface="JetBrains Mono"/>
              </a:rPr>
              <a:t>https</a:t>
            </a:r>
            <a:br>
              <a:rPr lang="de-DE" dirty="0">
                <a:solidFill>
                  <a:srgbClr val="6A8759"/>
                </a:solidFill>
                <a:effectLst/>
                <a:latin typeface="JetBrains Mono"/>
              </a:rPr>
            </a:br>
            <a:r>
              <a:rPr lang="de-DE" dirty="0">
                <a:solidFill>
                  <a:srgbClr val="CC7832"/>
                </a:solidFill>
                <a:effectLst/>
                <a:latin typeface="JetBrains Mono"/>
              </a:rPr>
              <a:t>spring.kafka.properties.request.timeout.ms</a:t>
            </a:r>
            <a:r>
              <a:rPr lang="de-DE" dirty="0">
                <a:solidFill>
                  <a:srgbClr val="808080"/>
                </a:solidFill>
                <a:effectLst/>
                <a:latin typeface="JetBrains Mono"/>
              </a:rPr>
              <a:t>=</a:t>
            </a:r>
            <a:r>
              <a:rPr lang="de-DE" dirty="0">
                <a:solidFill>
                  <a:srgbClr val="6A8759"/>
                </a:solidFill>
                <a:effectLst/>
                <a:latin typeface="JetBrains Mono"/>
              </a:rPr>
              <a:t>20000</a:t>
            </a:r>
            <a:br>
              <a:rPr lang="de-DE" dirty="0">
                <a:solidFill>
                  <a:srgbClr val="6A8759"/>
                </a:solidFill>
                <a:effectLst/>
                <a:latin typeface="JetBrains Mono"/>
              </a:rPr>
            </a:br>
            <a:br>
              <a:rPr lang="de-DE" dirty="0">
                <a:solidFill>
                  <a:srgbClr val="6A8759"/>
                </a:solidFill>
                <a:effectLst/>
                <a:latin typeface="JetBrains Mono"/>
              </a:rPr>
            </a:br>
            <a:r>
              <a:rPr lang="de-DE" dirty="0" err="1">
                <a:solidFill>
                  <a:srgbClr val="CC7832"/>
                </a:solidFill>
                <a:effectLst/>
                <a:latin typeface="JetBrains Mono"/>
              </a:rPr>
              <a:t>spring.kafka.consumer.auto</a:t>
            </a:r>
            <a:r>
              <a:rPr lang="de-DE" dirty="0">
                <a:solidFill>
                  <a:srgbClr val="CC7832"/>
                </a:solidFill>
                <a:effectLst/>
                <a:latin typeface="JetBrains Mono"/>
              </a:rPr>
              <a:t>-offset-reset</a:t>
            </a:r>
            <a:r>
              <a:rPr lang="de-DE" dirty="0">
                <a:solidFill>
                  <a:srgbClr val="808080"/>
                </a:solidFill>
                <a:effectLst/>
                <a:latin typeface="JetBrains Mono"/>
              </a:rPr>
              <a:t>=</a:t>
            </a:r>
            <a:r>
              <a:rPr lang="de-DE" dirty="0" err="1">
                <a:solidFill>
                  <a:srgbClr val="FFC66D"/>
                </a:solidFill>
                <a:effectLst/>
                <a:latin typeface="JetBrains Mono"/>
              </a:rPr>
              <a:t>earliest</a:t>
            </a:r>
            <a:br>
              <a:rPr lang="de-DE" dirty="0">
                <a:solidFill>
                  <a:srgbClr val="FFC66D"/>
                </a:solidFill>
                <a:effectLst/>
                <a:latin typeface="JetBrains Mono"/>
              </a:rPr>
            </a:br>
            <a:br>
              <a:rPr lang="de-DE" dirty="0">
                <a:solidFill>
                  <a:srgbClr val="FFC66D"/>
                </a:solidFill>
                <a:effectLst/>
                <a:latin typeface="JetBrains Mono"/>
              </a:rPr>
            </a:br>
            <a:r>
              <a:rPr lang="de-DE" dirty="0">
                <a:solidFill>
                  <a:srgbClr val="808080"/>
                </a:solidFill>
                <a:effectLst/>
                <a:latin typeface="JetBrains Mono"/>
              </a:rPr>
              <a:t># </a:t>
            </a:r>
            <a:r>
              <a:rPr lang="de-DE" dirty="0" err="1">
                <a:solidFill>
                  <a:srgbClr val="808080"/>
                </a:solidFill>
                <a:effectLst/>
                <a:latin typeface="JetBrains Mono"/>
              </a:rPr>
              <a:t>producer</a:t>
            </a:r>
            <a:r>
              <a:rPr lang="de-DE" dirty="0">
                <a:solidFill>
                  <a:srgbClr val="808080"/>
                </a:solidFill>
                <a:effectLst/>
                <a:latin typeface="JetBrains Mono"/>
              </a:rPr>
              <a:t> </a:t>
            </a:r>
            <a:r>
              <a:rPr lang="de-DE" dirty="0" err="1">
                <a:solidFill>
                  <a:srgbClr val="808080"/>
                </a:solidFill>
                <a:effectLst/>
                <a:latin typeface="JetBrains Mono"/>
              </a:rPr>
              <a:t>configuration</a:t>
            </a:r>
            <a:br>
              <a:rPr lang="de-DE" dirty="0">
                <a:solidFill>
                  <a:srgbClr val="808080"/>
                </a:solidFill>
                <a:effectLst/>
                <a:latin typeface="JetBrains Mono"/>
              </a:rPr>
            </a:br>
            <a:r>
              <a:rPr lang="de-DE" dirty="0" err="1">
                <a:solidFill>
                  <a:srgbClr val="CC7832"/>
                </a:solidFill>
                <a:effectLst/>
                <a:latin typeface="JetBrains Mono"/>
              </a:rPr>
              <a:t>spring.kafka.producer.key-serializer</a:t>
            </a:r>
            <a:r>
              <a:rPr lang="de-DE" dirty="0">
                <a:solidFill>
                  <a:srgbClr val="808080"/>
                </a:solidFill>
                <a:effectLst/>
                <a:latin typeface="JetBrains Mono"/>
              </a:rPr>
              <a:t>=</a:t>
            </a:r>
            <a:r>
              <a:rPr lang="de-DE" dirty="0" err="1">
                <a:solidFill>
                  <a:srgbClr val="769AA5"/>
                </a:solidFill>
                <a:effectLst/>
                <a:latin typeface="JetBrains Mono"/>
              </a:rPr>
              <a:t>org</a:t>
            </a:r>
            <a:r>
              <a:rPr lang="de-DE" dirty="0" err="1">
                <a:solidFill>
                  <a:srgbClr val="6A8759"/>
                </a:solidFill>
                <a:effectLst/>
                <a:latin typeface="JetBrains Mono"/>
              </a:rPr>
              <a:t>.</a:t>
            </a:r>
            <a:r>
              <a:rPr lang="de-DE" dirty="0" err="1">
                <a:solidFill>
                  <a:srgbClr val="769AA5"/>
                </a:solidFill>
                <a:effectLst/>
                <a:latin typeface="JetBrains Mono"/>
              </a:rPr>
              <a:t>apache</a:t>
            </a:r>
            <a:r>
              <a:rPr lang="de-DE" dirty="0" err="1">
                <a:solidFill>
                  <a:srgbClr val="6A8759"/>
                </a:solidFill>
                <a:effectLst/>
                <a:latin typeface="JetBrains Mono"/>
              </a:rPr>
              <a:t>.</a:t>
            </a:r>
            <a:r>
              <a:rPr lang="de-DE" dirty="0" err="1">
                <a:solidFill>
                  <a:srgbClr val="769AA5"/>
                </a:solidFill>
                <a:effectLst/>
                <a:latin typeface="JetBrains Mono"/>
              </a:rPr>
              <a:t>kafka</a:t>
            </a:r>
            <a:r>
              <a:rPr lang="de-DE" dirty="0" err="1">
                <a:solidFill>
                  <a:srgbClr val="6A8759"/>
                </a:solidFill>
                <a:effectLst/>
                <a:latin typeface="JetBrains Mono"/>
              </a:rPr>
              <a:t>.</a:t>
            </a:r>
            <a:r>
              <a:rPr lang="de-DE" dirty="0" err="1">
                <a:solidFill>
                  <a:srgbClr val="769AA5"/>
                </a:solidFill>
                <a:effectLst/>
                <a:latin typeface="JetBrains Mono"/>
              </a:rPr>
              <a:t>common</a:t>
            </a:r>
            <a:r>
              <a:rPr lang="de-DE" dirty="0" err="1">
                <a:solidFill>
                  <a:srgbClr val="6A8759"/>
                </a:solidFill>
                <a:effectLst/>
                <a:latin typeface="JetBrains Mono"/>
              </a:rPr>
              <a:t>.</a:t>
            </a:r>
            <a:r>
              <a:rPr lang="de-DE" dirty="0" err="1">
                <a:solidFill>
                  <a:srgbClr val="769AA5"/>
                </a:solidFill>
                <a:effectLst/>
                <a:latin typeface="JetBrains Mono"/>
              </a:rPr>
              <a:t>serialization</a:t>
            </a:r>
            <a:r>
              <a:rPr lang="de-DE" dirty="0" err="1">
                <a:solidFill>
                  <a:srgbClr val="6A8759"/>
                </a:solidFill>
                <a:effectLst/>
                <a:latin typeface="JetBrains Mono"/>
              </a:rPr>
              <a:t>.</a:t>
            </a:r>
            <a:r>
              <a:rPr lang="de-DE" dirty="0" err="1">
                <a:solidFill>
                  <a:srgbClr val="769AA5"/>
                </a:solidFill>
                <a:effectLst/>
                <a:latin typeface="JetBrains Mono"/>
              </a:rPr>
              <a:t>StringSerializer</a:t>
            </a:r>
            <a:br>
              <a:rPr lang="de-DE" dirty="0">
                <a:solidFill>
                  <a:srgbClr val="769AA5"/>
                </a:solidFill>
                <a:effectLst/>
                <a:latin typeface="JetBrains Mono"/>
              </a:rPr>
            </a:br>
            <a:r>
              <a:rPr lang="de-DE" dirty="0" err="1">
                <a:solidFill>
                  <a:srgbClr val="CC7832"/>
                </a:solidFill>
                <a:effectLst/>
                <a:latin typeface="JetBrains Mono"/>
              </a:rPr>
              <a:t>spring.kafka.producer.value-serializer</a:t>
            </a:r>
            <a:r>
              <a:rPr lang="de-DE" dirty="0">
                <a:solidFill>
                  <a:srgbClr val="808080"/>
                </a:solidFill>
                <a:effectLst/>
                <a:latin typeface="JetBrains Mono"/>
              </a:rPr>
              <a:t>=</a:t>
            </a:r>
            <a:r>
              <a:rPr lang="de-DE" dirty="0" err="1">
                <a:solidFill>
                  <a:srgbClr val="769AA5"/>
                </a:solidFill>
                <a:effectLst/>
                <a:latin typeface="JetBrains Mono"/>
              </a:rPr>
              <a:t>org</a:t>
            </a:r>
            <a:r>
              <a:rPr lang="de-DE" dirty="0" err="1">
                <a:solidFill>
                  <a:srgbClr val="6A8759"/>
                </a:solidFill>
                <a:effectLst/>
                <a:latin typeface="JetBrains Mono"/>
              </a:rPr>
              <a:t>.</a:t>
            </a:r>
            <a:r>
              <a:rPr lang="de-DE" dirty="0" err="1">
                <a:solidFill>
                  <a:srgbClr val="769AA5"/>
                </a:solidFill>
                <a:effectLst/>
                <a:latin typeface="JetBrains Mono"/>
              </a:rPr>
              <a:t>apache</a:t>
            </a:r>
            <a:r>
              <a:rPr lang="de-DE" dirty="0" err="1">
                <a:solidFill>
                  <a:srgbClr val="6A8759"/>
                </a:solidFill>
                <a:effectLst/>
                <a:latin typeface="JetBrains Mono"/>
              </a:rPr>
              <a:t>.</a:t>
            </a:r>
            <a:r>
              <a:rPr lang="de-DE" dirty="0" err="1">
                <a:solidFill>
                  <a:srgbClr val="769AA5"/>
                </a:solidFill>
                <a:effectLst/>
                <a:latin typeface="JetBrains Mono"/>
              </a:rPr>
              <a:t>kafka</a:t>
            </a:r>
            <a:r>
              <a:rPr lang="de-DE" dirty="0" err="1">
                <a:solidFill>
                  <a:srgbClr val="6A8759"/>
                </a:solidFill>
                <a:effectLst/>
                <a:latin typeface="JetBrains Mono"/>
              </a:rPr>
              <a:t>.</a:t>
            </a:r>
            <a:r>
              <a:rPr lang="de-DE" dirty="0" err="1">
                <a:solidFill>
                  <a:srgbClr val="769AA5"/>
                </a:solidFill>
                <a:effectLst/>
                <a:latin typeface="JetBrains Mono"/>
              </a:rPr>
              <a:t>common</a:t>
            </a:r>
            <a:r>
              <a:rPr lang="de-DE" dirty="0" err="1">
                <a:solidFill>
                  <a:srgbClr val="6A8759"/>
                </a:solidFill>
                <a:effectLst/>
                <a:latin typeface="JetBrains Mono"/>
              </a:rPr>
              <a:t>.</a:t>
            </a:r>
            <a:r>
              <a:rPr lang="de-DE" dirty="0" err="1">
                <a:solidFill>
                  <a:srgbClr val="769AA5"/>
                </a:solidFill>
                <a:effectLst/>
                <a:latin typeface="JetBrains Mono"/>
              </a:rPr>
              <a:t>serialization</a:t>
            </a:r>
            <a:r>
              <a:rPr lang="de-DE" dirty="0" err="1">
                <a:solidFill>
                  <a:srgbClr val="6A8759"/>
                </a:solidFill>
                <a:effectLst/>
                <a:latin typeface="JetBrains Mono"/>
              </a:rPr>
              <a:t>.</a:t>
            </a:r>
            <a:r>
              <a:rPr lang="de-DE" dirty="0" err="1">
                <a:solidFill>
                  <a:srgbClr val="769AA5"/>
                </a:solidFill>
                <a:effectLst/>
                <a:latin typeface="JetBrains Mono"/>
              </a:rPr>
              <a:t>StringSerializer</a:t>
            </a:r>
            <a:br>
              <a:rPr lang="de-DE" dirty="0">
                <a:solidFill>
                  <a:srgbClr val="769AA5"/>
                </a:solidFill>
                <a:effectLst/>
                <a:latin typeface="JetBrains Mono"/>
              </a:rPr>
            </a:br>
            <a:r>
              <a:rPr lang="de-DE" dirty="0">
                <a:solidFill>
                  <a:srgbClr val="808080"/>
                </a:solidFill>
                <a:effectLst/>
                <a:latin typeface="JetBrains Mono"/>
              </a:rPr>
              <a:t># </a:t>
            </a:r>
            <a:r>
              <a:rPr lang="de-DE" dirty="0" err="1">
                <a:solidFill>
                  <a:srgbClr val="808080"/>
                </a:solidFill>
                <a:effectLst/>
                <a:latin typeface="JetBrains Mono"/>
              </a:rPr>
              <a:t>consumer</a:t>
            </a:r>
            <a:r>
              <a:rPr lang="de-DE" dirty="0">
                <a:solidFill>
                  <a:srgbClr val="808080"/>
                </a:solidFill>
                <a:effectLst/>
                <a:latin typeface="JetBrains Mono"/>
              </a:rPr>
              <a:t> </a:t>
            </a:r>
            <a:r>
              <a:rPr lang="de-DE" dirty="0" err="1">
                <a:solidFill>
                  <a:srgbClr val="808080"/>
                </a:solidFill>
                <a:effectLst/>
                <a:latin typeface="JetBrains Mono"/>
              </a:rPr>
              <a:t>configuration</a:t>
            </a:r>
            <a:br>
              <a:rPr lang="de-DE" dirty="0">
                <a:solidFill>
                  <a:srgbClr val="808080"/>
                </a:solidFill>
                <a:effectLst/>
                <a:latin typeface="JetBrains Mono"/>
              </a:rPr>
            </a:br>
            <a:r>
              <a:rPr lang="de-DE" dirty="0" err="1">
                <a:solidFill>
                  <a:srgbClr val="CC7832"/>
                </a:solidFill>
                <a:effectLst/>
                <a:latin typeface="JetBrains Mono"/>
              </a:rPr>
              <a:t>spring.kafka.consumer.key-deserializer</a:t>
            </a:r>
            <a:r>
              <a:rPr lang="de-DE" dirty="0">
                <a:solidFill>
                  <a:srgbClr val="808080"/>
                </a:solidFill>
                <a:effectLst/>
                <a:latin typeface="JetBrains Mono"/>
              </a:rPr>
              <a:t>=</a:t>
            </a:r>
            <a:r>
              <a:rPr lang="de-DE" dirty="0" err="1">
                <a:solidFill>
                  <a:srgbClr val="769AA5"/>
                </a:solidFill>
                <a:effectLst/>
                <a:latin typeface="JetBrains Mono"/>
              </a:rPr>
              <a:t>org</a:t>
            </a:r>
            <a:r>
              <a:rPr lang="de-DE" dirty="0" err="1">
                <a:solidFill>
                  <a:srgbClr val="6A8759"/>
                </a:solidFill>
                <a:effectLst/>
                <a:latin typeface="JetBrains Mono"/>
              </a:rPr>
              <a:t>.</a:t>
            </a:r>
            <a:r>
              <a:rPr lang="de-DE" dirty="0" err="1">
                <a:solidFill>
                  <a:srgbClr val="769AA5"/>
                </a:solidFill>
                <a:effectLst/>
                <a:latin typeface="JetBrains Mono"/>
              </a:rPr>
              <a:t>apache</a:t>
            </a:r>
            <a:r>
              <a:rPr lang="de-DE" dirty="0" err="1">
                <a:solidFill>
                  <a:srgbClr val="6A8759"/>
                </a:solidFill>
                <a:effectLst/>
                <a:latin typeface="JetBrains Mono"/>
              </a:rPr>
              <a:t>.</a:t>
            </a:r>
            <a:r>
              <a:rPr lang="de-DE" dirty="0" err="1">
                <a:solidFill>
                  <a:srgbClr val="769AA5"/>
                </a:solidFill>
                <a:effectLst/>
                <a:latin typeface="JetBrains Mono"/>
              </a:rPr>
              <a:t>kafka</a:t>
            </a:r>
            <a:r>
              <a:rPr lang="de-DE" dirty="0" err="1">
                <a:solidFill>
                  <a:srgbClr val="6A8759"/>
                </a:solidFill>
                <a:effectLst/>
                <a:latin typeface="JetBrains Mono"/>
              </a:rPr>
              <a:t>.</a:t>
            </a:r>
            <a:r>
              <a:rPr lang="de-DE" dirty="0" err="1">
                <a:solidFill>
                  <a:srgbClr val="769AA5"/>
                </a:solidFill>
                <a:effectLst/>
                <a:latin typeface="JetBrains Mono"/>
              </a:rPr>
              <a:t>common</a:t>
            </a:r>
            <a:r>
              <a:rPr lang="de-DE" dirty="0" err="1">
                <a:solidFill>
                  <a:srgbClr val="6A8759"/>
                </a:solidFill>
                <a:effectLst/>
                <a:latin typeface="JetBrains Mono"/>
              </a:rPr>
              <a:t>.</a:t>
            </a:r>
            <a:r>
              <a:rPr lang="de-DE" dirty="0" err="1">
                <a:solidFill>
                  <a:srgbClr val="769AA5"/>
                </a:solidFill>
                <a:effectLst/>
                <a:latin typeface="JetBrains Mono"/>
              </a:rPr>
              <a:t>serialization</a:t>
            </a:r>
            <a:r>
              <a:rPr lang="de-DE" dirty="0" err="1">
                <a:solidFill>
                  <a:srgbClr val="6A8759"/>
                </a:solidFill>
                <a:effectLst/>
                <a:latin typeface="JetBrains Mono"/>
              </a:rPr>
              <a:t>.</a:t>
            </a:r>
            <a:r>
              <a:rPr lang="de-DE" dirty="0" err="1">
                <a:solidFill>
                  <a:srgbClr val="769AA5"/>
                </a:solidFill>
                <a:effectLst/>
                <a:latin typeface="JetBrains Mono"/>
              </a:rPr>
              <a:t>StringDeserializer</a:t>
            </a:r>
            <a:br>
              <a:rPr lang="de-DE" dirty="0">
                <a:solidFill>
                  <a:srgbClr val="769AA5"/>
                </a:solidFill>
                <a:effectLst/>
                <a:latin typeface="JetBrains Mono"/>
              </a:rPr>
            </a:br>
            <a:r>
              <a:rPr lang="de-DE" dirty="0" err="1">
                <a:solidFill>
                  <a:srgbClr val="CC7832"/>
                </a:solidFill>
                <a:effectLst/>
                <a:latin typeface="JetBrains Mono"/>
              </a:rPr>
              <a:t>spring.kafka.consumer.value-deserializer</a:t>
            </a:r>
            <a:r>
              <a:rPr lang="de-DE" dirty="0">
                <a:solidFill>
                  <a:srgbClr val="808080"/>
                </a:solidFill>
                <a:effectLst/>
                <a:latin typeface="JetBrains Mono"/>
              </a:rPr>
              <a:t>=</a:t>
            </a:r>
            <a:r>
              <a:rPr lang="de-DE" dirty="0" err="1">
                <a:solidFill>
                  <a:srgbClr val="769AA5"/>
                </a:solidFill>
                <a:effectLst/>
                <a:latin typeface="JetBrains Mono"/>
              </a:rPr>
              <a:t>org</a:t>
            </a:r>
            <a:r>
              <a:rPr lang="de-DE" dirty="0" err="1">
                <a:solidFill>
                  <a:srgbClr val="6A8759"/>
                </a:solidFill>
                <a:effectLst/>
                <a:latin typeface="JetBrains Mono"/>
              </a:rPr>
              <a:t>.</a:t>
            </a:r>
            <a:r>
              <a:rPr lang="de-DE" dirty="0" err="1">
                <a:solidFill>
                  <a:srgbClr val="769AA5"/>
                </a:solidFill>
                <a:effectLst/>
                <a:latin typeface="JetBrains Mono"/>
              </a:rPr>
              <a:t>apache</a:t>
            </a:r>
            <a:r>
              <a:rPr lang="de-DE" dirty="0" err="1">
                <a:solidFill>
                  <a:srgbClr val="6A8759"/>
                </a:solidFill>
                <a:effectLst/>
                <a:latin typeface="JetBrains Mono"/>
              </a:rPr>
              <a:t>.</a:t>
            </a:r>
            <a:r>
              <a:rPr lang="de-DE" dirty="0" err="1">
                <a:solidFill>
                  <a:srgbClr val="769AA5"/>
                </a:solidFill>
                <a:effectLst/>
                <a:latin typeface="JetBrains Mono"/>
              </a:rPr>
              <a:t>kafka</a:t>
            </a:r>
            <a:r>
              <a:rPr lang="de-DE" dirty="0" err="1">
                <a:solidFill>
                  <a:srgbClr val="6A8759"/>
                </a:solidFill>
                <a:effectLst/>
                <a:latin typeface="JetBrains Mono"/>
              </a:rPr>
              <a:t>.</a:t>
            </a:r>
            <a:r>
              <a:rPr lang="de-DE" dirty="0" err="1">
                <a:solidFill>
                  <a:srgbClr val="769AA5"/>
                </a:solidFill>
                <a:effectLst/>
                <a:latin typeface="JetBrains Mono"/>
              </a:rPr>
              <a:t>common</a:t>
            </a:r>
            <a:r>
              <a:rPr lang="de-DE" dirty="0" err="1">
                <a:solidFill>
                  <a:srgbClr val="6A8759"/>
                </a:solidFill>
                <a:effectLst/>
                <a:latin typeface="JetBrains Mono"/>
              </a:rPr>
              <a:t>.</a:t>
            </a:r>
            <a:r>
              <a:rPr lang="de-DE" dirty="0" err="1">
                <a:solidFill>
                  <a:srgbClr val="769AA5"/>
                </a:solidFill>
                <a:effectLst/>
                <a:latin typeface="JetBrains Mono"/>
              </a:rPr>
              <a:t>serialization</a:t>
            </a:r>
            <a:r>
              <a:rPr lang="de-DE" dirty="0" err="1">
                <a:solidFill>
                  <a:srgbClr val="6A8759"/>
                </a:solidFill>
                <a:effectLst/>
                <a:latin typeface="JetBrains Mono"/>
              </a:rPr>
              <a:t>.</a:t>
            </a:r>
            <a:r>
              <a:rPr lang="de-DE" dirty="0" err="1">
                <a:solidFill>
                  <a:srgbClr val="769AA5"/>
                </a:solidFill>
                <a:effectLst/>
                <a:latin typeface="JetBrains Mono"/>
              </a:rPr>
              <a:t>StringDeserializer</a:t>
            </a:r>
            <a:br>
              <a:rPr lang="de-DE" dirty="0">
                <a:solidFill>
                  <a:srgbClr val="769AA5"/>
                </a:solidFill>
                <a:effectLst/>
                <a:latin typeface="JetBrains Mono"/>
              </a:rPr>
            </a:br>
            <a:br>
              <a:rPr lang="de-DE" dirty="0">
                <a:solidFill>
                  <a:srgbClr val="769AA5"/>
                </a:solidFill>
                <a:effectLst/>
                <a:latin typeface="JetBrains Mono"/>
              </a:rPr>
            </a:br>
            <a:endParaRPr lang="de-DE" dirty="0">
              <a:solidFill>
                <a:srgbClr val="A9B7C6"/>
              </a:solidFill>
              <a:effectLst/>
              <a:latin typeface="JetBrains Mono"/>
            </a:endParaRPr>
          </a:p>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177</a:t>
            </a:fld>
            <a:endParaRPr lang="de-DE"/>
          </a:p>
        </p:txBody>
      </p:sp>
    </p:spTree>
    <p:extLst>
      <p:ext uri="{BB962C8B-B14F-4D97-AF65-F5344CB8AC3E}">
        <p14:creationId xmlns:p14="http://schemas.microsoft.com/office/powerpoint/2010/main" val="35267323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https://terasoluna-batch.github.io/guideline/5.0.1.RELEASE/en/Ch02_SpringBatchArchitecture.html#Ch02_SpringBatchArch_Detail_ProcessFlow</a:t>
            </a:r>
          </a:p>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179</a:t>
            </a:fld>
            <a:endParaRPr lang="de-DE"/>
          </a:p>
        </p:txBody>
      </p:sp>
    </p:spTree>
    <p:extLst>
      <p:ext uri="{BB962C8B-B14F-4D97-AF65-F5344CB8AC3E}">
        <p14:creationId xmlns:p14="http://schemas.microsoft.com/office/powerpoint/2010/main" val="2467182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186</a:t>
            </a:fld>
            <a:endParaRPr lang="de-DE"/>
          </a:p>
        </p:txBody>
      </p:sp>
    </p:spTree>
    <p:extLst>
      <p:ext uri="{BB962C8B-B14F-4D97-AF65-F5344CB8AC3E}">
        <p14:creationId xmlns:p14="http://schemas.microsoft.com/office/powerpoint/2010/main" val="34466303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https://docs.spring.io/spring-batch/docs/current/reference/html/schema-appendix.html</a:t>
            </a:r>
          </a:p>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190</a:t>
            </a:fld>
            <a:endParaRPr lang="de-DE"/>
          </a:p>
        </p:txBody>
      </p:sp>
    </p:spTree>
    <p:extLst>
      <p:ext uri="{BB962C8B-B14F-4D97-AF65-F5344CB8AC3E}">
        <p14:creationId xmlns:p14="http://schemas.microsoft.com/office/powerpoint/2010/main" val="23922516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https://github.com/spring-projects/spring-batch/wiki/Spring-Batch-5.0-Migration-Guide</a:t>
            </a:r>
          </a:p>
          <a:p>
            <a:r>
              <a:rPr lang="de-DE" dirty="0"/>
              <a:t>https://github.com/spring-projects/spring-batch/issues/4188</a:t>
            </a:r>
          </a:p>
        </p:txBody>
      </p:sp>
      <p:sp>
        <p:nvSpPr>
          <p:cNvPr id="4" name="Foliennummernplatzhalter 3"/>
          <p:cNvSpPr>
            <a:spLocks noGrp="1"/>
          </p:cNvSpPr>
          <p:nvPr>
            <p:ph type="sldNum" sz="quarter" idx="5"/>
          </p:nvPr>
        </p:nvSpPr>
        <p:spPr/>
        <p:txBody>
          <a:bodyPr/>
          <a:lstStyle/>
          <a:p>
            <a:fld id="{A4D0B895-F867-419E-B8C3-52E681611AE3}" type="slidenum">
              <a:rPr lang="de-DE" smtClean="0"/>
              <a:t>194</a:t>
            </a:fld>
            <a:endParaRPr lang="de-DE"/>
          </a:p>
        </p:txBody>
      </p:sp>
    </p:spTree>
    <p:extLst>
      <p:ext uri="{BB962C8B-B14F-4D97-AF65-F5344CB8AC3E}">
        <p14:creationId xmlns:p14="http://schemas.microsoft.com/office/powerpoint/2010/main" val="25258744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End, fail, </a:t>
            </a:r>
            <a:r>
              <a:rPr lang="de-DE" dirty="0" err="1"/>
              <a:t>stop</a:t>
            </a:r>
            <a:r>
              <a:rPr lang="de-DE" dirty="0"/>
              <a:t>, </a:t>
            </a:r>
            <a:r>
              <a:rPr lang="de-DE" dirty="0" err="1"/>
              <a:t>EndAndStop</a:t>
            </a:r>
            <a:endParaRPr lang="de-DE" dirty="0"/>
          </a:p>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196</a:t>
            </a:fld>
            <a:endParaRPr lang="de-DE"/>
          </a:p>
        </p:txBody>
      </p:sp>
    </p:spTree>
    <p:extLst>
      <p:ext uri="{BB962C8B-B14F-4D97-AF65-F5344CB8AC3E}">
        <p14:creationId xmlns:p14="http://schemas.microsoft.com/office/powerpoint/2010/main" val="1538918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209</a:t>
            </a:fld>
            <a:endParaRPr lang="de-DE"/>
          </a:p>
        </p:txBody>
      </p:sp>
    </p:spTree>
    <p:extLst>
      <p:ext uri="{BB962C8B-B14F-4D97-AF65-F5344CB8AC3E}">
        <p14:creationId xmlns:p14="http://schemas.microsoft.com/office/powerpoint/2010/main" val="23139151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solidFill>
                  <a:srgbClr val="CC7832"/>
                </a:solidFill>
                <a:effectLst/>
                <a:latin typeface="JetBrains Mono"/>
              </a:rPr>
              <a:t>package</a:t>
            </a:r>
            <a:r>
              <a:rPr lang="de-DE" dirty="0">
                <a:solidFill>
                  <a:srgbClr val="CC7832"/>
                </a:solidFill>
                <a:effectLst/>
                <a:latin typeface="JetBrains Mono"/>
              </a:rPr>
              <a:t> </a:t>
            </a:r>
            <a:r>
              <a:rPr lang="de-DE" dirty="0" err="1">
                <a:solidFill>
                  <a:srgbClr val="A9B7C6"/>
                </a:solidFill>
                <a:effectLst/>
                <a:latin typeface="JetBrains Mono"/>
              </a:rPr>
              <a:t>com.example.springbatchtutorial.batch</a:t>
            </a:r>
            <a:r>
              <a:rPr lang="de-DE" dirty="0">
                <a:solidFill>
                  <a:srgbClr val="CC7832"/>
                </a:solidFill>
                <a:effectLst/>
                <a:latin typeface="JetBrains Mono"/>
              </a:rPr>
              <a:t>;</a:t>
            </a:r>
            <a:br>
              <a:rPr lang="de-DE" dirty="0">
                <a:solidFill>
                  <a:srgbClr val="CC7832"/>
                </a:solidFill>
                <a:effectLst/>
                <a:latin typeface="JetBrains Mono"/>
              </a:rPr>
            </a:br>
            <a:br>
              <a:rPr lang="de-DE" dirty="0">
                <a:solidFill>
                  <a:srgbClr val="CC7832"/>
                </a:solidFill>
                <a:effectLst/>
                <a:latin typeface="JetBrains Mono"/>
              </a:rPr>
            </a:br>
            <a:r>
              <a:rPr lang="de-DE" dirty="0" err="1">
                <a:solidFill>
                  <a:srgbClr val="CC7832"/>
                </a:solidFill>
                <a:effectLst/>
                <a:latin typeface="JetBrains Mono"/>
              </a:rPr>
              <a:t>import</a:t>
            </a:r>
            <a:r>
              <a:rPr lang="de-DE" dirty="0">
                <a:solidFill>
                  <a:srgbClr val="CC7832"/>
                </a:solidFill>
                <a:effectLst/>
                <a:latin typeface="JetBrains Mono"/>
              </a:rPr>
              <a:t> </a:t>
            </a:r>
            <a:r>
              <a:rPr lang="de-DE" dirty="0" err="1">
                <a:solidFill>
                  <a:srgbClr val="A9B7C6"/>
                </a:solidFill>
                <a:effectLst/>
                <a:latin typeface="JetBrains Mono"/>
              </a:rPr>
              <a:t>org.springframework.batch.item</a:t>
            </a:r>
            <a:r>
              <a:rPr lang="de-DE" dirty="0">
                <a:solidFill>
                  <a:srgbClr val="A9B7C6"/>
                </a:solidFill>
                <a:effectLst/>
                <a:latin typeface="JetBrains Mono"/>
              </a:rPr>
              <a:t>.*</a:t>
            </a:r>
            <a:r>
              <a:rPr lang="de-DE" dirty="0">
                <a:solidFill>
                  <a:srgbClr val="CC7832"/>
                </a:solidFill>
                <a:effectLst/>
                <a:latin typeface="JetBrains Mono"/>
              </a:rPr>
              <a:t>;</a:t>
            </a:r>
            <a:br>
              <a:rPr lang="de-DE" dirty="0">
                <a:solidFill>
                  <a:srgbClr val="CC7832"/>
                </a:solidFill>
                <a:effectLst/>
                <a:latin typeface="JetBrains Mono"/>
              </a:rPr>
            </a:br>
            <a:br>
              <a:rPr lang="de-DE" dirty="0">
                <a:solidFill>
                  <a:srgbClr val="CC7832"/>
                </a:solidFill>
                <a:effectLst/>
                <a:latin typeface="JetBrains Mono"/>
              </a:rPr>
            </a:br>
            <a:r>
              <a:rPr lang="de-DE" dirty="0" err="1">
                <a:solidFill>
                  <a:srgbClr val="CC7832"/>
                </a:solidFill>
                <a:effectLst/>
                <a:latin typeface="JetBrains Mono"/>
              </a:rPr>
              <a:t>import</a:t>
            </a:r>
            <a:r>
              <a:rPr lang="de-DE" dirty="0">
                <a:solidFill>
                  <a:srgbClr val="CC7832"/>
                </a:solidFill>
                <a:effectLst/>
                <a:latin typeface="JetBrains Mono"/>
              </a:rPr>
              <a:t> </a:t>
            </a:r>
            <a:r>
              <a:rPr lang="de-DE" dirty="0" err="1">
                <a:solidFill>
                  <a:srgbClr val="A9B7C6"/>
                </a:solidFill>
                <a:effectLst/>
                <a:latin typeface="JetBrains Mono"/>
              </a:rPr>
              <a:t>java.util.List</a:t>
            </a:r>
            <a:r>
              <a:rPr lang="de-DE" dirty="0">
                <a:solidFill>
                  <a:srgbClr val="CC7832"/>
                </a:solidFill>
                <a:effectLst/>
                <a:latin typeface="JetBrains Mono"/>
              </a:rPr>
              <a:t>;</a:t>
            </a:r>
            <a:br>
              <a:rPr lang="de-DE" dirty="0">
                <a:solidFill>
                  <a:srgbClr val="CC7832"/>
                </a:solidFill>
                <a:effectLst/>
                <a:latin typeface="JetBrains Mono"/>
              </a:rPr>
            </a:br>
            <a:br>
              <a:rPr lang="de-DE" dirty="0">
                <a:solidFill>
                  <a:srgbClr val="CC7832"/>
                </a:solidFill>
                <a:effectLst/>
                <a:latin typeface="JetBrains Mono"/>
              </a:rPr>
            </a:br>
            <a:r>
              <a:rPr lang="de-DE" dirty="0" err="1">
                <a:solidFill>
                  <a:srgbClr val="CC7832"/>
                </a:solidFill>
                <a:effectLst/>
                <a:latin typeface="JetBrains Mono"/>
              </a:rPr>
              <a:t>public</a:t>
            </a:r>
            <a:r>
              <a:rPr lang="de-DE" dirty="0">
                <a:solidFill>
                  <a:srgbClr val="CC7832"/>
                </a:solidFill>
                <a:effectLst/>
                <a:latin typeface="JetBrains Mono"/>
              </a:rPr>
              <a:t> </a:t>
            </a:r>
            <a:r>
              <a:rPr lang="de-DE" dirty="0" err="1">
                <a:solidFill>
                  <a:srgbClr val="CC7832"/>
                </a:solidFill>
                <a:effectLst/>
                <a:latin typeface="JetBrains Mono"/>
              </a:rPr>
              <a:t>class</a:t>
            </a:r>
            <a:r>
              <a:rPr lang="de-DE" dirty="0">
                <a:solidFill>
                  <a:srgbClr val="CC7832"/>
                </a:solidFill>
                <a:effectLst/>
                <a:latin typeface="JetBrains Mono"/>
              </a:rPr>
              <a:t> </a:t>
            </a:r>
            <a:r>
              <a:rPr lang="de-DE" dirty="0" err="1">
                <a:solidFill>
                  <a:srgbClr val="A9B7C6"/>
                </a:solidFill>
                <a:effectLst/>
                <a:latin typeface="JetBrains Mono"/>
              </a:rPr>
              <a:t>StateFullListReader</a:t>
            </a:r>
            <a:r>
              <a:rPr lang="de-DE" dirty="0">
                <a:solidFill>
                  <a:srgbClr val="A9B7C6"/>
                </a:solidFill>
                <a:effectLst/>
                <a:latin typeface="JetBrains Mono"/>
              </a:rPr>
              <a:t>&lt;</a:t>
            </a:r>
            <a:r>
              <a:rPr lang="de-DE" dirty="0">
                <a:solidFill>
                  <a:srgbClr val="507874"/>
                </a:solidFill>
                <a:effectLst/>
                <a:latin typeface="JetBrains Mono"/>
              </a:rPr>
              <a:t>T</a:t>
            </a:r>
            <a:r>
              <a:rPr lang="de-DE" dirty="0">
                <a:solidFill>
                  <a:srgbClr val="A9B7C6"/>
                </a:solidFill>
                <a:effectLst/>
                <a:latin typeface="JetBrains Mono"/>
              </a:rPr>
              <a:t>&gt; </a:t>
            </a:r>
            <a:r>
              <a:rPr lang="de-DE" dirty="0" err="1">
                <a:solidFill>
                  <a:srgbClr val="CC7832"/>
                </a:solidFill>
                <a:effectLst/>
                <a:latin typeface="JetBrains Mono"/>
              </a:rPr>
              <a:t>implements</a:t>
            </a:r>
            <a:r>
              <a:rPr lang="de-DE" dirty="0">
                <a:solidFill>
                  <a:srgbClr val="CC7832"/>
                </a:solidFill>
                <a:effectLst/>
                <a:latin typeface="JetBrains Mono"/>
              </a:rPr>
              <a:t> </a:t>
            </a:r>
            <a:r>
              <a:rPr lang="de-DE" dirty="0" err="1">
                <a:solidFill>
                  <a:srgbClr val="A9B7C6"/>
                </a:solidFill>
                <a:effectLst/>
                <a:latin typeface="JetBrains Mono"/>
              </a:rPr>
              <a:t>ItemStreamReader</a:t>
            </a:r>
            <a:r>
              <a:rPr lang="de-DE" dirty="0">
                <a:solidFill>
                  <a:srgbClr val="A9B7C6"/>
                </a:solidFill>
                <a:effectLst/>
                <a:latin typeface="JetBrains Mono"/>
              </a:rPr>
              <a:t>&lt;</a:t>
            </a:r>
            <a:r>
              <a:rPr lang="de-DE" dirty="0">
                <a:solidFill>
                  <a:srgbClr val="507874"/>
                </a:solidFill>
                <a:effectLst/>
                <a:latin typeface="JetBrains Mono"/>
              </a:rPr>
              <a:t>T</a:t>
            </a:r>
            <a:r>
              <a:rPr lang="de-DE" dirty="0">
                <a:solidFill>
                  <a:srgbClr val="A9B7C6"/>
                </a:solidFill>
                <a:effectLst/>
                <a:latin typeface="JetBrains Mono"/>
              </a:rPr>
              <a:t>&gt; {</a:t>
            </a:r>
            <a:br>
              <a:rPr lang="de-DE" dirty="0">
                <a:solidFill>
                  <a:srgbClr val="A9B7C6"/>
                </a:solidFill>
                <a:effectLst/>
                <a:latin typeface="JetBrains Mono"/>
              </a:rPr>
            </a:br>
            <a:r>
              <a:rPr lang="de-DE" dirty="0">
                <a:solidFill>
                  <a:srgbClr val="A9B7C6"/>
                </a:solidFill>
                <a:effectLst/>
                <a:latin typeface="JetBrains Mono"/>
              </a:rPr>
              <a:t>    </a:t>
            </a:r>
            <a:r>
              <a:rPr lang="de-DE" dirty="0">
                <a:solidFill>
                  <a:srgbClr val="CC7832"/>
                </a:solidFill>
                <a:effectLst/>
                <a:latin typeface="JetBrains Mono"/>
              </a:rPr>
              <a:t>private </a:t>
            </a:r>
            <a:r>
              <a:rPr lang="de-DE" dirty="0" err="1">
                <a:solidFill>
                  <a:srgbClr val="CC7832"/>
                </a:solidFill>
                <a:effectLst/>
                <a:latin typeface="JetBrains Mono"/>
              </a:rPr>
              <a:t>static</a:t>
            </a:r>
            <a:r>
              <a:rPr lang="de-DE" dirty="0">
                <a:solidFill>
                  <a:srgbClr val="CC7832"/>
                </a:solidFill>
                <a:effectLst/>
                <a:latin typeface="JetBrains Mono"/>
              </a:rPr>
              <a:t> </a:t>
            </a:r>
            <a:r>
              <a:rPr lang="de-DE" dirty="0">
                <a:solidFill>
                  <a:srgbClr val="A9B7C6"/>
                </a:solidFill>
                <a:effectLst/>
                <a:latin typeface="JetBrains Mono"/>
              </a:rPr>
              <a:t>String </a:t>
            </a:r>
            <a:r>
              <a:rPr lang="de-DE" i="1" dirty="0">
                <a:solidFill>
                  <a:srgbClr val="9876AA"/>
                </a:solidFill>
                <a:effectLst/>
                <a:latin typeface="JetBrains Mono"/>
              </a:rPr>
              <a:t>CURRENT_INDEX_KEY </a:t>
            </a:r>
            <a:r>
              <a:rPr lang="de-DE" dirty="0">
                <a:solidFill>
                  <a:srgbClr val="A9B7C6"/>
                </a:solidFill>
                <a:effectLst/>
                <a:latin typeface="JetBrains Mono"/>
              </a:rPr>
              <a:t>= </a:t>
            </a:r>
            <a:r>
              <a:rPr lang="de-DE" dirty="0">
                <a:solidFill>
                  <a:srgbClr val="6A8759"/>
                </a:solidFill>
                <a:effectLst/>
                <a:latin typeface="JetBrains Mono"/>
              </a:rPr>
              <a:t>"</a:t>
            </a:r>
            <a:r>
              <a:rPr lang="de-DE" dirty="0" err="1">
                <a:solidFill>
                  <a:srgbClr val="6A8759"/>
                </a:solidFill>
                <a:effectLst/>
                <a:latin typeface="JetBrains Mono"/>
              </a:rPr>
              <a:t>currentIndex</a:t>
            </a:r>
            <a:r>
              <a:rPr lang="de-DE" dirty="0">
                <a:solidFill>
                  <a:srgbClr val="6A8759"/>
                </a:solidFill>
                <a:effectLst/>
                <a:latin typeface="JetBrains Mono"/>
              </a:rPr>
              <a:t>"</a:t>
            </a:r>
            <a:r>
              <a:rPr lang="de-DE" dirty="0">
                <a:solidFill>
                  <a:srgbClr val="CC7832"/>
                </a:solidFill>
                <a:effectLst/>
                <a:latin typeface="JetBrains Mono"/>
              </a:rPr>
              <a:t>;</a:t>
            </a:r>
            <a:br>
              <a:rPr lang="de-DE" dirty="0">
                <a:solidFill>
                  <a:srgbClr val="CC7832"/>
                </a:solidFill>
                <a:effectLst/>
                <a:latin typeface="JetBrains Mono"/>
              </a:rPr>
            </a:br>
            <a:br>
              <a:rPr lang="de-DE" dirty="0">
                <a:solidFill>
                  <a:srgbClr val="CC7832"/>
                </a:solidFill>
                <a:effectLst/>
                <a:latin typeface="JetBrains Mono"/>
              </a:rPr>
            </a:br>
            <a:r>
              <a:rPr lang="de-DE" dirty="0">
                <a:solidFill>
                  <a:srgbClr val="CC7832"/>
                </a:solidFill>
                <a:effectLst/>
                <a:latin typeface="JetBrains Mono"/>
              </a:rPr>
              <a:t>    private </a:t>
            </a:r>
            <a:r>
              <a:rPr lang="de-DE" dirty="0">
                <a:solidFill>
                  <a:srgbClr val="A9B7C6"/>
                </a:solidFill>
                <a:effectLst/>
                <a:latin typeface="JetBrains Mono"/>
              </a:rPr>
              <a:t>List&lt;</a:t>
            </a:r>
            <a:r>
              <a:rPr lang="de-DE" dirty="0">
                <a:solidFill>
                  <a:srgbClr val="507874"/>
                </a:solidFill>
                <a:effectLst/>
                <a:latin typeface="JetBrains Mono"/>
              </a:rPr>
              <a:t>T</a:t>
            </a:r>
            <a:r>
              <a:rPr lang="de-DE" dirty="0">
                <a:solidFill>
                  <a:srgbClr val="A9B7C6"/>
                </a:solidFill>
                <a:effectLst/>
                <a:latin typeface="JetBrains Mono"/>
              </a:rPr>
              <a:t>&gt; </a:t>
            </a:r>
            <a:r>
              <a:rPr lang="de-DE" dirty="0" err="1">
                <a:solidFill>
                  <a:srgbClr val="9876AA"/>
                </a:solidFill>
                <a:effectLst/>
                <a:latin typeface="JetBrains Mono"/>
              </a:rPr>
              <a:t>list</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private </a:t>
            </a:r>
            <a:r>
              <a:rPr lang="de-DE" dirty="0" err="1">
                <a:solidFill>
                  <a:srgbClr val="CC7832"/>
                </a:solidFill>
                <a:effectLst/>
                <a:latin typeface="JetBrains Mono"/>
              </a:rPr>
              <a:t>int</a:t>
            </a:r>
            <a:r>
              <a:rPr lang="de-DE" dirty="0">
                <a:solidFill>
                  <a:srgbClr val="CC7832"/>
                </a:solidFill>
                <a:effectLst/>
                <a:latin typeface="JetBrains Mono"/>
              </a:rPr>
              <a:t> </a:t>
            </a:r>
            <a:r>
              <a:rPr lang="de-DE" dirty="0" err="1">
                <a:solidFill>
                  <a:srgbClr val="9876AA"/>
                </a:solidFill>
                <a:effectLst/>
                <a:latin typeface="JetBrains Mono"/>
              </a:rPr>
              <a:t>currentIndex</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private </a:t>
            </a:r>
            <a:r>
              <a:rPr lang="de-DE" dirty="0" err="1">
                <a:solidFill>
                  <a:srgbClr val="CC7832"/>
                </a:solidFill>
                <a:effectLst/>
                <a:latin typeface="JetBrains Mono"/>
              </a:rPr>
              <a:t>long</a:t>
            </a:r>
            <a:r>
              <a:rPr lang="de-DE" dirty="0">
                <a:solidFill>
                  <a:srgbClr val="CC7832"/>
                </a:solidFill>
                <a:effectLst/>
                <a:latin typeface="JetBrains Mono"/>
              </a:rPr>
              <a:t> </a:t>
            </a:r>
            <a:r>
              <a:rPr lang="de-DE" dirty="0" err="1">
                <a:solidFill>
                  <a:srgbClr val="9876AA"/>
                </a:solidFill>
                <a:effectLst/>
                <a:latin typeface="JetBrains Mono"/>
              </a:rPr>
              <a:t>delayTimeInMillis</a:t>
            </a:r>
            <a:r>
              <a:rPr lang="de-DE" dirty="0">
                <a:solidFill>
                  <a:srgbClr val="CC7832"/>
                </a:solidFill>
                <a:effectLst/>
                <a:latin typeface="JetBrains Mono"/>
              </a:rPr>
              <a:t>;</a:t>
            </a:r>
            <a:br>
              <a:rPr lang="de-DE" dirty="0">
                <a:solidFill>
                  <a:srgbClr val="CC7832"/>
                </a:solidFill>
                <a:effectLst/>
                <a:latin typeface="JetBrains Mono"/>
              </a:rPr>
            </a:br>
            <a:br>
              <a:rPr lang="de-DE" dirty="0">
                <a:solidFill>
                  <a:srgbClr val="CC7832"/>
                </a:solidFill>
                <a:effectLst/>
                <a:latin typeface="JetBrains Mono"/>
              </a:rPr>
            </a:br>
            <a:r>
              <a:rPr lang="de-DE" dirty="0">
                <a:solidFill>
                  <a:srgbClr val="CC7832"/>
                </a:solidFill>
                <a:effectLst/>
                <a:latin typeface="JetBrains Mono"/>
              </a:rPr>
              <a:t>    private </a:t>
            </a:r>
            <a:r>
              <a:rPr lang="de-DE" dirty="0" err="1">
                <a:solidFill>
                  <a:srgbClr val="CC7832"/>
                </a:solidFill>
                <a:effectLst/>
                <a:latin typeface="JetBrains Mono"/>
              </a:rPr>
              <a:t>boolean</a:t>
            </a:r>
            <a:r>
              <a:rPr lang="de-DE" dirty="0">
                <a:solidFill>
                  <a:srgbClr val="CC7832"/>
                </a:solidFill>
                <a:effectLst/>
                <a:latin typeface="JetBrains Mono"/>
              </a:rPr>
              <a:t> </a:t>
            </a:r>
            <a:r>
              <a:rPr lang="de-DE" dirty="0" err="1">
                <a:solidFill>
                  <a:srgbClr val="9876AA"/>
                </a:solidFill>
                <a:effectLst/>
                <a:latin typeface="JetBrains Mono"/>
              </a:rPr>
              <a:t>restarted</a:t>
            </a:r>
            <a:r>
              <a:rPr lang="de-DE" dirty="0">
                <a:solidFill>
                  <a:srgbClr val="9876AA"/>
                </a:solidFill>
                <a:effectLst/>
                <a:latin typeface="JetBrains Mono"/>
              </a:rPr>
              <a:t> </a:t>
            </a:r>
            <a:r>
              <a:rPr lang="de-DE" dirty="0">
                <a:solidFill>
                  <a:srgbClr val="A9B7C6"/>
                </a:solidFill>
                <a:effectLst/>
                <a:latin typeface="JetBrains Mono"/>
              </a:rPr>
              <a:t>= </a:t>
            </a:r>
            <a:r>
              <a:rPr lang="de-DE" dirty="0" err="1">
                <a:solidFill>
                  <a:srgbClr val="CC7832"/>
                </a:solidFill>
                <a:effectLst/>
                <a:latin typeface="JetBrains Mono"/>
              </a:rPr>
              <a:t>false</a:t>
            </a:r>
            <a:r>
              <a:rPr lang="de-DE" dirty="0">
                <a:solidFill>
                  <a:srgbClr val="CC7832"/>
                </a:solidFill>
                <a:effectLst/>
                <a:latin typeface="JetBrains Mono"/>
              </a:rPr>
              <a:t>;</a:t>
            </a:r>
            <a:br>
              <a:rPr lang="de-DE" dirty="0">
                <a:solidFill>
                  <a:srgbClr val="CC7832"/>
                </a:solidFill>
                <a:effectLst/>
                <a:latin typeface="JetBrains Mono"/>
              </a:rPr>
            </a:br>
            <a:br>
              <a:rPr lang="de-DE" dirty="0">
                <a:solidFill>
                  <a:srgbClr val="CC7832"/>
                </a:solidFill>
                <a:effectLst/>
                <a:latin typeface="JetBrains Mono"/>
              </a:rPr>
            </a:br>
            <a:r>
              <a:rPr lang="de-DE" dirty="0">
                <a:solidFill>
                  <a:srgbClr val="CC7832"/>
                </a:solidFill>
                <a:effectLst/>
                <a:latin typeface="JetBrains Mono"/>
              </a:rPr>
              <a:t>    </a:t>
            </a:r>
            <a:r>
              <a:rPr lang="de-DE" dirty="0" err="1">
                <a:solidFill>
                  <a:srgbClr val="CC7832"/>
                </a:solidFill>
                <a:effectLst/>
                <a:latin typeface="JetBrains Mono"/>
              </a:rPr>
              <a:t>public</a:t>
            </a:r>
            <a:r>
              <a:rPr lang="de-DE" dirty="0">
                <a:solidFill>
                  <a:srgbClr val="CC7832"/>
                </a:solidFill>
                <a:effectLst/>
                <a:latin typeface="JetBrains Mono"/>
              </a:rPr>
              <a:t> </a:t>
            </a:r>
            <a:r>
              <a:rPr lang="de-DE" dirty="0" err="1">
                <a:solidFill>
                  <a:srgbClr val="FFC66D"/>
                </a:solidFill>
                <a:effectLst/>
                <a:latin typeface="JetBrains Mono"/>
              </a:rPr>
              <a:t>StateFullListReader</a:t>
            </a:r>
            <a:r>
              <a:rPr lang="de-DE" dirty="0">
                <a:solidFill>
                  <a:srgbClr val="A9B7C6"/>
                </a:solidFill>
                <a:effectLst/>
                <a:latin typeface="JetBrains Mono"/>
              </a:rPr>
              <a:t>(List&lt;</a:t>
            </a:r>
            <a:r>
              <a:rPr lang="de-DE" dirty="0">
                <a:solidFill>
                  <a:srgbClr val="507874"/>
                </a:solidFill>
                <a:effectLst/>
                <a:latin typeface="JetBrains Mono"/>
              </a:rPr>
              <a:t>T</a:t>
            </a:r>
            <a:r>
              <a:rPr lang="de-DE" dirty="0">
                <a:solidFill>
                  <a:srgbClr val="A9B7C6"/>
                </a:solidFill>
                <a:effectLst/>
                <a:latin typeface="JetBrains Mono"/>
              </a:rPr>
              <a:t>&gt; </a:t>
            </a:r>
            <a:r>
              <a:rPr lang="de-DE" dirty="0" err="1">
                <a:solidFill>
                  <a:srgbClr val="A9B7C6"/>
                </a:solidFill>
                <a:effectLst/>
                <a:latin typeface="JetBrains Mono"/>
              </a:rPr>
              <a:t>list</a:t>
            </a:r>
            <a:r>
              <a:rPr lang="de-DE" dirty="0">
                <a:solidFill>
                  <a:srgbClr val="CC7832"/>
                </a:solidFill>
                <a:effectLst/>
                <a:latin typeface="JetBrains Mono"/>
              </a:rPr>
              <a:t>, </a:t>
            </a:r>
            <a:r>
              <a:rPr lang="de-DE" dirty="0" err="1">
                <a:solidFill>
                  <a:srgbClr val="CC7832"/>
                </a:solidFill>
                <a:effectLst/>
                <a:latin typeface="JetBrains Mono"/>
              </a:rPr>
              <a:t>long</a:t>
            </a:r>
            <a:r>
              <a:rPr lang="de-DE" dirty="0">
                <a:solidFill>
                  <a:srgbClr val="CC7832"/>
                </a:solidFill>
                <a:effectLst/>
                <a:latin typeface="JetBrains Mono"/>
              </a:rPr>
              <a:t> </a:t>
            </a:r>
            <a:r>
              <a:rPr lang="de-DE" dirty="0" err="1">
                <a:solidFill>
                  <a:srgbClr val="A9B7C6"/>
                </a:solidFill>
                <a:effectLst/>
                <a:latin typeface="JetBrains Mono"/>
              </a:rPr>
              <a:t>delayTimeInMillis</a:t>
            </a:r>
            <a:r>
              <a:rPr lang="de-DE" dirty="0">
                <a:solidFill>
                  <a:srgbClr val="A9B7C6"/>
                </a:solidFill>
                <a:effectLst/>
                <a:latin typeface="JetBrains Mono"/>
              </a:rPr>
              <a:t>) {</a:t>
            </a:r>
            <a:br>
              <a:rPr lang="de-DE" dirty="0">
                <a:solidFill>
                  <a:srgbClr val="A9B7C6"/>
                </a:solidFill>
                <a:effectLst/>
                <a:latin typeface="JetBrains Mono"/>
              </a:rPr>
            </a:br>
            <a:r>
              <a:rPr lang="de-DE" dirty="0">
                <a:solidFill>
                  <a:srgbClr val="A9B7C6"/>
                </a:solidFill>
                <a:effectLst/>
                <a:latin typeface="JetBrains Mono"/>
              </a:rPr>
              <a:t>        </a:t>
            </a:r>
            <a:r>
              <a:rPr lang="de-DE" dirty="0" err="1">
                <a:solidFill>
                  <a:srgbClr val="CC7832"/>
                </a:solidFill>
                <a:effectLst/>
                <a:latin typeface="JetBrains Mono"/>
              </a:rPr>
              <a:t>this</a:t>
            </a:r>
            <a:r>
              <a:rPr lang="de-DE" dirty="0" err="1">
                <a:solidFill>
                  <a:srgbClr val="A9B7C6"/>
                </a:solidFill>
                <a:effectLst/>
                <a:latin typeface="JetBrains Mono"/>
              </a:rPr>
              <a:t>.</a:t>
            </a:r>
            <a:r>
              <a:rPr lang="de-DE" dirty="0" err="1">
                <a:solidFill>
                  <a:srgbClr val="9876AA"/>
                </a:solidFill>
                <a:effectLst/>
                <a:latin typeface="JetBrains Mono"/>
              </a:rPr>
              <a:t>list</a:t>
            </a:r>
            <a:r>
              <a:rPr lang="de-DE" dirty="0">
                <a:solidFill>
                  <a:srgbClr val="9876AA"/>
                </a:solidFill>
                <a:effectLst/>
                <a:latin typeface="JetBrains Mono"/>
              </a:rPr>
              <a:t> </a:t>
            </a:r>
            <a:r>
              <a:rPr lang="de-DE" dirty="0">
                <a:solidFill>
                  <a:srgbClr val="A9B7C6"/>
                </a:solidFill>
                <a:effectLst/>
                <a:latin typeface="JetBrains Mono"/>
              </a:rPr>
              <a:t>= </a:t>
            </a:r>
            <a:r>
              <a:rPr lang="de-DE" dirty="0" err="1">
                <a:solidFill>
                  <a:srgbClr val="A9B7C6"/>
                </a:solidFill>
                <a:effectLst/>
                <a:latin typeface="JetBrains Mono"/>
              </a:rPr>
              <a:t>list</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err="1">
                <a:solidFill>
                  <a:srgbClr val="CC7832"/>
                </a:solidFill>
                <a:effectLst/>
                <a:latin typeface="JetBrains Mono"/>
              </a:rPr>
              <a:t>this</a:t>
            </a:r>
            <a:r>
              <a:rPr lang="de-DE" dirty="0" err="1">
                <a:solidFill>
                  <a:srgbClr val="A9B7C6"/>
                </a:solidFill>
                <a:effectLst/>
                <a:latin typeface="JetBrains Mono"/>
              </a:rPr>
              <a:t>.</a:t>
            </a:r>
            <a:r>
              <a:rPr lang="de-DE" dirty="0" err="1">
                <a:solidFill>
                  <a:srgbClr val="9876AA"/>
                </a:solidFill>
                <a:effectLst/>
                <a:latin typeface="JetBrains Mono"/>
              </a:rPr>
              <a:t>delayTimeInMillis</a:t>
            </a:r>
            <a:r>
              <a:rPr lang="de-DE" dirty="0">
                <a:solidFill>
                  <a:srgbClr val="9876AA"/>
                </a:solidFill>
                <a:effectLst/>
                <a:latin typeface="JetBrains Mono"/>
              </a:rPr>
              <a:t> </a:t>
            </a:r>
            <a:r>
              <a:rPr lang="de-DE" dirty="0">
                <a:solidFill>
                  <a:srgbClr val="A9B7C6"/>
                </a:solidFill>
                <a:effectLst/>
                <a:latin typeface="JetBrains Mono"/>
              </a:rPr>
              <a:t>= </a:t>
            </a:r>
            <a:r>
              <a:rPr lang="de-DE" dirty="0" err="1">
                <a:solidFill>
                  <a:srgbClr val="A9B7C6"/>
                </a:solidFill>
                <a:effectLst/>
                <a:latin typeface="JetBrains Mono"/>
              </a:rPr>
              <a:t>delayTimeInMillis</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a:solidFill>
                  <a:srgbClr val="A9B7C6"/>
                </a:solidFill>
                <a:effectLst/>
                <a:latin typeface="JetBrains Mono"/>
              </a:rPr>
              <a:t>}</a:t>
            </a:r>
            <a:br>
              <a:rPr lang="de-DE" dirty="0">
                <a:solidFill>
                  <a:srgbClr val="A9B7C6"/>
                </a:solidFill>
                <a:effectLst/>
                <a:latin typeface="JetBrains Mono"/>
              </a:rPr>
            </a:br>
            <a:br>
              <a:rPr lang="de-DE" dirty="0">
                <a:solidFill>
                  <a:srgbClr val="A9B7C6"/>
                </a:solidFill>
                <a:effectLst/>
                <a:latin typeface="JetBrains Mono"/>
              </a:rPr>
            </a:br>
            <a:r>
              <a:rPr lang="de-DE" dirty="0">
                <a:solidFill>
                  <a:srgbClr val="A9B7C6"/>
                </a:solidFill>
                <a:effectLst/>
                <a:latin typeface="JetBrains Mono"/>
              </a:rPr>
              <a:t>    </a:t>
            </a:r>
            <a:r>
              <a:rPr lang="de-DE" dirty="0">
                <a:solidFill>
                  <a:srgbClr val="BBB529"/>
                </a:solidFill>
                <a:effectLst/>
                <a:latin typeface="JetBrains Mono"/>
              </a:rPr>
              <a:t>@Override</a:t>
            </a:r>
            <a:br>
              <a:rPr lang="de-DE" dirty="0">
                <a:solidFill>
                  <a:srgbClr val="BBB529"/>
                </a:solidFill>
                <a:effectLst/>
                <a:latin typeface="JetBrains Mono"/>
              </a:rPr>
            </a:br>
            <a:r>
              <a:rPr lang="de-DE" dirty="0">
                <a:solidFill>
                  <a:srgbClr val="BBB529"/>
                </a:solidFill>
                <a:effectLst/>
                <a:latin typeface="JetBrains Mono"/>
              </a:rPr>
              <a:t>    </a:t>
            </a:r>
            <a:r>
              <a:rPr lang="de-DE" dirty="0" err="1">
                <a:solidFill>
                  <a:srgbClr val="CC7832"/>
                </a:solidFill>
                <a:effectLst/>
                <a:latin typeface="JetBrains Mono"/>
              </a:rPr>
              <a:t>public</a:t>
            </a:r>
            <a:r>
              <a:rPr lang="de-DE" dirty="0">
                <a:solidFill>
                  <a:srgbClr val="CC7832"/>
                </a:solidFill>
                <a:effectLst/>
                <a:latin typeface="JetBrains Mono"/>
              </a:rPr>
              <a:t> </a:t>
            </a:r>
            <a:r>
              <a:rPr lang="de-DE" dirty="0">
                <a:solidFill>
                  <a:srgbClr val="507874"/>
                </a:solidFill>
                <a:effectLst/>
                <a:latin typeface="JetBrains Mono"/>
              </a:rPr>
              <a:t>T </a:t>
            </a:r>
            <a:r>
              <a:rPr lang="de-DE" dirty="0" err="1">
                <a:solidFill>
                  <a:srgbClr val="FFC66D"/>
                </a:solidFill>
                <a:effectLst/>
                <a:latin typeface="JetBrains Mono"/>
              </a:rPr>
              <a:t>read</a:t>
            </a:r>
            <a:r>
              <a:rPr lang="de-DE" dirty="0">
                <a:solidFill>
                  <a:srgbClr val="A9B7C6"/>
                </a:solidFill>
                <a:effectLst/>
                <a:latin typeface="JetBrains Mono"/>
              </a:rPr>
              <a:t>() </a:t>
            </a:r>
            <a:r>
              <a:rPr lang="de-DE" dirty="0" err="1">
                <a:solidFill>
                  <a:srgbClr val="CC7832"/>
                </a:solidFill>
                <a:effectLst/>
                <a:latin typeface="JetBrains Mono"/>
              </a:rPr>
              <a:t>throws</a:t>
            </a:r>
            <a:r>
              <a:rPr lang="de-DE" dirty="0">
                <a:solidFill>
                  <a:srgbClr val="CC7832"/>
                </a:solidFill>
                <a:effectLst/>
                <a:latin typeface="JetBrains Mono"/>
              </a:rPr>
              <a:t> </a:t>
            </a:r>
            <a:r>
              <a:rPr lang="de-DE" dirty="0">
                <a:solidFill>
                  <a:srgbClr val="A9B7C6"/>
                </a:solidFill>
                <a:effectLst/>
                <a:latin typeface="JetBrains Mono"/>
              </a:rPr>
              <a:t>Exception</a:t>
            </a:r>
            <a:r>
              <a:rPr lang="de-DE" dirty="0">
                <a:solidFill>
                  <a:srgbClr val="CC7832"/>
                </a:solidFill>
                <a:effectLst/>
                <a:latin typeface="JetBrains Mono"/>
              </a:rPr>
              <a:t>, </a:t>
            </a:r>
            <a:r>
              <a:rPr lang="de-DE" dirty="0" err="1">
                <a:solidFill>
                  <a:srgbClr val="A9B7C6"/>
                </a:solidFill>
                <a:effectLst/>
                <a:latin typeface="JetBrains Mono"/>
              </a:rPr>
              <a:t>UnexpectedInputException</a:t>
            </a:r>
            <a:r>
              <a:rPr lang="de-DE" dirty="0">
                <a:solidFill>
                  <a:srgbClr val="CC7832"/>
                </a:solidFill>
                <a:effectLst/>
                <a:latin typeface="JetBrains Mono"/>
              </a:rPr>
              <a:t>, </a:t>
            </a:r>
            <a:r>
              <a:rPr lang="de-DE" dirty="0" err="1">
                <a:solidFill>
                  <a:srgbClr val="A9B7C6"/>
                </a:solidFill>
                <a:effectLst/>
                <a:latin typeface="JetBrains Mono"/>
              </a:rPr>
              <a:t>ParseException</a:t>
            </a:r>
            <a:r>
              <a:rPr lang="de-DE" dirty="0">
                <a:solidFill>
                  <a:srgbClr val="CC7832"/>
                </a:solidFill>
                <a:effectLst/>
                <a:latin typeface="JetBrains Mono"/>
              </a:rPr>
              <a:t>, </a:t>
            </a:r>
            <a:r>
              <a:rPr lang="de-DE" dirty="0" err="1">
                <a:solidFill>
                  <a:srgbClr val="A9B7C6"/>
                </a:solidFill>
                <a:effectLst/>
                <a:latin typeface="JetBrains Mono"/>
              </a:rPr>
              <a:t>NonTransientResourceException</a:t>
            </a:r>
            <a:r>
              <a:rPr lang="de-DE" dirty="0">
                <a:solidFill>
                  <a:srgbClr val="A9B7C6"/>
                </a:solidFill>
                <a:effectLst/>
                <a:latin typeface="JetBrains Mono"/>
              </a:rPr>
              <a:t> {</a:t>
            </a:r>
            <a:br>
              <a:rPr lang="de-DE" dirty="0">
                <a:solidFill>
                  <a:srgbClr val="A9B7C6"/>
                </a:solidFill>
                <a:effectLst/>
                <a:latin typeface="JetBrains Mono"/>
              </a:rPr>
            </a:br>
            <a:r>
              <a:rPr lang="de-DE" dirty="0">
                <a:solidFill>
                  <a:srgbClr val="A9B7C6"/>
                </a:solidFill>
                <a:effectLst/>
                <a:latin typeface="JetBrains Mono"/>
              </a:rPr>
              <a:t>        </a:t>
            </a:r>
            <a:r>
              <a:rPr lang="de-DE" dirty="0" err="1">
                <a:solidFill>
                  <a:srgbClr val="A9B7C6"/>
                </a:solidFill>
                <a:effectLst/>
                <a:latin typeface="JetBrains Mono"/>
              </a:rPr>
              <a:t>Thread.</a:t>
            </a:r>
            <a:r>
              <a:rPr lang="de-DE" i="1" dirty="0" err="1">
                <a:solidFill>
                  <a:srgbClr val="A9B7C6"/>
                </a:solidFill>
                <a:effectLst/>
                <a:latin typeface="JetBrains Mono"/>
              </a:rPr>
              <a:t>sleep</a:t>
            </a:r>
            <a:r>
              <a:rPr lang="de-DE" dirty="0">
                <a:solidFill>
                  <a:srgbClr val="A9B7C6"/>
                </a:solidFill>
                <a:effectLst/>
                <a:latin typeface="JetBrains Mono"/>
              </a:rPr>
              <a:t>(</a:t>
            </a:r>
            <a:r>
              <a:rPr lang="de-DE" dirty="0" err="1">
                <a:solidFill>
                  <a:srgbClr val="9876AA"/>
                </a:solidFill>
                <a:effectLst/>
                <a:latin typeface="JetBrains Mono"/>
              </a:rPr>
              <a:t>delayTimeInMillis</a:t>
            </a:r>
            <a:r>
              <a:rPr lang="de-DE" dirty="0">
                <a:solidFill>
                  <a:srgbClr val="A9B7C6"/>
                </a:solidFill>
                <a:effectLst/>
                <a:latin typeface="JetBrains Mono"/>
              </a:rPr>
              <a:t>)</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err="1">
                <a:solidFill>
                  <a:srgbClr val="CC7832"/>
                </a:solidFill>
                <a:effectLst/>
                <a:latin typeface="JetBrains Mono"/>
              </a:rPr>
              <a:t>if</a:t>
            </a:r>
            <a:r>
              <a:rPr lang="de-DE" dirty="0">
                <a:solidFill>
                  <a:srgbClr val="A9B7C6"/>
                </a:solidFill>
                <a:effectLst/>
                <a:latin typeface="JetBrains Mono"/>
              </a:rPr>
              <a:t>(</a:t>
            </a:r>
            <a:r>
              <a:rPr lang="de-DE" dirty="0" err="1">
                <a:solidFill>
                  <a:srgbClr val="9876AA"/>
                </a:solidFill>
                <a:effectLst/>
                <a:latin typeface="JetBrains Mono"/>
              </a:rPr>
              <a:t>currentIndex</a:t>
            </a:r>
            <a:r>
              <a:rPr lang="de-DE" dirty="0">
                <a:solidFill>
                  <a:srgbClr val="9876AA"/>
                </a:solidFill>
                <a:effectLst/>
                <a:latin typeface="JetBrains Mono"/>
              </a:rPr>
              <a:t> </a:t>
            </a:r>
            <a:r>
              <a:rPr lang="de-DE" dirty="0">
                <a:solidFill>
                  <a:srgbClr val="A9B7C6"/>
                </a:solidFill>
                <a:effectLst/>
                <a:latin typeface="JetBrains Mono"/>
              </a:rPr>
              <a:t>== </a:t>
            </a:r>
            <a:r>
              <a:rPr lang="de-DE" dirty="0">
                <a:solidFill>
                  <a:srgbClr val="6897BB"/>
                </a:solidFill>
                <a:effectLst/>
                <a:latin typeface="JetBrains Mono"/>
              </a:rPr>
              <a:t>7 </a:t>
            </a:r>
            <a:r>
              <a:rPr lang="de-DE" dirty="0">
                <a:solidFill>
                  <a:srgbClr val="A9B7C6"/>
                </a:solidFill>
                <a:effectLst/>
                <a:latin typeface="JetBrains Mono"/>
              </a:rPr>
              <a:t>&amp;&amp; !</a:t>
            </a:r>
            <a:r>
              <a:rPr lang="de-DE" dirty="0" err="1">
                <a:solidFill>
                  <a:srgbClr val="9876AA"/>
                </a:solidFill>
                <a:effectLst/>
                <a:latin typeface="JetBrains Mono"/>
              </a:rPr>
              <a:t>restarted</a:t>
            </a:r>
            <a:r>
              <a:rPr lang="de-DE" dirty="0">
                <a:solidFill>
                  <a:srgbClr val="A9B7C6"/>
                </a:solidFill>
                <a:effectLst/>
                <a:latin typeface="JetBrains Mono"/>
              </a:rPr>
              <a:t>) </a:t>
            </a:r>
            <a:r>
              <a:rPr lang="de-DE" dirty="0" err="1">
                <a:solidFill>
                  <a:srgbClr val="CC7832"/>
                </a:solidFill>
                <a:effectLst/>
                <a:latin typeface="JetBrains Mono"/>
              </a:rPr>
              <a:t>throw</a:t>
            </a:r>
            <a:r>
              <a:rPr lang="de-DE" dirty="0">
                <a:solidFill>
                  <a:srgbClr val="CC7832"/>
                </a:solidFill>
                <a:effectLst/>
                <a:latin typeface="JetBrains Mono"/>
              </a:rPr>
              <a:t> </a:t>
            </a:r>
            <a:r>
              <a:rPr lang="de-DE" dirty="0" err="1">
                <a:solidFill>
                  <a:srgbClr val="CC7832"/>
                </a:solidFill>
                <a:effectLst/>
                <a:latin typeface="JetBrains Mono"/>
              </a:rPr>
              <a:t>new</a:t>
            </a:r>
            <a:r>
              <a:rPr lang="de-DE" dirty="0">
                <a:solidFill>
                  <a:srgbClr val="CC7832"/>
                </a:solidFill>
                <a:effectLst/>
                <a:latin typeface="JetBrains Mono"/>
              </a:rPr>
              <a:t> </a:t>
            </a:r>
            <a:r>
              <a:rPr lang="de-DE" dirty="0" err="1">
                <a:solidFill>
                  <a:srgbClr val="A9B7C6"/>
                </a:solidFill>
                <a:effectLst/>
                <a:latin typeface="JetBrains Mono"/>
              </a:rPr>
              <a:t>RuntimeException</a:t>
            </a:r>
            <a:r>
              <a:rPr lang="de-DE" dirty="0">
                <a:solidFill>
                  <a:srgbClr val="A9B7C6"/>
                </a:solidFill>
                <a:effectLst/>
                <a:latin typeface="JetBrains Mono"/>
              </a:rPr>
              <a:t>(</a:t>
            </a:r>
            <a:r>
              <a:rPr lang="de-DE" dirty="0">
                <a:solidFill>
                  <a:srgbClr val="6A8759"/>
                </a:solidFill>
                <a:effectLst/>
                <a:latin typeface="JetBrains Mono"/>
              </a:rPr>
              <a:t>"TOO MUCH!"</a:t>
            </a:r>
            <a:r>
              <a:rPr lang="de-DE" dirty="0">
                <a:solidFill>
                  <a:srgbClr val="A9B7C6"/>
                </a:solidFill>
                <a:effectLst/>
                <a:latin typeface="JetBrains Mono"/>
              </a:rPr>
              <a:t>)</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err="1">
                <a:solidFill>
                  <a:srgbClr val="CC7832"/>
                </a:solidFill>
                <a:effectLst/>
                <a:latin typeface="JetBrains Mono"/>
              </a:rPr>
              <a:t>if</a:t>
            </a:r>
            <a:r>
              <a:rPr lang="de-DE" dirty="0">
                <a:solidFill>
                  <a:srgbClr val="CC7832"/>
                </a:solidFill>
                <a:effectLst/>
                <a:latin typeface="JetBrains Mono"/>
              </a:rPr>
              <a:t> </a:t>
            </a:r>
            <a:r>
              <a:rPr lang="de-DE" dirty="0">
                <a:solidFill>
                  <a:srgbClr val="A9B7C6"/>
                </a:solidFill>
                <a:effectLst/>
                <a:latin typeface="JetBrains Mono"/>
              </a:rPr>
              <a:t>(</a:t>
            </a:r>
            <a:r>
              <a:rPr lang="de-DE" dirty="0" err="1">
                <a:solidFill>
                  <a:srgbClr val="9876AA"/>
                </a:solidFill>
                <a:effectLst/>
                <a:latin typeface="JetBrains Mono"/>
              </a:rPr>
              <a:t>currentIndex</a:t>
            </a:r>
            <a:r>
              <a:rPr lang="de-DE" dirty="0">
                <a:solidFill>
                  <a:srgbClr val="9876AA"/>
                </a:solidFill>
                <a:effectLst/>
                <a:latin typeface="JetBrains Mono"/>
              </a:rPr>
              <a:t> </a:t>
            </a:r>
            <a:r>
              <a:rPr lang="de-DE" dirty="0">
                <a:solidFill>
                  <a:srgbClr val="A9B7C6"/>
                </a:solidFill>
                <a:effectLst/>
                <a:latin typeface="JetBrains Mono"/>
              </a:rPr>
              <a:t>&lt; </a:t>
            </a:r>
            <a:r>
              <a:rPr lang="de-DE" dirty="0" err="1">
                <a:solidFill>
                  <a:srgbClr val="9876AA"/>
                </a:solidFill>
                <a:effectLst/>
                <a:latin typeface="JetBrains Mono"/>
              </a:rPr>
              <a:t>list</a:t>
            </a:r>
            <a:r>
              <a:rPr lang="de-DE" dirty="0" err="1">
                <a:solidFill>
                  <a:srgbClr val="A9B7C6"/>
                </a:solidFill>
                <a:effectLst/>
                <a:latin typeface="JetBrains Mono"/>
              </a:rPr>
              <a:t>.size</a:t>
            </a:r>
            <a:r>
              <a:rPr lang="de-DE" dirty="0">
                <a:solidFill>
                  <a:srgbClr val="A9B7C6"/>
                </a:solidFill>
                <a:effectLst/>
                <a:latin typeface="JetBrains Mono"/>
              </a:rPr>
              <a:t>()) </a:t>
            </a:r>
            <a:r>
              <a:rPr lang="de-DE" dirty="0" err="1">
                <a:solidFill>
                  <a:srgbClr val="CC7832"/>
                </a:solidFill>
                <a:effectLst/>
                <a:latin typeface="JetBrains Mono"/>
              </a:rPr>
              <a:t>return</a:t>
            </a:r>
            <a:r>
              <a:rPr lang="de-DE" dirty="0">
                <a:solidFill>
                  <a:srgbClr val="CC7832"/>
                </a:solidFill>
                <a:effectLst/>
                <a:latin typeface="JetBrains Mono"/>
              </a:rPr>
              <a:t> </a:t>
            </a:r>
            <a:r>
              <a:rPr lang="de-DE" dirty="0" err="1">
                <a:solidFill>
                  <a:srgbClr val="9876AA"/>
                </a:solidFill>
                <a:effectLst/>
                <a:latin typeface="JetBrains Mono"/>
              </a:rPr>
              <a:t>list</a:t>
            </a:r>
            <a:r>
              <a:rPr lang="de-DE" dirty="0" err="1">
                <a:solidFill>
                  <a:srgbClr val="A9B7C6"/>
                </a:solidFill>
                <a:effectLst/>
                <a:latin typeface="JetBrains Mono"/>
              </a:rPr>
              <a:t>.get</a:t>
            </a:r>
            <a:r>
              <a:rPr lang="de-DE" dirty="0">
                <a:solidFill>
                  <a:srgbClr val="A9B7C6"/>
                </a:solidFill>
                <a:effectLst/>
                <a:latin typeface="JetBrains Mono"/>
              </a:rPr>
              <a:t>(</a:t>
            </a:r>
            <a:r>
              <a:rPr lang="de-DE" dirty="0" err="1">
                <a:solidFill>
                  <a:srgbClr val="9876AA"/>
                </a:solidFill>
                <a:effectLst/>
                <a:latin typeface="JetBrains Mono"/>
              </a:rPr>
              <a:t>currentIndex</a:t>
            </a:r>
            <a:r>
              <a:rPr lang="de-DE" dirty="0">
                <a:solidFill>
                  <a:srgbClr val="A9B7C6"/>
                </a:solidFill>
                <a:effectLst/>
                <a:latin typeface="JetBrains Mono"/>
              </a:rPr>
              <a:t>++)</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err="1">
                <a:solidFill>
                  <a:srgbClr val="CC7832"/>
                </a:solidFill>
                <a:effectLst/>
                <a:latin typeface="JetBrains Mono"/>
              </a:rPr>
              <a:t>return</a:t>
            </a:r>
            <a:r>
              <a:rPr lang="de-DE" dirty="0">
                <a:solidFill>
                  <a:srgbClr val="CC7832"/>
                </a:solidFill>
                <a:effectLst/>
                <a:latin typeface="JetBrains Mono"/>
              </a:rPr>
              <a:t> null;</a:t>
            </a:r>
            <a:br>
              <a:rPr lang="de-DE" dirty="0">
                <a:solidFill>
                  <a:srgbClr val="CC7832"/>
                </a:solidFill>
                <a:effectLst/>
                <a:latin typeface="JetBrains Mono"/>
              </a:rPr>
            </a:br>
            <a:r>
              <a:rPr lang="de-DE" dirty="0">
                <a:solidFill>
                  <a:srgbClr val="CC7832"/>
                </a:solidFill>
                <a:effectLst/>
                <a:latin typeface="JetBrains Mono"/>
              </a:rPr>
              <a:t>    </a:t>
            </a:r>
            <a:r>
              <a:rPr lang="de-DE" dirty="0">
                <a:solidFill>
                  <a:srgbClr val="A9B7C6"/>
                </a:solidFill>
                <a:effectLst/>
                <a:latin typeface="JetBrains Mono"/>
              </a:rPr>
              <a:t>}</a:t>
            </a:r>
            <a:br>
              <a:rPr lang="de-DE" dirty="0">
                <a:solidFill>
                  <a:srgbClr val="A9B7C6"/>
                </a:solidFill>
                <a:effectLst/>
                <a:latin typeface="JetBrains Mono"/>
              </a:rPr>
            </a:br>
            <a:br>
              <a:rPr lang="de-DE" dirty="0">
                <a:solidFill>
                  <a:srgbClr val="A9B7C6"/>
                </a:solidFill>
                <a:effectLst/>
                <a:latin typeface="JetBrains Mono"/>
              </a:rPr>
            </a:br>
            <a:r>
              <a:rPr lang="de-DE" dirty="0">
                <a:solidFill>
                  <a:srgbClr val="A9B7C6"/>
                </a:solidFill>
                <a:effectLst/>
                <a:latin typeface="JetBrains Mono"/>
              </a:rPr>
              <a:t>    </a:t>
            </a:r>
            <a:r>
              <a:rPr lang="de-DE" dirty="0">
                <a:solidFill>
                  <a:srgbClr val="BBB529"/>
                </a:solidFill>
                <a:effectLst/>
                <a:latin typeface="JetBrains Mono"/>
              </a:rPr>
              <a:t>@Override</a:t>
            </a:r>
            <a:br>
              <a:rPr lang="de-DE" dirty="0">
                <a:solidFill>
                  <a:srgbClr val="BBB529"/>
                </a:solidFill>
                <a:effectLst/>
                <a:latin typeface="JetBrains Mono"/>
              </a:rPr>
            </a:br>
            <a:r>
              <a:rPr lang="de-DE" dirty="0">
                <a:solidFill>
                  <a:srgbClr val="BBB529"/>
                </a:solidFill>
                <a:effectLst/>
                <a:latin typeface="JetBrains Mono"/>
              </a:rPr>
              <a:t>    </a:t>
            </a:r>
            <a:r>
              <a:rPr lang="de-DE" dirty="0" err="1">
                <a:solidFill>
                  <a:srgbClr val="CC7832"/>
                </a:solidFill>
                <a:effectLst/>
                <a:latin typeface="JetBrains Mono"/>
              </a:rPr>
              <a:t>public</a:t>
            </a:r>
            <a:r>
              <a:rPr lang="de-DE" dirty="0">
                <a:solidFill>
                  <a:srgbClr val="CC7832"/>
                </a:solidFill>
                <a:effectLst/>
                <a:latin typeface="JetBrains Mono"/>
              </a:rPr>
              <a:t> </a:t>
            </a:r>
            <a:r>
              <a:rPr lang="de-DE" dirty="0" err="1">
                <a:solidFill>
                  <a:srgbClr val="CC7832"/>
                </a:solidFill>
                <a:effectLst/>
                <a:latin typeface="JetBrains Mono"/>
              </a:rPr>
              <a:t>void</a:t>
            </a:r>
            <a:r>
              <a:rPr lang="de-DE" dirty="0">
                <a:solidFill>
                  <a:srgbClr val="CC7832"/>
                </a:solidFill>
                <a:effectLst/>
                <a:latin typeface="JetBrains Mono"/>
              </a:rPr>
              <a:t> </a:t>
            </a:r>
            <a:r>
              <a:rPr lang="de-DE" dirty="0">
                <a:solidFill>
                  <a:srgbClr val="FFC66D"/>
                </a:solidFill>
                <a:effectLst/>
                <a:latin typeface="JetBrains Mono"/>
              </a:rPr>
              <a:t>open</a:t>
            </a:r>
            <a:r>
              <a:rPr lang="de-DE" dirty="0">
                <a:solidFill>
                  <a:srgbClr val="A9B7C6"/>
                </a:solidFill>
                <a:effectLst/>
                <a:latin typeface="JetBrains Mono"/>
              </a:rPr>
              <a:t>(</a:t>
            </a:r>
            <a:r>
              <a:rPr lang="de-DE" dirty="0" err="1">
                <a:solidFill>
                  <a:srgbClr val="A9B7C6"/>
                </a:solidFill>
                <a:effectLst/>
                <a:latin typeface="JetBrains Mono"/>
              </a:rPr>
              <a:t>ExecutionContext</a:t>
            </a:r>
            <a:r>
              <a:rPr lang="de-DE" dirty="0">
                <a:solidFill>
                  <a:srgbClr val="A9B7C6"/>
                </a:solidFill>
                <a:effectLst/>
                <a:latin typeface="JetBrains Mono"/>
              </a:rPr>
              <a:t> </a:t>
            </a:r>
            <a:r>
              <a:rPr lang="de-DE" dirty="0" err="1">
                <a:solidFill>
                  <a:srgbClr val="A9B7C6"/>
                </a:solidFill>
                <a:effectLst/>
                <a:latin typeface="JetBrains Mono"/>
              </a:rPr>
              <a:t>executionContext</a:t>
            </a:r>
            <a:r>
              <a:rPr lang="de-DE" dirty="0">
                <a:solidFill>
                  <a:srgbClr val="A9B7C6"/>
                </a:solidFill>
                <a:effectLst/>
                <a:latin typeface="JetBrains Mono"/>
              </a:rPr>
              <a:t>) </a:t>
            </a:r>
            <a:r>
              <a:rPr lang="de-DE" dirty="0" err="1">
                <a:solidFill>
                  <a:srgbClr val="CC7832"/>
                </a:solidFill>
                <a:effectLst/>
                <a:latin typeface="JetBrains Mono"/>
              </a:rPr>
              <a:t>throws</a:t>
            </a:r>
            <a:r>
              <a:rPr lang="de-DE" dirty="0">
                <a:solidFill>
                  <a:srgbClr val="CC7832"/>
                </a:solidFill>
                <a:effectLst/>
                <a:latin typeface="JetBrains Mono"/>
              </a:rPr>
              <a:t> </a:t>
            </a:r>
            <a:r>
              <a:rPr lang="de-DE" dirty="0" err="1">
                <a:solidFill>
                  <a:srgbClr val="A9B7C6"/>
                </a:solidFill>
                <a:effectLst/>
                <a:latin typeface="JetBrains Mono"/>
              </a:rPr>
              <a:t>ItemStreamException</a:t>
            </a:r>
            <a:r>
              <a:rPr lang="de-DE" dirty="0">
                <a:solidFill>
                  <a:srgbClr val="A9B7C6"/>
                </a:solidFill>
                <a:effectLst/>
                <a:latin typeface="JetBrains Mono"/>
              </a:rPr>
              <a:t> {</a:t>
            </a:r>
            <a:br>
              <a:rPr lang="de-DE" dirty="0">
                <a:solidFill>
                  <a:srgbClr val="A9B7C6"/>
                </a:solidFill>
                <a:effectLst/>
                <a:latin typeface="JetBrains Mono"/>
              </a:rPr>
            </a:br>
            <a:r>
              <a:rPr lang="de-DE" dirty="0">
                <a:solidFill>
                  <a:srgbClr val="A9B7C6"/>
                </a:solidFill>
                <a:effectLst/>
                <a:latin typeface="JetBrains Mono"/>
              </a:rPr>
              <a:t>        </a:t>
            </a:r>
            <a:r>
              <a:rPr lang="de-DE" dirty="0" err="1">
                <a:solidFill>
                  <a:srgbClr val="9876AA"/>
                </a:solidFill>
                <a:effectLst/>
                <a:latin typeface="JetBrains Mono"/>
              </a:rPr>
              <a:t>restarted</a:t>
            </a:r>
            <a:r>
              <a:rPr lang="de-DE" dirty="0">
                <a:solidFill>
                  <a:srgbClr val="9876AA"/>
                </a:solidFill>
                <a:effectLst/>
                <a:latin typeface="JetBrains Mono"/>
              </a:rPr>
              <a:t> </a:t>
            </a:r>
            <a:r>
              <a:rPr lang="de-DE" dirty="0">
                <a:solidFill>
                  <a:srgbClr val="A9B7C6"/>
                </a:solidFill>
                <a:effectLst/>
                <a:latin typeface="JetBrains Mono"/>
              </a:rPr>
              <a:t>= </a:t>
            </a:r>
            <a:r>
              <a:rPr lang="de-DE" dirty="0" err="1">
                <a:solidFill>
                  <a:srgbClr val="A9B7C6"/>
                </a:solidFill>
                <a:effectLst/>
                <a:latin typeface="JetBrains Mono"/>
              </a:rPr>
              <a:t>executionContext.containsKey</a:t>
            </a:r>
            <a:r>
              <a:rPr lang="de-DE" dirty="0">
                <a:solidFill>
                  <a:srgbClr val="A9B7C6"/>
                </a:solidFill>
                <a:effectLst/>
                <a:latin typeface="JetBrains Mono"/>
              </a:rPr>
              <a:t>(</a:t>
            </a:r>
            <a:r>
              <a:rPr lang="de-DE" i="1" dirty="0">
                <a:solidFill>
                  <a:srgbClr val="9876AA"/>
                </a:solidFill>
                <a:effectLst/>
                <a:latin typeface="JetBrains Mono"/>
              </a:rPr>
              <a:t>CURRENT_INDEX_KEY</a:t>
            </a:r>
            <a:r>
              <a:rPr lang="de-DE" dirty="0">
                <a:solidFill>
                  <a:srgbClr val="A9B7C6"/>
                </a:solidFill>
                <a:effectLst/>
                <a:latin typeface="JetBrains Mono"/>
              </a:rPr>
              <a:t>)</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err="1">
                <a:solidFill>
                  <a:srgbClr val="9876AA"/>
                </a:solidFill>
                <a:effectLst/>
                <a:latin typeface="JetBrains Mono"/>
              </a:rPr>
              <a:t>currentIndex</a:t>
            </a:r>
            <a:r>
              <a:rPr lang="de-DE" dirty="0">
                <a:solidFill>
                  <a:srgbClr val="9876AA"/>
                </a:solidFill>
                <a:effectLst/>
                <a:latin typeface="JetBrains Mono"/>
              </a:rPr>
              <a:t> </a:t>
            </a:r>
            <a:r>
              <a:rPr lang="de-DE" dirty="0">
                <a:solidFill>
                  <a:srgbClr val="A9B7C6"/>
                </a:solidFill>
                <a:effectLst/>
                <a:latin typeface="JetBrains Mono"/>
              </a:rPr>
              <a:t>= </a:t>
            </a:r>
            <a:r>
              <a:rPr lang="de-DE" dirty="0" err="1">
                <a:solidFill>
                  <a:srgbClr val="A9B7C6"/>
                </a:solidFill>
                <a:effectLst/>
                <a:latin typeface="JetBrains Mono"/>
              </a:rPr>
              <a:t>executionContext.getInt</a:t>
            </a:r>
            <a:r>
              <a:rPr lang="de-DE" dirty="0">
                <a:solidFill>
                  <a:srgbClr val="A9B7C6"/>
                </a:solidFill>
                <a:effectLst/>
                <a:latin typeface="JetBrains Mono"/>
              </a:rPr>
              <a:t>(</a:t>
            </a:r>
            <a:r>
              <a:rPr lang="de-DE" i="1" dirty="0">
                <a:solidFill>
                  <a:srgbClr val="9876AA"/>
                </a:solidFill>
                <a:effectLst/>
                <a:latin typeface="JetBrains Mono"/>
              </a:rPr>
              <a:t>CURRENT_INDEX_KEY</a:t>
            </a:r>
            <a:r>
              <a:rPr lang="de-DE" dirty="0">
                <a:solidFill>
                  <a:srgbClr val="CC7832"/>
                </a:solidFill>
                <a:effectLst/>
                <a:latin typeface="JetBrains Mono"/>
              </a:rPr>
              <a:t>, </a:t>
            </a:r>
            <a:r>
              <a:rPr lang="de-DE" dirty="0">
                <a:solidFill>
                  <a:srgbClr val="6897BB"/>
                </a:solidFill>
                <a:effectLst/>
                <a:latin typeface="JetBrains Mono"/>
              </a:rPr>
              <a:t>0</a:t>
            </a:r>
            <a:r>
              <a:rPr lang="de-DE" dirty="0">
                <a:solidFill>
                  <a:srgbClr val="A9B7C6"/>
                </a:solidFill>
                <a:effectLst/>
                <a:latin typeface="JetBrains Mono"/>
              </a:rPr>
              <a:t>)</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err="1">
                <a:solidFill>
                  <a:srgbClr val="A9B7C6"/>
                </a:solidFill>
                <a:effectLst/>
                <a:latin typeface="JetBrains Mono"/>
              </a:rPr>
              <a:t>System.</a:t>
            </a:r>
            <a:r>
              <a:rPr lang="de-DE" i="1" dirty="0" err="1">
                <a:solidFill>
                  <a:srgbClr val="9876AA"/>
                </a:solidFill>
                <a:effectLst/>
                <a:latin typeface="JetBrains Mono"/>
              </a:rPr>
              <a:t>out</a:t>
            </a:r>
            <a:r>
              <a:rPr lang="de-DE" dirty="0" err="1">
                <a:solidFill>
                  <a:srgbClr val="A9B7C6"/>
                </a:solidFill>
                <a:effectLst/>
                <a:latin typeface="JetBrains Mono"/>
              </a:rPr>
              <a:t>.println</a:t>
            </a:r>
            <a:r>
              <a:rPr lang="de-DE" dirty="0">
                <a:solidFill>
                  <a:srgbClr val="A9B7C6"/>
                </a:solidFill>
                <a:effectLst/>
                <a:latin typeface="JetBrains Mono"/>
              </a:rPr>
              <a:t>(</a:t>
            </a:r>
            <a:r>
              <a:rPr lang="de-DE" dirty="0">
                <a:solidFill>
                  <a:srgbClr val="6A8759"/>
                </a:solidFill>
                <a:effectLst/>
                <a:latin typeface="JetBrains Mono"/>
              </a:rPr>
              <a:t>"</a:t>
            </a:r>
            <a:r>
              <a:rPr lang="de-DE" dirty="0" err="1">
                <a:solidFill>
                  <a:srgbClr val="6A8759"/>
                </a:solidFill>
                <a:effectLst/>
                <a:latin typeface="JetBrains Mono"/>
              </a:rPr>
              <a:t>Opened</a:t>
            </a:r>
            <a:r>
              <a:rPr lang="de-DE" dirty="0">
                <a:solidFill>
                  <a:srgbClr val="6A8759"/>
                </a:solidFill>
                <a:effectLst/>
                <a:latin typeface="JetBrains Mono"/>
              </a:rPr>
              <a:t> at: "</a:t>
            </a:r>
            <a:r>
              <a:rPr lang="de-DE" dirty="0">
                <a:solidFill>
                  <a:srgbClr val="A9B7C6"/>
                </a:solidFill>
                <a:effectLst/>
                <a:latin typeface="JetBrains Mono"/>
              </a:rPr>
              <a:t>+ </a:t>
            </a:r>
            <a:r>
              <a:rPr lang="de-DE" dirty="0" err="1">
                <a:solidFill>
                  <a:srgbClr val="9876AA"/>
                </a:solidFill>
                <a:effectLst/>
                <a:latin typeface="JetBrains Mono"/>
              </a:rPr>
              <a:t>currentIndex</a:t>
            </a:r>
            <a:r>
              <a:rPr lang="de-DE" dirty="0">
                <a:solidFill>
                  <a:srgbClr val="A9B7C6"/>
                </a:solidFill>
                <a:effectLst/>
                <a:latin typeface="JetBrains Mono"/>
              </a:rPr>
              <a:t>)</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a:solidFill>
                  <a:srgbClr val="A9B7C6"/>
                </a:solidFill>
                <a:effectLst/>
                <a:latin typeface="JetBrains Mono"/>
              </a:rPr>
              <a:t>}</a:t>
            </a:r>
            <a:br>
              <a:rPr lang="de-DE" dirty="0">
                <a:solidFill>
                  <a:srgbClr val="A9B7C6"/>
                </a:solidFill>
                <a:effectLst/>
                <a:latin typeface="JetBrains Mono"/>
              </a:rPr>
            </a:br>
            <a:br>
              <a:rPr lang="de-DE" dirty="0">
                <a:solidFill>
                  <a:srgbClr val="A9B7C6"/>
                </a:solidFill>
                <a:effectLst/>
                <a:latin typeface="JetBrains Mono"/>
              </a:rPr>
            </a:br>
            <a:r>
              <a:rPr lang="de-DE" dirty="0">
                <a:solidFill>
                  <a:srgbClr val="A9B7C6"/>
                </a:solidFill>
                <a:effectLst/>
                <a:latin typeface="JetBrains Mono"/>
              </a:rPr>
              <a:t>    </a:t>
            </a:r>
            <a:r>
              <a:rPr lang="de-DE" dirty="0">
                <a:solidFill>
                  <a:srgbClr val="BBB529"/>
                </a:solidFill>
                <a:effectLst/>
                <a:latin typeface="JetBrains Mono"/>
              </a:rPr>
              <a:t>@Override</a:t>
            </a:r>
            <a:br>
              <a:rPr lang="de-DE" dirty="0">
                <a:solidFill>
                  <a:srgbClr val="BBB529"/>
                </a:solidFill>
                <a:effectLst/>
                <a:latin typeface="JetBrains Mono"/>
              </a:rPr>
            </a:br>
            <a:r>
              <a:rPr lang="de-DE" dirty="0">
                <a:solidFill>
                  <a:srgbClr val="BBB529"/>
                </a:solidFill>
                <a:effectLst/>
                <a:latin typeface="JetBrains Mono"/>
              </a:rPr>
              <a:t>    </a:t>
            </a:r>
            <a:r>
              <a:rPr lang="de-DE" dirty="0" err="1">
                <a:solidFill>
                  <a:srgbClr val="CC7832"/>
                </a:solidFill>
                <a:effectLst/>
                <a:latin typeface="JetBrains Mono"/>
              </a:rPr>
              <a:t>public</a:t>
            </a:r>
            <a:r>
              <a:rPr lang="de-DE" dirty="0">
                <a:solidFill>
                  <a:srgbClr val="CC7832"/>
                </a:solidFill>
                <a:effectLst/>
                <a:latin typeface="JetBrains Mono"/>
              </a:rPr>
              <a:t> </a:t>
            </a:r>
            <a:r>
              <a:rPr lang="de-DE" dirty="0" err="1">
                <a:solidFill>
                  <a:srgbClr val="CC7832"/>
                </a:solidFill>
                <a:effectLst/>
                <a:latin typeface="JetBrains Mono"/>
              </a:rPr>
              <a:t>void</a:t>
            </a:r>
            <a:r>
              <a:rPr lang="de-DE" dirty="0">
                <a:solidFill>
                  <a:srgbClr val="CC7832"/>
                </a:solidFill>
                <a:effectLst/>
                <a:latin typeface="JetBrains Mono"/>
              </a:rPr>
              <a:t> </a:t>
            </a:r>
            <a:r>
              <a:rPr lang="de-DE" dirty="0">
                <a:solidFill>
                  <a:srgbClr val="FFC66D"/>
                </a:solidFill>
                <a:effectLst/>
                <a:latin typeface="JetBrains Mono"/>
              </a:rPr>
              <a:t>update</a:t>
            </a:r>
            <a:r>
              <a:rPr lang="de-DE" dirty="0">
                <a:solidFill>
                  <a:srgbClr val="A9B7C6"/>
                </a:solidFill>
                <a:effectLst/>
                <a:latin typeface="JetBrains Mono"/>
              </a:rPr>
              <a:t>(</a:t>
            </a:r>
            <a:r>
              <a:rPr lang="de-DE" dirty="0" err="1">
                <a:solidFill>
                  <a:srgbClr val="A9B7C6"/>
                </a:solidFill>
                <a:effectLst/>
                <a:latin typeface="JetBrains Mono"/>
              </a:rPr>
              <a:t>ExecutionContext</a:t>
            </a:r>
            <a:r>
              <a:rPr lang="de-DE" dirty="0">
                <a:solidFill>
                  <a:srgbClr val="A9B7C6"/>
                </a:solidFill>
                <a:effectLst/>
                <a:latin typeface="JetBrains Mono"/>
              </a:rPr>
              <a:t> </a:t>
            </a:r>
            <a:r>
              <a:rPr lang="de-DE" dirty="0" err="1">
                <a:solidFill>
                  <a:srgbClr val="A9B7C6"/>
                </a:solidFill>
                <a:effectLst/>
                <a:latin typeface="JetBrains Mono"/>
              </a:rPr>
              <a:t>executionContext</a:t>
            </a:r>
            <a:r>
              <a:rPr lang="de-DE" dirty="0">
                <a:solidFill>
                  <a:srgbClr val="A9B7C6"/>
                </a:solidFill>
                <a:effectLst/>
                <a:latin typeface="JetBrains Mono"/>
              </a:rPr>
              <a:t>) </a:t>
            </a:r>
            <a:r>
              <a:rPr lang="de-DE" dirty="0" err="1">
                <a:solidFill>
                  <a:srgbClr val="CC7832"/>
                </a:solidFill>
                <a:effectLst/>
                <a:latin typeface="JetBrains Mono"/>
              </a:rPr>
              <a:t>throws</a:t>
            </a:r>
            <a:r>
              <a:rPr lang="de-DE" dirty="0">
                <a:solidFill>
                  <a:srgbClr val="CC7832"/>
                </a:solidFill>
                <a:effectLst/>
                <a:latin typeface="JetBrains Mono"/>
              </a:rPr>
              <a:t> </a:t>
            </a:r>
            <a:r>
              <a:rPr lang="de-DE" dirty="0" err="1">
                <a:solidFill>
                  <a:srgbClr val="A9B7C6"/>
                </a:solidFill>
                <a:effectLst/>
                <a:latin typeface="JetBrains Mono"/>
              </a:rPr>
              <a:t>ItemStreamException</a:t>
            </a:r>
            <a:r>
              <a:rPr lang="de-DE" dirty="0">
                <a:solidFill>
                  <a:srgbClr val="A9B7C6"/>
                </a:solidFill>
                <a:effectLst/>
                <a:latin typeface="JetBrains Mono"/>
              </a:rPr>
              <a:t> {</a:t>
            </a:r>
            <a:br>
              <a:rPr lang="de-DE" dirty="0">
                <a:solidFill>
                  <a:srgbClr val="A9B7C6"/>
                </a:solidFill>
                <a:effectLst/>
                <a:latin typeface="JetBrains Mono"/>
              </a:rPr>
            </a:br>
            <a:br>
              <a:rPr lang="de-DE" dirty="0">
                <a:solidFill>
                  <a:srgbClr val="A9B7C6"/>
                </a:solidFill>
                <a:effectLst/>
                <a:latin typeface="JetBrains Mono"/>
              </a:rPr>
            </a:br>
            <a:r>
              <a:rPr lang="de-DE" dirty="0">
                <a:solidFill>
                  <a:srgbClr val="A9B7C6"/>
                </a:solidFill>
                <a:effectLst/>
                <a:latin typeface="JetBrains Mono"/>
              </a:rPr>
              <a:t>        </a:t>
            </a:r>
            <a:r>
              <a:rPr lang="de-DE" dirty="0" err="1">
                <a:solidFill>
                  <a:srgbClr val="A9B7C6"/>
                </a:solidFill>
                <a:effectLst/>
                <a:latin typeface="JetBrains Mono"/>
              </a:rPr>
              <a:t>executionContext.putInt</a:t>
            </a:r>
            <a:r>
              <a:rPr lang="de-DE" dirty="0">
                <a:solidFill>
                  <a:srgbClr val="A9B7C6"/>
                </a:solidFill>
                <a:effectLst/>
                <a:latin typeface="JetBrains Mono"/>
              </a:rPr>
              <a:t>(</a:t>
            </a:r>
            <a:r>
              <a:rPr lang="de-DE" i="1" dirty="0">
                <a:solidFill>
                  <a:srgbClr val="9876AA"/>
                </a:solidFill>
                <a:effectLst/>
                <a:latin typeface="JetBrains Mono"/>
              </a:rPr>
              <a:t>CURRENT_INDEX_KEY</a:t>
            </a:r>
            <a:r>
              <a:rPr lang="de-DE" dirty="0">
                <a:solidFill>
                  <a:srgbClr val="CC7832"/>
                </a:solidFill>
                <a:effectLst/>
                <a:latin typeface="JetBrains Mono"/>
              </a:rPr>
              <a:t>, </a:t>
            </a:r>
            <a:r>
              <a:rPr lang="de-DE" dirty="0" err="1">
                <a:solidFill>
                  <a:srgbClr val="9876AA"/>
                </a:solidFill>
                <a:effectLst/>
                <a:latin typeface="JetBrains Mono"/>
              </a:rPr>
              <a:t>currentIndex</a:t>
            </a:r>
            <a:r>
              <a:rPr lang="de-DE" dirty="0">
                <a:solidFill>
                  <a:srgbClr val="A9B7C6"/>
                </a:solidFill>
                <a:effectLst/>
                <a:latin typeface="JetBrains Mono"/>
              </a:rPr>
              <a:t>)</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err="1">
                <a:solidFill>
                  <a:srgbClr val="A9B7C6"/>
                </a:solidFill>
                <a:effectLst/>
                <a:latin typeface="JetBrains Mono"/>
              </a:rPr>
              <a:t>System.</a:t>
            </a:r>
            <a:r>
              <a:rPr lang="de-DE" i="1" dirty="0" err="1">
                <a:solidFill>
                  <a:srgbClr val="9876AA"/>
                </a:solidFill>
                <a:effectLst/>
                <a:latin typeface="JetBrains Mono"/>
              </a:rPr>
              <a:t>out</a:t>
            </a:r>
            <a:r>
              <a:rPr lang="de-DE" dirty="0" err="1">
                <a:solidFill>
                  <a:srgbClr val="A9B7C6"/>
                </a:solidFill>
                <a:effectLst/>
                <a:latin typeface="JetBrains Mono"/>
              </a:rPr>
              <a:t>.println</a:t>
            </a:r>
            <a:r>
              <a:rPr lang="de-DE" dirty="0">
                <a:solidFill>
                  <a:srgbClr val="A9B7C6"/>
                </a:solidFill>
                <a:effectLst/>
                <a:latin typeface="JetBrains Mono"/>
              </a:rPr>
              <a:t>(</a:t>
            </a:r>
            <a:r>
              <a:rPr lang="de-DE" dirty="0">
                <a:solidFill>
                  <a:srgbClr val="6A8759"/>
                </a:solidFill>
                <a:effectLst/>
                <a:latin typeface="JetBrains Mono"/>
              </a:rPr>
              <a:t>"</a:t>
            </a:r>
            <a:r>
              <a:rPr lang="de-DE" dirty="0" err="1">
                <a:solidFill>
                  <a:srgbClr val="6A8759"/>
                </a:solidFill>
                <a:effectLst/>
                <a:latin typeface="JetBrains Mono"/>
              </a:rPr>
              <a:t>Saved</a:t>
            </a:r>
            <a:r>
              <a:rPr lang="de-DE" dirty="0">
                <a:solidFill>
                  <a:srgbClr val="6A8759"/>
                </a:solidFill>
                <a:effectLst/>
                <a:latin typeface="JetBrains Mono"/>
              </a:rPr>
              <a:t> at: "</a:t>
            </a:r>
            <a:r>
              <a:rPr lang="de-DE" dirty="0">
                <a:solidFill>
                  <a:srgbClr val="A9B7C6"/>
                </a:solidFill>
                <a:effectLst/>
                <a:latin typeface="JetBrains Mono"/>
              </a:rPr>
              <a:t>+ </a:t>
            </a:r>
            <a:r>
              <a:rPr lang="de-DE" dirty="0" err="1">
                <a:solidFill>
                  <a:srgbClr val="9876AA"/>
                </a:solidFill>
                <a:effectLst/>
                <a:latin typeface="JetBrains Mono"/>
              </a:rPr>
              <a:t>currentIndex</a:t>
            </a:r>
            <a:r>
              <a:rPr lang="de-DE" dirty="0">
                <a:solidFill>
                  <a:srgbClr val="A9B7C6"/>
                </a:solidFill>
                <a:effectLst/>
                <a:latin typeface="JetBrains Mono"/>
              </a:rPr>
              <a:t>)</a:t>
            </a:r>
            <a:r>
              <a:rPr lang="de-DE" dirty="0">
                <a:solidFill>
                  <a:srgbClr val="CC7832"/>
                </a:solidFill>
                <a:effectLst/>
                <a:latin typeface="JetBrains Mono"/>
              </a:rPr>
              <a:t>;</a:t>
            </a:r>
            <a:br>
              <a:rPr lang="de-DE" dirty="0">
                <a:solidFill>
                  <a:srgbClr val="CC7832"/>
                </a:solidFill>
                <a:effectLst/>
                <a:latin typeface="JetBrains Mono"/>
              </a:rPr>
            </a:br>
            <a:br>
              <a:rPr lang="de-DE" dirty="0">
                <a:solidFill>
                  <a:srgbClr val="CC7832"/>
                </a:solidFill>
                <a:effectLst/>
                <a:latin typeface="JetBrains Mono"/>
              </a:rPr>
            </a:br>
            <a:r>
              <a:rPr lang="de-DE" dirty="0">
                <a:solidFill>
                  <a:srgbClr val="CC7832"/>
                </a:solidFill>
                <a:effectLst/>
                <a:latin typeface="JetBrains Mono"/>
              </a:rPr>
              <a:t>    </a:t>
            </a:r>
            <a:r>
              <a:rPr lang="de-DE" dirty="0">
                <a:solidFill>
                  <a:srgbClr val="A9B7C6"/>
                </a:solidFill>
                <a:effectLst/>
                <a:latin typeface="JetBrains Mono"/>
              </a:rPr>
              <a:t>}</a:t>
            </a:r>
            <a:br>
              <a:rPr lang="de-DE" dirty="0">
                <a:solidFill>
                  <a:srgbClr val="A9B7C6"/>
                </a:solidFill>
                <a:effectLst/>
                <a:latin typeface="JetBrains Mono"/>
              </a:rPr>
            </a:br>
            <a:br>
              <a:rPr lang="de-DE" dirty="0">
                <a:solidFill>
                  <a:srgbClr val="A9B7C6"/>
                </a:solidFill>
                <a:effectLst/>
                <a:latin typeface="JetBrains Mono"/>
              </a:rPr>
            </a:br>
            <a:r>
              <a:rPr lang="de-DE" dirty="0">
                <a:solidFill>
                  <a:srgbClr val="A9B7C6"/>
                </a:solidFill>
                <a:effectLst/>
                <a:latin typeface="JetBrains Mono"/>
              </a:rPr>
              <a:t>}</a:t>
            </a:r>
            <a:br>
              <a:rPr lang="de-DE" dirty="0">
                <a:solidFill>
                  <a:srgbClr val="A9B7C6"/>
                </a:solidFill>
                <a:effectLst/>
                <a:latin typeface="JetBrains Mono"/>
              </a:rPr>
            </a:br>
            <a:endParaRPr lang="de-DE" dirty="0">
              <a:solidFill>
                <a:srgbClr val="A9B7C6"/>
              </a:solidFill>
              <a:effectLst/>
              <a:latin typeface="JetBrains Mono"/>
            </a:endParaRPr>
          </a:p>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213</a:t>
            </a:fld>
            <a:endParaRPr lang="de-DE"/>
          </a:p>
        </p:txBody>
      </p:sp>
    </p:spTree>
    <p:extLst>
      <p:ext uri="{BB962C8B-B14F-4D97-AF65-F5344CB8AC3E}">
        <p14:creationId xmlns:p14="http://schemas.microsoft.com/office/powerpoint/2010/main" val="2759270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olidFill>
                  <a:srgbClr val="E8BF6A"/>
                </a:solidFill>
                <a:effectLst/>
                <a:latin typeface="JetBrains Mono"/>
              </a:rPr>
              <a:t>&lt;?</a:t>
            </a:r>
            <a:r>
              <a:rPr lang="de-DE" dirty="0" err="1">
                <a:solidFill>
                  <a:srgbClr val="BABABA"/>
                </a:solidFill>
                <a:effectLst/>
                <a:latin typeface="JetBrains Mono"/>
              </a:rPr>
              <a:t>xml</a:t>
            </a:r>
            <a:r>
              <a:rPr lang="de-DE" dirty="0">
                <a:solidFill>
                  <a:srgbClr val="BABABA"/>
                </a:solidFill>
                <a:effectLst/>
                <a:latin typeface="JetBrains Mono"/>
              </a:rPr>
              <a:t> </a:t>
            </a:r>
            <a:r>
              <a:rPr lang="de-DE" dirty="0" err="1">
                <a:solidFill>
                  <a:srgbClr val="BABABA"/>
                </a:solidFill>
                <a:effectLst/>
                <a:latin typeface="JetBrains Mono"/>
              </a:rPr>
              <a:t>version</a:t>
            </a:r>
            <a:r>
              <a:rPr lang="de-DE" dirty="0">
                <a:solidFill>
                  <a:srgbClr val="6A8759"/>
                </a:solidFill>
                <a:effectLst/>
                <a:latin typeface="JetBrains Mono"/>
              </a:rPr>
              <a:t>="1.0" </a:t>
            </a:r>
            <a:r>
              <a:rPr lang="de-DE" dirty="0" err="1">
                <a:solidFill>
                  <a:srgbClr val="BABABA"/>
                </a:solidFill>
                <a:effectLst/>
                <a:latin typeface="JetBrains Mono"/>
              </a:rPr>
              <a:t>encoding</a:t>
            </a:r>
            <a:r>
              <a:rPr lang="de-DE" dirty="0">
                <a:solidFill>
                  <a:srgbClr val="6A8759"/>
                </a:solidFill>
                <a:effectLst/>
                <a:latin typeface="JetBrains Mono"/>
              </a:rPr>
              <a:t>="UTF-8"</a:t>
            </a:r>
            <a:r>
              <a:rPr lang="de-DE" dirty="0">
                <a:solidFill>
                  <a:srgbClr val="E8BF6A"/>
                </a:solidFill>
                <a:effectLst/>
                <a:latin typeface="JetBrains Mono"/>
              </a:rPr>
              <a:t>?&gt;</a:t>
            </a:r>
            <a:br>
              <a:rPr lang="de-DE" dirty="0">
                <a:solidFill>
                  <a:srgbClr val="E8BF6A"/>
                </a:solidFill>
                <a:effectLst/>
                <a:latin typeface="JetBrains Mono"/>
              </a:rPr>
            </a:br>
            <a:r>
              <a:rPr lang="de-DE" dirty="0">
                <a:solidFill>
                  <a:srgbClr val="E8BF6A"/>
                </a:solidFill>
                <a:effectLst/>
                <a:latin typeface="JetBrains Mono"/>
              </a:rPr>
              <a:t>&lt;</a:t>
            </a:r>
            <a:r>
              <a:rPr lang="de-DE" dirty="0" err="1">
                <a:solidFill>
                  <a:srgbClr val="E8BF6A"/>
                </a:solidFill>
                <a:effectLst/>
                <a:latin typeface="JetBrains Mono"/>
              </a:rPr>
              <a:t>beans</a:t>
            </a:r>
            <a:r>
              <a:rPr lang="de-DE" dirty="0">
                <a:solidFill>
                  <a:srgbClr val="E8BF6A"/>
                </a:solidFill>
                <a:effectLst/>
                <a:latin typeface="JetBrains Mono"/>
              </a:rPr>
              <a:t> </a:t>
            </a:r>
            <a:r>
              <a:rPr lang="de-DE" dirty="0" err="1">
                <a:solidFill>
                  <a:srgbClr val="BABABA"/>
                </a:solidFill>
                <a:effectLst/>
                <a:latin typeface="JetBrains Mono"/>
              </a:rPr>
              <a:t>xmlns</a:t>
            </a:r>
            <a:r>
              <a:rPr lang="de-DE" dirty="0">
                <a:solidFill>
                  <a:srgbClr val="6A8759"/>
                </a:solidFill>
                <a:effectLst/>
                <a:latin typeface="JetBrains Mono"/>
              </a:rPr>
              <a:t>="http://www.springframework.org/schema/beans"</a:t>
            </a:r>
            <a:br>
              <a:rPr lang="de-DE" dirty="0">
                <a:solidFill>
                  <a:srgbClr val="6A8759"/>
                </a:solidFill>
                <a:effectLst/>
                <a:latin typeface="JetBrains Mono"/>
              </a:rPr>
            </a:br>
            <a:r>
              <a:rPr lang="de-DE" dirty="0">
                <a:solidFill>
                  <a:srgbClr val="6A8759"/>
                </a:solidFill>
                <a:effectLst/>
                <a:latin typeface="JetBrains Mono"/>
              </a:rPr>
              <a:t>       </a:t>
            </a:r>
            <a:r>
              <a:rPr lang="de-DE" dirty="0" err="1">
                <a:solidFill>
                  <a:srgbClr val="BABABA"/>
                </a:solidFill>
                <a:effectLst/>
                <a:latin typeface="JetBrains Mono"/>
              </a:rPr>
              <a:t>xmlns:</a:t>
            </a:r>
            <a:r>
              <a:rPr lang="de-DE" dirty="0" err="1">
                <a:solidFill>
                  <a:srgbClr val="9876AA"/>
                </a:solidFill>
                <a:effectLst/>
                <a:latin typeface="JetBrains Mono"/>
              </a:rPr>
              <a:t>xsi</a:t>
            </a:r>
            <a:r>
              <a:rPr lang="de-DE" dirty="0">
                <a:solidFill>
                  <a:srgbClr val="6A8759"/>
                </a:solidFill>
                <a:effectLst/>
                <a:latin typeface="JetBrains Mono"/>
              </a:rPr>
              <a:t>="http://www.w3.org/2001/XMLSchema-instance"</a:t>
            </a:r>
            <a:br>
              <a:rPr lang="de-DE" dirty="0">
                <a:solidFill>
                  <a:srgbClr val="6A8759"/>
                </a:solidFill>
                <a:effectLst/>
                <a:latin typeface="JetBrains Mono"/>
              </a:rPr>
            </a:br>
            <a:r>
              <a:rPr lang="de-DE" dirty="0">
                <a:solidFill>
                  <a:srgbClr val="6A8759"/>
                </a:solidFill>
                <a:effectLst/>
                <a:latin typeface="JetBrains Mono"/>
              </a:rPr>
              <a:t>       </a:t>
            </a:r>
            <a:r>
              <a:rPr lang="de-DE" dirty="0" err="1">
                <a:solidFill>
                  <a:srgbClr val="9876AA"/>
                </a:solidFill>
                <a:effectLst/>
                <a:latin typeface="JetBrains Mono"/>
              </a:rPr>
              <a:t>xsi</a:t>
            </a:r>
            <a:r>
              <a:rPr lang="de-DE" dirty="0" err="1">
                <a:solidFill>
                  <a:srgbClr val="BABABA"/>
                </a:solidFill>
                <a:effectLst/>
                <a:latin typeface="JetBrains Mono"/>
              </a:rPr>
              <a:t>:schemaLocation</a:t>
            </a:r>
            <a:r>
              <a:rPr lang="de-DE" dirty="0">
                <a:solidFill>
                  <a:srgbClr val="6A8759"/>
                </a:solidFill>
                <a:effectLst/>
                <a:latin typeface="JetBrains Mono"/>
              </a:rPr>
              <a:t>="http://www.springframework.org/schema/beans http://www.springframework.org/schema/beans/spring-beans.xsd"</a:t>
            </a:r>
            <a:r>
              <a:rPr lang="de-DE" dirty="0">
                <a:solidFill>
                  <a:srgbClr val="E8BF6A"/>
                </a:solidFill>
                <a:effectLst/>
                <a:latin typeface="JetBrains Mono"/>
              </a:rPr>
              <a:t>&gt;</a:t>
            </a:r>
            <a:br>
              <a:rPr lang="de-DE" dirty="0">
                <a:solidFill>
                  <a:srgbClr val="E8BF6A"/>
                </a:solidFill>
                <a:effectLst/>
                <a:latin typeface="JetBrains Mono"/>
              </a:rPr>
            </a:br>
            <a:r>
              <a:rPr lang="de-DE" dirty="0">
                <a:solidFill>
                  <a:srgbClr val="E8BF6A"/>
                </a:solidFill>
                <a:effectLst/>
                <a:latin typeface="JetBrains Mono"/>
              </a:rPr>
              <a:t>    &lt;</a:t>
            </a:r>
            <a:r>
              <a:rPr lang="de-DE" dirty="0" err="1">
                <a:solidFill>
                  <a:srgbClr val="E8BF6A"/>
                </a:solidFill>
                <a:effectLst/>
                <a:latin typeface="JetBrains Mono"/>
              </a:rPr>
              <a:t>bean</a:t>
            </a:r>
            <a:r>
              <a:rPr lang="de-DE" dirty="0">
                <a:solidFill>
                  <a:srgbClr val="E8BF6A"/>
                </a:solidFill>
                <a:effectLst/>
                <a:latin typeface="JetBrains Mono"/>
              </a:rPr>
              <a:t> </a:t>
            </a:r>
            <a:r>
              <a:rPr lang="de-DE" dirty="0" err="1">
                <a:solidFill>
                  <a:srgbClr val="BABABA"/>
                </a:solidFill>
                <a:effectLst/>
                <a:latin typeface="JetBrains Mono"/>
              </a:rPr>
              <a:t>id</a:t>
            </a:r>
            <a:r>
              <a:rPr lang="de-DE" dirty="0">
                <a:solidFill>
                  <a:srgbClr val="6A8759"/>
                </a:solidFill>
                <a:effectLst/>
                <a:latin typeface="JetBrains Mono"/>
              </a:rPr>
              <a:t>="</a:t>
            </a:r>
            <a:r>
              <a:rPr lang="de-DE" dirty="0" err="1">
                <a:solidFill>
                  <a:srgbClr val="6A8759"/>
                </a:solidFill>
                <a:effectLst/>
                <a:latin typeface="JetBrains Mono"/>
              </a:rPr>
              <a:t>doctor</a:t>
            </a:r>
            <a:r>
              <a:rPr lang="de-DE" dirty="0">
                <a:solidFill>
                  <a:srgbClr val="6A8759"/>
                </a:solidFill>
                <a:effectLst/>
                <a:latin typeface="JetBrains Mono"/>
              </a:rPr>
              <a:t>" </a:t>
            </a:r>
            <a:r>
              <a:rPr lang="de-DE" dirty="0" err="1">
                <a:solidFill>
                  <a:srgbClr val="BABABA"/>
                </a:solidFill>
                <a:effectLst/>
                <a:latin typeface="JetBrains Mono"/>
              </a:rPr>
              <a:t>class</a:t>
            </a:r>
            <a:r>
              <a:rPr lang="de-DE" dirty="0">
                <a:solidFill>
                  <a:srgbClr val="6A8759"/>
                </a:solidFill>
                <a:effectLst/>
                <a:latin typeface="JetBrains Mono"/>
              </a:rPr>
              <a:t>="</a:t>
            </a:r>
            <a:r>
              <a:rPr lang="de-DE" dirty="0" err="1">
                <a:solidFill>
                  <a:srgbClr val="6A8759"/>
                </a:solidFill>
                <a:effectLst/>
                <a:latin typeface="JetBrains Mono"/>
              </a:rPr>
              <a:t>com.example.training.dependencyinection.Doctor</a:t>
            </a:r>
            <a:r>
              <a:rPr lang="de-DE" dirty="0">
                <a:solidFill>
                  <a:srgbClr val="6A8759"/>
                </a:solidFill>
                <a:effectLst/>
                <a:latin typeface="JetBrains Mono"/>
              </a:rPr>
              <a:t>"</a:t>
            </a:r>
            <a:r>
              <a:rPr lang="de-DE" dirty="0">
                <a:solidFill>
                  <a:srgbClr val="E8BF6A"/>
                </a:solidFill>
                <a:effectLst/>
                <a:latin typeface="JetBrains Mono"/>
              </a:rPr>
              <a:t>/&gt;</a:t>
            </a:r>
            <a:br>
              <a:rPr lang="de-DE" dirty="0">
                <a:solidFill>
                  <a:srgbClr val="E8BF6A"/>
                </a:solidFill>
                <a:effectLst/>
                <a:latin typeface="JetBrains Mono"/>
              </a:rPr>
            </a:br>
            <a:r>
              <a:rPr lang="de-DE" dirty="0">
                <a:solidFill>
                  <a:srgbClr val="E8BF6A"/>
                </a:solidFill>
                <a:effectLst/>
                <a:latin typeface="JetBrains Mono"/>
              </a:rPr>
              <a:t>&lt;/</a:t>
            </a:r>
            <a:r>
              <a:rPr lang="de-DE" dirty="0" err="1">
                <a:solidFill>
                  <a:srgbClr val="E8BF6A"/>
                </a:solidFill>
                <a:effectLst/>
                <a:latin typeface="JetBrains Mono"/>
              </a:rPr>
              <a:t>beans</a:t>
            </a:r>
            <a:r>
              <a:rPr lang="de-DE" dirty="0">
                <a:solidFill>
                  <a:srgbClr val="E8BF6A"/>
                </a:solidFill>
                <a:effectLst/>
                <a:latin typeface="JetBrains Mono"/>
              </a:rPr>
              <a:t>&gt;</a:t>
            </a:r>
            <a:endParaRPr lang="de-DE" dirty="0">
              <a:solidFill>
                <a:srgbClr val="A9B7C6"/>
              </a:solidFill>
              <a:effectLst/>
              <a:latin typeface="JetBrains Mono"/>
            </a:endParaRPr>
          </a:p>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18</a:t>
            </a:fld>
            <a:endParaRPr lang="de-DE"/>
          </a:p>
        </p:txBody>
      </p:sp>
    </p:spTree>
    <p:extLst>
      <p:ext uri="{BB962C8B-B14F-4D97-AF65-F5344CB8AC3E}">
        <p14:creationId xmlns:p14="http://schemas.microsoft.com/office/powerpoint/2010/main" val="16337593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https://reflectoring.io/spring-scheduler/</a:t>
            </a:r>
          </a:p>
        </p:txBody>
      </p:sp>
      <p:sp>
        <p:nvSpPr>
          <p:cNvPr id="4" name="Foliennummernplatzhalter 3"/>
          <p:cNvSpPr>
            <a:spLocks noGrp="1"/>
          </p:cNvSpPr>
          <p:nvPr>
            <p:ph type="sldNum" sz="quarter" idx="5"/>
          </p:nvPr>
        </p:nvSpPr>
        <p:spPr/>
        <p:txBody>
          <a:bodyPr/>
          <a:lstStyle/>
          <a:p>
            <a:fld id="{A4D0B895-F867-419E-B8C3-52E681611AE3}" type="slidenum">
              <a:rPr lang="de-DE" smtClean="0"/>
              <a:t>215</a:t>
            </a:fld>
            <a:endParaRPr lang="de-DE"/>
          </a:p>
        </p:txBody>
      </p:sp>
    </p:spTree>
    <p:extLst>
      <p:ext uri="{BB962C8B-B14F-4D97-AF65-F5344CB8AC3E}">
        <p14:creationId xmlns:p14="http://schemas.microsoft.com/office/powerpoint/2010/main" val="23624375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218</a:t>
            </a:fld>
            <a:endParaRPr lang="de-DE"/>
          </a:p>
        </p:txBody>
      </p:sp>
    </p:spTree>
    <p:extLst>
      <p:ext uri="{BB962C8B-B14F-4D97-AF65-F5344CB8AC3E}">
        <p14:creationId xmlns:p14="http://schemas.microsoft.com/office/powerpoint/2010/main" val="3728068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https://qr.ae/prilhx</a:t>
            </a:r>
          </a:p>
          <a:p>
            <a:r>
              <a:rPr lang="de-DE" dirty="0"/>
              <a:t>https://docs.spring.io/spring-osgi/docs/current/reference/html/why-Spring%20DM.html</a:t>
            </a:r>
          </a:p>
        </p:txBody>
      </p:sp>
      <p:sp>
        <p:nvSpPr>
          <p:cNvPr id="4" name="Foliennummernplatzhalter 3"/>
          <p:cNvSpPr>
            <a:spLocks noGrp="1"/>
          </p:cNvSpPr>
          <p:nvPr>
            <p:ph type="sldNum" sz="quarter" idx="5"/>
          </p:nvPr>
        </p:nvSpPr>
        <p:spPr/>
        <p:txBody>
          <a:bodyPr/>
          <a:lstStyle/>
          <a:p>
            <a:fld id="{A4D0B895-F867-419E-B8C3-52E681611AE3}" type="slidenum">
              <a:rPr lang="de-DE" smtClean="0"/>
              <a:t>232</a:t>
            </a:fld>
            <a:endParaRPr lang="de-DE"/>
          </a:p>
        </p:txBody>
      </p:sp>
    </p:spTree>
    <p:extLst>
      <p:ext uri="{BB962C8B-B14F-4D97-AF65-F5344CB8AC3E}">
        <p14:creationId xmlns:p14="http://schemas.microsoft.com/office/powerpoint/2010/main" val="3055685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https://stackoverflow.com/a/39892204</a:t>
            </a:r>
          </a:p>
          <a:p>
            <a:endParaRPr lang="de-DE" dirty="0"/>
          </a:p>
          <a:p>
            <a:r>
              <a:rPr lang="de-DE" dirty="0"/>
              <a:t>https://www.vojtechruzicka.com/field-dependency-injection-considered-harmful/</a:t>
            </a:r>
          </a:p>
        </p:txBody>
      </p:sp>
      <p:sp>
        <p:nvSpPr>
          <p:cNvPr id="4" name="Foliennummernplatzhalter 3"/>
          <p:cNvSpPr>
            <a:spLocks noGrp="1"/>
          </p:cNvSpPr>
          <p:nvPr>
            <p:ph type="sldNum" sz="quarter" idx="5"/>
          </p:nvPr>
        </p:nvSpPr>
        <p:spPr/>
        <p:txBody>
          <a:bodyPr/>
          <a:lstStyle/>
          <a:p>
            <a:fld id="{A4D0B895-F867-419E-B8C3-52E681611AE3}" type="slidenum">
              <a:rPr lang="de-DE" smtClean="0"/>
              <a:t>32</a:t>
            </a:fld>
            <a:endParaRPr lang="de-DE"/>
          </a:p>
        </p:txBody>
      </p:sp>
    </p:spTree>
    <p:extLst>
      <p:ext uri="{BB962C8B-B14F-4D97-AF65-F5344CB8AC3E}">
        <p14:creationId xmlns:p14="http://schemas.microsoft.com/office/powerpoint/2010/main" val="208491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33</a:t>
            </a:fld>
            <a:endParaRPr lang="de-DE"/>
          </a:p>
        </p:txBody>
      </p:sp>
    </p:spTree>
    <p:extLst>
      <p:ext uri="{BB962C8B-B14F-4D97-AF65-F5344CB8AC3E}">
        <p14:creationId xmlns:p14="http://schemas.microsoft.com/office/powerpoint/2010/main" val="3697615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CODE: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solidFill>
                  <a:srgbClr val="CC7832"/>
                </a:solidFill>
                <a:effectLst/>
                <a:latin typeface="JetBrains Mono"/>
              </a:rPr>
              <a:t>package</a:t>
            </a:r>
            <a:r>
              <a:rPr lang="de-DE" dirty="0">
                <a:solidFill>
                  <a:srgbClr val="CC7832"/>
                </a:solidFill>
                <a:effectLst/>
                <a:latin typeface="JetBrains Mono"/>
              </a:rPr>
              <a:t> </a:t>
            </a:r>
            <a:r>
              <a:rPr lang="de-DE" dirty="0" err="1">
                <a:solidFill>
                  <a:srgbClr val="A9B7C6"/>
                </a:solidFill>
                <a:effectLst/>
                <a:latin typeface="JetBrains Mono"/>
              </a:rPr>
              <a:t>com.example.labor</a:t>
            </a:r>
            <a:r>
              <a:rPr lang="de-DE" dirty="0">
                <a:solidFill>
                  <a:srgbClr val="CC7832"/>
                </a:solidFill>
                <a:effectLst/>
                <a:latin typeface="JetBrains Mono"/>
              </a:rPr>
              <a:t>;</a:t>
            </a:r>
            <a:br>
              <a:rPr lang="de-DE" dirty="0">
                <a:solidFill>
                  <a:srgbClr val="CC7832"/>
                </a:solidFill>
                <a:effectLst/>
                <a:latin typeface="JetBrains Mono"/>
              </a:rPr>
            </a:br>
            <a:br>
              <a:rPr lang="de-DE" dirty="0">
                <a:solidFill>
                  <a:srgbClr val="CC7832"/>
                </a:solidFill>
                <a:effectLst/>
                <a:latin typeface="JetBrains Mono"/>
              </a:rPr>
            </a:br>
            <a:r>
              <a:rPr lang="de-DE" dirty="0" err="1">
                <a:solidFill>
                  <a:srgbClr val="CC7832"/>
                </a:solidFill>
                <a:effectLst/>
                <a:latin typeface="JetBrains Mono"/>
              </a:rPr>
              <a:t>import</a:t>
            </a:r>
            <a:r>
              <a:rPr lang="de-DE" dirty="0">
                <a:solidFill>
                  <a:srgbClr val="CC7832"/>
                </a:solidFill>
                <a:effectLst/>
                <a:latin typeface="JetBrains Mono"/>
              </a:rPr>
              <a:t> </a:t>
            </a:r>
            <a:r>
              <a:rPr lang="de-DE" dirty="0">
                <a:solidFill>
                  <a:srgbClr val="A9B7C6"/>
                </a:solidFill>
                <a:effectLst/>
                <a:latin typeface="JetBrains Mono"/>
              </a:rPr>
              <a:t>org.springframework.beans.factory.config.ConfigurableBeanFactory</a:t>
            </a:r>
            <a:r>
              <a:rPr lang="de-DE" dirty="0">
                <a:solidFill>
                  <a:srgbClr val="CC7832"/>
                </a:solidFill>
                <a:effectLst/>
                <a:latin typeface="JetBrains Mono"/>
              </a:rPr>
              <a:t>;</a:t>
            </a:r>
            <a:br>
              <a:rPr lang="de-DE" dirty="0">
                <a:solidFill>
                  <a:srgbClr val="CC7832"/>
                </a:solidFill>
                <a:effectLst/>
                <a:latin typeface="JetBrains Mono"/>
              </a:rPr>
            </a:br>
            <a:r>
              <a:rPr lang="de-DE" dirty="0" err="1">
                <a:solidFill>
                  <a:srgbClr val="CC7832"/>
                </a:solidFill>
                <a:effectLst/>
                <a:latin typeface="JetBrains Mono"/>
              </a:rPr>
              <a:t>import</a:t>
            </a:r>
            <a:r>
              <a:rPr lang="de-DE" dirty="0">
                <a:solidFill>
                  <a:srgbClr val="CC7832"/>
                </a:solidFill>
                <a:effectLst/>
                <a:latin typeface="JetBrains Mono"/>
              </a:rPr>
              <a:t> </a:t>
            </a:r>
            <a:r>
              <a:rPr lang="de-DE" dirty="0" err="1">
                <a:solidFill>
                  <a:srgbClr val="A9B7C6"/>
                </a:solidFill>
                <a:effectLst/>
                <a:latin typeface="JetBrains Mono"/>
              </a:rPr>
              <a:t>org.springframework.context.annotation.</a:t>
            </a:r>
            <a:r>
              <a:rPr lang="de-DE" dirty="0" err="1">
                <a:solidFill>
                  <a:srgbClr val="BBB529"/>
                </a:solidFill>
                <a:effectLst/>
                <a:latin typeface="JetBrains Mono"/>
              </a:rPr>
              <a:t>Bean</a:t>
            </a:r>
            <a:r>
              <a:rPr lang="de-DE" dirty="0">
                <a:solidFill>
                  <a:srgbClr val="CC7832"/>
                </a:solidFill>
                <a:effectLst/>
                <a:latin typeface="JetBrains Mono"/>
              </a:rPr>
              <a:t>;</a:t>
            </a:r>
            <a:br>
              <a:rPr lang="de-DE" dirty="0">
                <a:solidFill>
                  <a:srgbClr val="CC7832"/>
                </a:solidFill>
                <a:effectLst/>
                <a:latin typeface="JetBrains Mono"/>
              </a:rPr>
            </a:br>
            <a:r>
              <a:rPr lang="de-DE" dirty="0" err="1">
                <a:solidFill>
                  <a:srgbClr val="CC7832"/>
                </a:solidFill>
                <a:effectLst/>
                <a:latin typeface="JetBrains Mono"/>
              </a:rPr>
              <a:t>import</a:t>
            </a:r>
            <a:r>
              <a:rPr lang="de-DE" dirty="0">
                <a:solidFill>
                  <a:srgbClr val="CC7832"/>
                </a:solidFill>
                <a:effectLst/>
                <a:latin typeface="JetBrains Mono"/>
              </a:rPr>
              <a:t> </a:t>
            </a:r>
            <a:r>
              <a:rPr lang="de-DE" dirty="0" err="1">
                <a:solidFill>
                  <a:srgbClr val="A9B7C6"/>
                </a:solidFill>
                <a:effectLst/>
                <a:latin typeface="JetBrains Mono"/>
              </a:rPr>
              <a:t>org.springframework.context.annotation.</a:t>
            </a:r>
            <a:r>
              <a:rPr lang="de-DE" dirty="0" err="1">
                <a:solidFill>
                  <a:srgbClr val="BBB529"/>
                </a:solidFill>
                <a:effectLst/>
                <a:latin typeface="JetBrains Mono"/>
              </a:rPr>
              <a:t>Scope</a:t>
            </a:r>
            <a:r>
              <a:rPr lang="de-DE" dirty="0">
                <a:solidFill>
                  <a:srgbClr val="CC7832"/>
                </a:solidFill>
                <a:effectLst/>
                <a:latin typeface="JetBrains Mono"/>
              </a:rPr>
              <a:t>;</a:t>
            </a:r>
            <a:br>
              <a:rPr lang="de-DE" dirty="0">
                <a:solidFill>
                  <a:srgbClr val="CC7832"/>
                </a:solidFill>
                <a:effectLst/>
                <a:latin typeface="JetBrains Mono"/>
              </a:rPr>
            </a:br>
            <a:r>
              <a:rPr lang="de-DE" dirty="0" err="1">
                <a:solidFill>
                  <a:srgbClr val="CC7832"/>
                </a:solidFill>
                <a:effectLst/>
                <a:latin typeface="JetBrains Mono"/>
              </a:rPr>
              <a:t>import</a:t>
            </a:r>
            <a:r>
              <a:rPr lang="de-DE" dirty="0">
                <a:solidFill>
                  <a:srgbClr val="CC7832"/>
                </a:solidFill>
                <a:effectLst/>
                <a:latin typeface="JetBrains Mono"/>
              </a:rPr>
              <a:t> </a:t>
            </a:r>
            <a:r>
              <a:rPr lang="de-DE" dirty="0" err="1">
                <a:solidFill>
                  <a:srgbClr val="A9B7C6"/>
                </a:solidFill>
                <a:effectLst/>
                <a:latin typeface="JetBrains Mono"/>
              </a:rPr>
              <a:t>org.springframework.stereotype.</a:t>
            </a:r>
            <a:r>
              <a:rPr lang="de-DE" dirty="0" err="1">
                <a:solidFill>
                  <a:srgbClr val="BBB529"/>
                </a:solidFill>
                <a:effectLst/>
                <a:latin typeface="JetBrains Mono"/>
              </a:rPr>
              <a:t>Component</a:t>
            </a:r>
            <a:r>
              <a:rPr lang="de-DE" dirty="0">
                <a:solidFill>
                  <a:srgbClr val="CC7832"/>
                </a:solidFill>
                <a:effectLst/>
                <a:latin typeface="JetBrains Mono"/>
              </a:rPr>
              <a:t>;</a:t>
            </a:r>
            <a:br>
              <a:rPr lang="de-DE" dirty="0">
                <a:solidFill>
                  <a:srgbClr val="CC7832"/>
                </a:solidFill>
                <a:effectLst/>
                <a:latin typeface="JetBrains Mono"/>
              </a:rPr>
            </a:br>
            <a:br>
              <a:rPr lang="de-DE" dirty="0">
                <a:solidFill>
                  <a:srgbClr val="CC7832"/>
                </a:solidFill>
                <a:effectLst/>
                <a:latin typeface="JetBrains Mono"/>
              </a:rPr>
            </a:br>
            <a:r>
              <a:rPr lang="de-DE" dirty="0">
                <a:solidFill>
                  <a:srgbClr val="BBB529"/>
                </a:solidFill>
                <a:effectLst/>
                <a:latin typeface="JetBrains Mono"/>
              </a:rPr>
              <a:t>@Component</a:t>
            </a:r>
            <a:br>
              <a:rPr lang="de-DE" dirty="0">
                <a:solidFill>
                  <a:srgbClr val="BBB529"/>
                </a:solidFill>
                <a:effectLst/>
                <a:latin typeface="JetBrains Mono"/>
              </a:rPr>
            </a:br>
            <a:r>
              <a:rPr lang="de-DE" dirty="0">
                <a:solidFill>
                  <a:srgbClr val="BBB529"/>
                </a:solidFill>
                <a:effectLst/>
                <a:latin typeface="JetBrains Mono"/>
              </a:rPr>
              <a:t>@Scope</a:t>
            </a:r>
            <a:r>
              <a:rPr lang="de-DE" dirty="0">
                <a:solidFill>
                  <a:srgbClr val="A9B7C6"/>
                </a:solidFill>
                <a:effectLst/>
                <a:latin typeface="JetBrains Mono"/>
              </a:rPr>
              <a:t>(scopeName = </a:t>
            </a:r>
            <a:r>
              <a:rPr lang="de-DE" dirty="0" err="1">
                <a:solidFill>
                  <a:srgbClr val="A9B7C6"/>
                </a:solidFill>
                <a:effectLst/>
                <a:latin typeface="JetBrains Mono"/>
              </a:rPr>
              <a:t>ConfigurableBeanFactory.</a:t>
            </a:r>
            <a:r>
              <a:rPr lang="de-DE" i="1" dirty="0" err="1">
                <a:solidFill>
                  <a:srgbClr val="9876AA"/>
                </a:solidFill>
                <a:effectLst/>
                <a:latin typeface="JetBrains Mono"/>
              </a:rPr>
              <a:t>SCOPE_PROTOTYPE</a:t>
            </a:r>
            <a:r>
              <a:rPr lang="de-DE" dirty="0">
                <a:solidFill>
                  <a:srgbClr val="A9B7C6"/>
                </a:solidFill>
                <a:effectLst/>
                <a:latin typeface="JetBrains Mono"/>
              </a:rPr>
              <a:t>)</a:t>
            </a:r>
            <a:br>
              <a:rPr lang="de-DE" dirty="0">
                <a:solidFill>
                  <a:srgbClr val="A9B7C6"/>
                </a:solidFill>
                <a:effectLst/>
                <a:latin typeface="JetBrains Mono"/>
              </a:rPr>
            </a:br>
            <a:r>
              <a:rPr lang="de-DE" dirty="0" err="1">
                <a:solidFill>
                  <a:srgbClr val="CC7832"/>
                </a:solidFill>
                <a:effectLst/>
                <a:latin typeface="JetBrains Mono"/>
              </a:rPr>
              <a:t>public</a:t>
            </a:r>
            <a:r>
              <a:rPr lang="de-DE" dirty="0">
                <a:solidFill>
                  <a:srgbClr val="CC7832"/>
                </a:solidFill>
                <a:effectLst/>
                <a:latin typeface="JetBrains Mono"/>
              </a:rPr>
              <a:t> </a:t>
            </a:r>
            <a:r>
              <a:rPr lang="de-DE" dirty="0" err="1">
                <a:solidFill>
                  <a:srgbClr val="CC7832"/>
                </a:solidFill>
                <a:effectLst/>
                <a:latin typeface="JetBrains Mono"/>
              </a:rPr>
              <a:t>class</a:t>
            </a:r>
            <a:r>
              <a:rPr lang="de-DE" dirty="0">
                <a:solidFill>
                  <a:srgbClr val="CC7832"/>
                </a:solidFill>
                <a:effectLst/>
                <a:latin typeface="JetBrains Mono"/>
              </a:rPr>
              <a:t> </a:t>
            </a:r>
            <a:r>
              <a:rPr lang="de-DE" dirty="0" err="1">
                <a:solidFill>
                  <a:srgbClr val="A9B7C6"/>
                </a:solidFill>
                <a:effectLst/>
                <a:latin typeface="JetBrains Mono"/>
              </a:rPr>
              <a:t>OutClass</a:t>
            </a:r>
            <a:r>
              <a:rPr lang="de-DE" dirty="0">
                <a:solidFill>
                  <a:srgbClr val="A9B7C6"/>
                </a:solidFill>
                <a:effectLst/>
                <a:latin typeface="JetBrains Mono"/>
              </a:rPr>
              <a:t> {</a:t>
            </a:r>
            <a:br>
              <a:rPr lang="de-DE" dirty="0">
                <a:solidFill>
                  <a:srgbClr val="A9B7C6"/>
                </a:solidFill>
                <a:effectLst/>
                <a:latin typeface="JetBrains Mono"/>
              </a:rPr>
            </a:br>
            <a:r>
              <a:rPr lang="de-DE" dirty="0">
                <a:solidFill>
                  <a:srgbClr val="A9B7C6"/>
                </a:solidFill>
                <a:effectLst/>
                <a:latin typeface="JetBrains Mono"/>
              </a:rPr>
              <a:t>    </a:t>
            </a:r>
            <a:r>
              <a:rPr lang="de-DE" dirty="0">
                <a:solidFill>
                  <a:srgbClr val="CC7832"/>
                </a:solidFill>
                <a:effectLst/>
                <a:latin typeface="JetBrains Mono"/>
              </a:rPr>
              <a:t>private </a:t>
            </a:r>
            <a:r>
              <a:rPr lang="de-DE" dirty="0">
                <a:solidFill>
                  <a:srgbClr val="A9B7C6"/>
                </a:solidFill>
                <a:effectLst/>
                <a:latin typeface="JetBrains Mono"/>
              </a:rPr>
              <a:t>String </a:t>
            </a:r>
            <a:r>
              <a:rPr lang="de-DE" dirty="0" err="1">
                <a:solidFill>
                  <a:srgbClr val="9876AA"/>
                </a:solidFill>
                <a:effectLst/>
                <a:latin typeface="JetBrains Mono"/>
              </a:rPr>
              <a:t>value</a:t>
            </a:r>
            <a:r>
              <a:rPr lang="de-DE" dirty="0">
                <a:solidFill>
                  <a:srgbClr val="9876AA"/>
                </a:solidFill>
                <a:effectLst/>
                <a:latin typeface="JetBrains Mono"/>
              </a:rPr>
              <a:t> </a:t>
            </a:r>
            <a:r>
              <a:rPr lang="de-DE" dirty="0">
                <a:solidFill>
                  <a:srgbClr val="A9B7C6"/>
                </a:solidFill>
                <a:effectLst/>
                <a:latin typeface="JetBrains Mono"/>
              </a:rPr>
              <a:t>= </a:t>
            </a:r>
            <a:r>
              <a:rPr lang="de-DE" dirty="0">
                <a:solidFill>
                  <a:srgbClr val="6A8759"/>
                </a:solidFill>
                <a:effectLst/>
                <a:latin typeface="JetBrains Mono"/>
              </a:rPr>
              <a:t>"hallo"</a:t>
            </a:r>
            <a:r>
              <a:rPr lang="de-DE" dirty="0">
                <a:solidFill>
                  <a:srgbClr val="CC7832"/>
                </a:solidFill>
                <a:effectLst/>
                <a:latin typeface="JetBrains Mono"/>
              </a:rPr>
              <a:t>;</a:t>
            </a:r>
            <a:br>
              <a:rPr lang="de-DE" dirty="0">
                <a:solidFill>
                  <a:srgbClr val="CC7832"/>
                </a:solidFill>
                <a:effectLst/>
                <a:latin typeface="JetBrains Mono"/>
              </a:rPr>
            </a:br>
            <a:br>
              <a:rPr lang="de-DE" dirty="0">
                <a:solidFill>
                  <a:srgbClr val="CC7832"/>
                </a:solidFill>
                <a:effectLst/>
                <a:latin typeface="JetBrains Mono"/>
              </a:rPr>
            </a:br>
            <a:r>
              <a:rPr lang="de-DE" dirty="0">
                <a:solidFill>
                  <a:srgbClr val="CC7832"/>
                </a:solidFill>
                <a:effectLst/>
                <a:latin typeface="JetBrains Mono"/>
              </a:rPr>
              <a:t>    </a:t>
            </a:r>
            <a:r>
              <a:rPr lang="de-DE" dirty="0" err="1">
                <a:solidFill>
                  <a:srgbClr val="CC7832"/>
                </a:solidFill>
                <a:effectLst/>
                <a:latin typeface="JetBrains Mono"/>
              </a:rPr>
              <a:t>public</a:t>
            </a:r>
            <a:r>
              <a:rPr lang="de-DE" dirty="0">
                <a:solidFill>
                  <a:srgbClr val="CC7832"/>
                </a:solidFill>
                <a:effectLst/>
                <a:latin typeface="JetBrains Mono"/>
              </a:rPr>
              <a:t> </a:t>
            </a:r>
            <a:r>
              <a:rPr lang="de-DE" dirty="0">
                <a:solidFill>
                  <a:srgbClr val="A9B7C6"/>
                </a:solidFill>
                <a:effectLst/>
                <a:latin typeface="JetBrains Mono"/>
              </a:rPr>
              <a:t>String </a:t>
            </a:r>
            <a:r>
              <a:rPr lang="de-DE" dirty="0" err="1">
                <a:solidFill>
                  <a:srgbClr val="FFC66D"/>
                </a:solidFill>
                <a:effectLst/>
                <a:latin typeface="JetBrains Mono"/>
              </a:rPr>
              <a:t>getValue</a:t>
            </a:r>
            <a:r>
              <a:rPr lang="de-DE" dirty="0">
                <a:solidFill>
                  <a:srgbClr val="A9B7C6"/>
                </a:solidFill>
                <a:effectLst/>
                <a:latin typeface="JetBrains Mono"/>
              </a:rPr>
              <a:t>() {</a:t>
            </a:r>
            <a:br>
              <a:rPr lang="de-DE" dirty="0">
                <a:solidFill>
                  <a:srgbClr val="A9B7C6"/>
                </a:solidFill>
                <a:effectLst/>
                <a:latin typeface="JetBrains Mono"/>
              </a:rPr>
            </a:br>
            <a:r>
              <a:rPr lang="de-DE" dirty="0">
                <a:solidFill>
                  <a:srgbClr val="A9B7C6"/>
                </a:solidFill>
                <a:effectLst/>
                <a:latin typeface="JetBrains Mono"/>
              </a:rPr>
              <a:t>        </a:t>
            </a:r>
            <a:r>
              <a:rPr lang="de-DE" dirty="0" err="1">
                <a:solidFill>
                  <a:srgbClr val="CC7832"/>
                </a:solidFill>
                <a:effectLst/>
                <a:latin typeface="JetBrains Mono"/>
              </a:rPr>
              <a:t>return</a:t>
            </a:r>
            <a:r>
              <a:rPr lang="de-DE" dirty="0">
                <a:solidFill>
                  <a:srgbClr val="CC7832"/>
                </a:solidFill>
                <a:effectLst/>
                <a:latin typeface="JetBrains Mono"/>
              </a:rPr>
              <a:t> </a:t>
            </a:r>
            <a:r>
              <a:rPr lang="de-DE" dirty="0" err="1">
                <a:solidFill>
                  <a:srgbClr val="9876AA"/>
                </a:solidFill>
                <a:effectLst/>
                <a:latin typeface="JetBrains Mono"/>
              </a:rPr>
              <a:t>value</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a:solidFill>
                  <a:srgbClr val="A9B7C6"/>
                </a:solidFill>
                <a:effectLst/>
                <a:latin typeface="JetBrains Mono"/>
              </a:rPr>
              <a:t>}</a:t>
            </a:r>
            <a:br>
              <a:rPr lang="de-DE" dirty="0">
                <a:solidFill>
                  <a:srgbClr val="A9B7C6"/>
                </a:solidFill>
                <a:effectLst/>
                <a:latin typeface="JetBrains Mono"/>
              </a:rPr>
            </a:br>
            <a:br>
              <a:rPr lang="de-DE" dirty="0">
                <a:solidFill>
                  <a:srgbClr val="A9B7C6"/>
                </a:solidFill>
                <a:effectLst/>
                <a:latin typeface="JetBrains Mono"/>
              </a:rPr>
            </a:br>
            <a:r>
              <a:rPr lang="de-DE" dirty="0">
                <a:solidFill>
                  <a:srgbClr val="A9B7C6"/>
                </a:solidFill>
                <a:effectLst/>
                <a:latin typeface="JetBrains Mono"/>
              </a:rPr>
              <a:t>    </a:t>
            </a:r>
            <a:r>
              <a:rPr lang="de-DE" dirty="0" err="1">
                <a:solidFill>
                  <a:srgbClr val="CC7832"/>
                </a:solidFill>
                <a:effectLst/>
                <a:latin typeface="JetBrains Mono"/>
              </a:rPr>
              <a:t>public</a:t>
            </a:r>
            <a:r>
              <a:rPr lang="de-DE" dirty="0">
                <a:solidFill>
                  <a:srgbClr val="CC7832"/>
                </a:solidFill>
                <a:effectLst/>
                <a:latin typeface="JetBrains Mono"/>
              </a:rPr>
              <a:t> </a:t>
            </a:r>
            <a:r>
              <a:rPr lang="de-DE" dirty="0" err="1">
                <a:solidFill>
                  <a:srgbClr val="CC7832"/>
                </a:solidFill>
                <a:effectLst/>
                <a:latin typeface="JetBrains Mono"/>
              </a:rPr>
              <a:t>void</a:t>
            </a:r>
            <a:r>
              <a:rPr lang="de-DE" dirty="0">
                <a:solidFill>
                  <a:srgbClr val="CC7832"/>
                </a:solidFill>
                <a:effectLst/>
                <a:latin typeface="JetBrains Mono"/>
              </a:rPr>
              <a:t> </a:t>
            </a:r>
            <a:r>
              <a:rPr lang="de-DE" dirty="0" err="1">
                <a:solidFill>
                  <a:srgbClr val="FFC66D"/>
                </a:solidFill>
                <a:effectLst/>
                <a:latin typeface="JetBrains Mono"/>
              </a:rPr>
              <a:t>setValue</a:t>
            </a:r>
            <a:r>
              <a:rPr lang="de-DE" dirty="0">
                <a:solidFill>
                  <a:srgbClr val="A9B7C6"/>
                </a:solidFill>
                <a:effectLst/>
                <a:latin typeface="JetBrains Mono"/>
              </a:rPr>
              <a:t>(String </a:t>
            </a:r>
            <a:r>
              <a:rPr lang="de-DE" dirty="0" err="1">
                <a:solidFill>
                  <a:srgbClr val="A9B7C6"/>
                </a:solidFill>
                <a:effectLst/>
                <a:latin typeface="JetBrains Mono"/>
              </a:rPr>
              <a:t>value</a:t>
            </a:r>
            <a:r>
              <a:rPr lang="de-DE" dirty="0">
                <a:solidFill>
                  <a:srgbClr val="A9B7C6"/>
                </a:solidFill>
                <a:effectLst/>
                <a:latin typeface="JetBrains Mono"/>
              </a:rPr>
              <a:t>) {</a:t>
            </a:r>
            <a:br>
              <a:rPr lang="de-DE" dirty="0">
                <a:solidFill>
                  <a:srgbClr val="A9B7C6"/>
                </a:solidFill>
                <a:effectLst/>
                <a:latin typeface="JetBrains Mono"/>
              </a:rPr>
            </a:br>
            <a:r>
              <a:rPr lang="de-DE" dirty="0">
                <a:solidFill>
                  <a:srgbClr val="A9B7C6"/>
                </a:solidFill>
                <a:effectLst/>
                <a:latin typeface="JetBrains Mono"/>
              </a:rPr>
              <a:t>        </a:t>
            </a:r>
            <a:r>
              <a:rPr lang="de-DE" dirty="0" err="1">
                <a:solidFill>
                  <a:srgbClr val="CC7832"/>
                </a:solidFill>
                <a:effectLst/>
                <a:latin typeface="JetBrains Mono"/>
              </a:rPr>
              <a:t>this</a:t>
            </a:r>
            <a:r>
              <a:rPr lang="de-DE" dirty="0" err="1">
                <a:solidFill>
                  <a:srgbClr val="A9B7C6"/>
                </a:solidFill>
                <a:effectLst/>
                <a:latin typeface="JetBrains Mono"/>
              </a:rPr>
              <a:t>.</a:t>
            </a:r>
            <a:r>
              <a:rPr lang="de-DE" dirty="0" err="1">
                <a:solidFill>
                  <a:srgbClr val="9876AA"/>
                </a:solidFill>
                <a:effectLst/>
                <a:latin typeface="JetBrains Mono"/>
              </a:rPr>
              <a:t>value</a:t>
            </a:r>
            <a:r>
              <a:rPr lang="de-DE" dirty="0">
                <a:solidFill>
                  <a:srgbClr val="9876AA"/>
                </a:solidFill>
                <a:effectLst/>
                <a:latin typeface="JetBrains Mono"/>
              </a:rPr>
              <a:t> </a:t>
            </a:r>
            <a:r>
              <a:rPr lang="de-DE" dirty="0">
                <a:solidFill>
                  <a:srgbClr val="A9B7C6"/>
                </a:solidFill>
                <a:effectLst/>
                <a:latin typeface="JetBrains Mono"/>
              </a:rPr>
              <a:t>= </a:t>
            </a:r>
            <a:r>
              <a:rPr lang="de-DE" dirty="0" err="1">
                <a:solidFill>
                  <a:srgbClr val="A9B7C6"/>
                </a:solidFill>
                <a:effectLst/>
                <a:latin typeface="JetBrains Mono"/>
              </a:rPr>
              <a:t>value</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a:solidFill>
                  <a:srgbClr val="A9B7C6"/>
                </a:solidFill>
                <a:effectLst/>
                <a:latin typeface="JetBrains Mono"/>
              </a:rPr>
              <a:t>}</a:t>
            </a:r>
            <a:br>
              <a:rPr lang="de-DE" dirty="0">
                <a:solidFill>
                  <a:srgbClr val="A9B7C6"/>
                </a:solidFill>
                <a:effectLst/>
                <a:latin typeface="JetBrains Mono"/>
              </a:rPr>
            </a:br>
            <a:r>
              <a:rPr lang="de-DE" dirty="0">
                <a:solidFill>
                  <a:srgbClr val="A9B7C6"/>
                </a:solidFill>
                <a:effectLst/>
                <a:latin typeface="JetBrains Mono"/>
              </a:rPr>
              <a:t>}</a:t>
            </a:r>
          </a:p>
          <a:p>
            <a:endParaRPr lang="de-DE" dirty="0"/>
          </a:p>
          <a:p>
            <a:endParaRPr lang="de-DE" dirty="0"/>
          </a:p>
          <a:p>
            <a:endParaRPr lang="de-DE" dirty="0"/>
          </a:p>
          <a:p>
            <a:r>
              <a:rPr lang="de-DE" dirty="0"/>
              <a:t>//++++++++++++++++++++++++++++++++++++++++</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solidFill>
                  <a:srgbClr val="CC7832"/>
                </a:solidFill>
                <a:effectLst/>
                <a:latin typeface="JetBrains Mono"/>
              </a:rPr>
              <a:t>package</a:t>
            </a:r>
            <a:r>
              <a:rPr lang="de-DE" dirty="0">
                <a:solidFill>
                  <a:srgbClr val="CC7832"/>
                </a:solidFill>
                <a:effectLst/>
                <a:latin typeface="JetBrains Mono"/>
              </a:rPr>
              <a:t> </a:t>
            </a:r>
            <a:r>
              <a:rPr lang="de-DE" dirty="0" err="1">
                <a:solidFill>
                  <a:srgbClr val="A9B7C6"/>
                </a:solidFill>
                <a:effectLst/>
                <a:latin typeface="JetBrains Mono"/>
              </a:rPr>
              <a:t>com.example.labor</a:t>
            </a:r>
            <a:r>
              <a:rPr lang="de-DE" dirty="0">
                <a:solidFill>
                  <a:srgbClr val="CC7832"/>
                </a:solidFill>
                <a:effectLst/>
                <a:latin typeface="JetBrains Mono"/>
              </a:rPr>
              <a:t>;</a:t>
            </a:r>
            <a:br>
              <a:rPr lang="de-DE" dirty="0">
                <a:solidFill>
                  <a:srgbClr val="CC7832"/>
                </a:solidFill>
                <a:effectLst/>
                <a:latin typeface="JetBrains Mono"/>
              </a:rPr>
            </a:br>
            <a:br>
              <a:rPr lang="de-DE" dirty="0">
                <a:solidFill>
                  <a:srgbClr val="CC7832"/>
                </a:solidFill>
                <a:effectLst/>
                <a:latin typeface="JetBrains Mono"/>
              </a:rPr>
            </a:br>
            <a:r>
              <a:rPr lang="de-DE" dirty="0" err="1">
                <a:solidFill>
                  <a:srgbClr val="CC7832"/>
                </a:solidFill>
                <a:effectLst/>
                <a:latin typeface="JetBrains Mono"/>
              </a:rPr>
              <a:t>import</a:t>
            </a:r>
            <a:r>
              <a:rPr lang="de-DE" dirty="0">
                <a:solidFill>
                  <a:srgbClr val="CC7832"/>
                </a:solidFill>
                <a:effectLst/>
                <a:latin typeface="JetBrains Mono"/>
              </a:rPr>
              <a:t> </a:t>
            </a:r>
            <a:r>
              <a:rPr lang="de-DE" dirty="0" err="1">
                <a:solidFill>
                  <a:srgbClr val="A9B7C6"/>
                </a:solidFill>
                <a:effectLst/>
                <a:latin typeface="JetBrains Mono"/>
              </a:rPr>
              <a:t>org.springframework.boot.CommandLineRunner</a:t>
            </a:r>
            <a:r>
              <a:rPr lang="de-DE" dirty="0">
                <a:solidFill>
                  <a:srgbClr val="CC7832"/>
                </a:solidFill>
                <a:effectLst/>
                <a:latin typeface="JetBrains Mono"/>
              </a:rPr>
              <a:t>;</a:t>
            </a:r>
            <a:br>
              <a:rPr lang="de-DE" dirty="0">
                <a:solidFill>
                  <a:srgbClr val="CC7832"/>
                </a:solidFill>
                <a:effectLst/>
                <a:latin typeface="JetBrains Mono"/>
              </a:rPr>
            </a:br>
            <a:r>
              <a:rPr lang="de-DE" dirty="0" err="1">
                <a:solidFill>
                  <a:srgbClr val="CC7832"/>
                </a:solidFill>
                <a:effectLst/>
                <a:latin typeface="JetBrains Mono"/>
              </a:rPr>
              <a:t>import</a:t>
            </a:r>
            <a:r>
              <a:rPr lang="de-DE" dirty="0">
                <a:solidFill>
                  <a:srgbClr val="CC7832"/>
                </a:solidFill>
                <a:effectLst/>
                <a:latin typeface="JetBrains Mono"/>
              </a:rPr>
              <a:t> </a:t>
            </a:r>
            <a:r>
              <a:rPr lang="de-DE" dirty="0" err="1">
                <a:solidFill>
                  <a:srgbClr val="A9B7C6"/>
                </a:solidFill>
                <a:effectLst/>
                <a:latin typeface="JetBrains Mono"/>
              </a:rPr>
              <a:t>org.springframework.boot.SpringApplication</a:t>
            </a:r>
            <a:r>
              <a:rPr lang="de-DE" dirty="0">
                <a:solidFill>
                  <a:srgbClr val="CC7832"/>
                </a:solidFill>
                <a:effectLst/>
                <a:latin typeface="JetBrains Mono"/>
              </a:rPr>
              <a:t>;</a:t>
            </a:r>
            <a:br>
              <a:rPr lang="de-DE" dirty="0">
                <a:solidFill>
                  <a:srgbClr val="CC7832"/>
                </a:solidFill>
                <a:effectLst/>
                <a:latin typeface="JetBrains Mono"/>
              </a:rPr>
            </a:br>
            <a:r>
              <a:rPr lang="de-DE" dirty="0" err="1">
                <a:solidFill>
                  <a:srgbClr val="CC7832"/>
                </a:solidFill>
                <a:effectLst/>
                <a:latin typeface="JetBrains Mono"/>
              </a:rPr>
              <a:t>import</a:t>
            </a:r>
            <a:r>
              <a:rPr lang="de-DE" dirty="0">
                <a:solidFill>
                  <a:srgbClr val="CC7832"/>
                </a:solidFill>
                <a:effectLst/>
                <a:latin typeface="JetBrains Mono"/>
              </a:rPr>
              <a:t> </a:t>
            </a:r>
            <a:r>
              <a:rPr lang="de-DE" dirty="0" err="1">
                <a:solidFill>
                  <a:srgbClr val="A9B7C6"/>
                </a:solidFill>
                <a:effectLst/>
                <a:latin typeface="JetBrains Mono"/>
              </a:rPr>
              <a:t>org.springframework.boot.autoconfigure.</a:t>
            </a:r>
            <a:r>
              <a:rPr lang="de-DE" dirty="0" err="1">
                <a:solidFill>
                  <a:srgbClr val="BBB529"/>
                </a:solidFill>
                <a:effectLst/>
                <a:latin typeface="JetBrains Mono"/>
              </a:rPr>
              <a:t>SpringBootApplication</a:t>
            </a:r>
            <a:r>
              <a:rPr lang="de-DE" dirty="0">
                <a:solidFill>
                  <a:srgbClr val="CC7832"/>
                </a:solidFill>
                <a:effectLst/>
                <a:latin typeface="JetBrains Mono"/>
              </a:rPr>
              <a:t>;</a:t>
            </a:r>
            <a:br>
              <a:rPr lang="de-DE" dirty="0">
                <a:solidFill>
                  <a:srgbClr val="CC7832"/>
                </a:solidFill>
                <a:effectLst/>
                <a:latin typeface="JetBrains Mono"/>
              </a:rPr>
            </a:br>
            <a:r>
              <a:rPr lang="de-DE" dirty="0" err="1">
                <a:solidFill>
                  <a:srgbClr val="CC7832"/>
                </a:solidFill>
                <a:effectLst/>
                <a:latin typeface="JetBrains Mono"/>
              </a:rPr>
              <a:t>import</a:t>
            </a:r>
            <a:r>
              <a:rPr lang="de-DE" dirty="0">
                <a:solidFill>
                  <a:srgbClr val="CC7832"/>
                </a:solidFill>
                <a:effectLst/>
                <a:latin typeface="JetBrains Mono"/>
              </a:rPr>
              <a:t> </a:t>
            </a:r>
            <a:r>
              <a:rPr lang="de-DE" dirty="0" err="1">
                <a:solidFill>
                  <a:srgbClr val="A9B7C6"/>
                </a:solidFill>
                <a:effectLst/>
                <a:latin typeface="JetBrains Mono"/>
              </a:rPr>
              <a:t>org.springframework.context.annotation.</a:t>
            </a:r>
            <a:r>
              <a:rPr lang="de-DE" dirty="0" err="1">
                <a:solidFill>
                  <a:srgbClr val="BBB529"/>
                </a:solidFill>
                <a:effectLst/>
                <a:latin typeface="JetBrains Mono"/>
              </a:rPr>
              <a:t>Bean</a:t>
            </a:r>
            <a:r>
              <a:rPr lang="de-DE" dirty="0">
                <a:solidFill>
                  <a:srgbClr val="CC7832"/>
                </a:solidFill>
                <a:effectLst/>
                <a:latin typeface="JetBrains Mono"/>
              </a:rPr>
              <a:t>;</a:t>
            </a:r>
            <a:br>
              <a:rPr lang="de-DE" dirty="0">
                <a:solidFill>
                  <a:srgbClr val="CC7832"/>
                </a:solidFill>
                <a:effectLst/>
                <a:latin typeface="JetBrains Mono"/>
              </a:rPr>
            </a:br>
            <a:br>
              <a:rPr lang="de-DE" dirty="0">
                <a:solidFill>
                  <a:srgbClr val="CC7832"/>
                </a:solidFill>
                <a:effectLst/>
                <a:latin typeface="JetBrains Mono"/>
              </a:rPr>
            </a:br>
            <a:r>
              <a:rPr lang="de-DE" dirty="0" err="1">
                <a:solidFill>
                  <a:srgbClr val="CC7832"/>
                </a:solidFill>
                <a:effectLst/>
                <a:latin typeface="JetBrains Mono"/>
              </a:rPr>
              <a:t>import</a:t>
            </a:r>
            <a:r>
              <a:rPr lang="de-DE" dirty="0">
                <a:solidFill>
                  <a:srgbClr val="CC7832"/>
                </a:solidFill>
                <a:effectLst/>
                <a:latin typeface="JetBrains Mono"/>
              </a:rPr>
              <a:t> </a:t>
            </a:r>
            <a:r>
              <a:rPr lang="de-DE" dirty="0" err="1">
                <a:solidFill>
                  <a:srgbClr val="A9B7C6"/>
                </a:solidFill>
                <a:effectLst/>
                <a:latin typeface="JetBrains Mono"/>
              </a:rPr>
              <a:t>java.util.Arrays</a:t>
            </a:r>
            <a:r>
              <a:rPr lang="de-DE" dirty="0">
                <a:solidFill>
                  <a:srgbClr val="CC7832"/>
                </a:solidFill>
                <a:effectLst/>
                <a:latin typeface="JetBrains Mono"/>
              </a:rPr>
              <a:t>;</a:t>
            </a:r>
            <a:br>
              <a:rPr lang="de-DE" dirty="0">
                <a:solidFill>
                  <a:srgbClr val="CC7832"/>
                </a:solidFill>
                <a:effectLst/>
                <a:latin typeface="JetBrains Mono"/>
              </a:rPr>
            </a:br>
            <a:br>
              <a:rPr lang="de-DE" dirty="0">
                <a:solidFill>
                  <a:srgbClr val="CC7832"/>
                </a:solidFill>
                <a:effectLst/>
                <a:latin typeface="JetBrains Mono"/>
              </a:rPr>
            </a:br>
            <a:r>
              <a:rPr lang="de-DE" dirty="0">
                <a:solidFill>
                  <a:srgbClr val="BBB529"/>
                </a:solidFill>
                <a:effectLst/>
                <a:latin typeface="JetBrains Mono"/>
              </a:rPr>
              <a:t>@SpringBootApplication</a:t>
            </a:r>
            <a:br>
              <a:rPr lang="de-DE" dirty="0">
                <a:solidFill>
                  <a:srgbClr val="BBB529"/>
                </a:solidFill>
                <a:effectLst/>
                <a:latin typeface="JetBrains Mono"/>
              </a:rPr>
            </a:br>
            <a:r>
              <a:rPr lang="de-DE" dirty="0" err="1">
                <a:solidFill>
                  <a:srgbClr val="CC7832"/>
                </a:solidFill>
                <a:effectLst/>
                <a:latin typeface="JetBrains Mono"/>
              </a:rPr>
              <a:t>public</a:t>
            </a:r>
            <a:r>
              <a:rPr lang="de-DE" dirty="0">
                <a:solidFill>
                  <a:srgbClr val="CC7832"/>
                </a:solidFill>
                <a:effectLst/>
                <a:latin typeface="JetBrains Mono"/>
              </a:rPr>
              <a:t> </a:t>
            </a:r>
            <a:r>
              <a:rPr lang="de-DE" dirty="0" err="1">
                <a:solidFill>
                  <a:srgbClr val="CC7832"/>
                </a:solidFill>
                <a:effectLst/>
                <a:latin typeface="JetBrains Mono"/>
              </a:rPr>
              <a:t>class</a:t>
            </a:r>
            <a:r>
              <a:rPr lang="de-DE" dirty="0">
                <a:solidFill>
                  <a:srgbClr val="CC7832"/>
                </a:solidFill>
                <a:effectLst/>
                <a:latin typeface="JetBrains Mono"/>
              </a:rPr>
              <a:t> </a:t>
            </a:r>
            <a:r>
              <a:rPr lang="de-DE" dirty="0" err="1">
                <a:solidFill>
                  <a:srgbClr val="A9B7C6"/>
                </a:solidFill>
                <a:effectLst/>
                <a:latin typeface="JetBrains Mono"/>
              </a:rPr>
              <a:t>LaborApplication</a:t>
            </a:r>
            <a:r>
              <a:rPr lang="de-DE" dirty="0">
                <a:solidFill>
                  <a:srgbClr val="A9B7C6"/>
                </a:solidFill>
                <a:effectLst/>
                <a:latin typeface="JetBrains Mono"/>
              </a:rPr>
              <a:t> {</a:t>
            </a:r>
            <a:br>
              <a:rPr lang="de-DE" dirty="0">
                <a:solidFill>
                  <a:srgbClr val="A9B7C6"/>
                </a:solidFill>
                <a:effectLst/>
                <a:latin typeface="JetBrains Mono"/>
              </a:rPr>
            </a:br>
            <a:br>
              <a:rPr lang="de-DE" dirty="0">
                <a:solidFill>
                  <a:srgbClr val="A9B7C6"/>
                </a:solidFill>
                <a:effectLst/>
                <a:latin typeface="JetBrains Mono"/>
              </a:rPr>
            </a:br>
            <a:r>
              <a:rPr lang="de-DE" dirty="0">
                <a:solidFill>
                  <a:srgbClr val="A9B7C6"/>
                </a:solidFill>
                <a:effectLst/>
                <a:latin typeface="JetBrains Mono"/>
              </a:rPr>
              <a:t>    </a:t>
            </a:r>
            <a:r>
              <a:rPr lang="de-DE" dirty="0" err="1">
                <a:solidFill>
                  <a:srgbClr val="CC7832"/>
                </a:solidFill>
                <a:effectLst/>
                <a:latin typeface="JetBrains Mono"/>
              </a:rPr>
              <a:t>public</a:t>
            </a:r>
            <a:r>
              <a:rPr lang="de-DE" dirty="0">
                <a:solidFill>
                  <a:srgbClr val="CC7832"/>
                </a:solidFill>
                <a:effectLst/>
                <a:latin typeface="JetBrains Mono"/>
              </a:rPr>
              <a:t> </a:t>
            </a:r>
            <a:r>
              <a:rPr lang="de-DE" dirty="0" err="1">
                <a:solidFill>
                  <a:srgbClr val="CC7832"/>
                </a:solidFill>
                <a:effectLst/>
                <a:latin typeface="JetBrains Mono"/>
              </a:rPr>
              <a:t>static</a:t>
            </a:r>
            <a:r>
              <a:rPr lang="de-DE" dirty="0">
                <a:solidFill>
                  <a:srgbClr val="CC7832"/>
                </a:solidFill>
                <a:effectLst/>
                <a:latin typeface="JetBrains Mono"/>
              </a:rPr>
              <a:t> </a:t>
            </a:r>
            <a:r>
              <a:rPr lang="de-DE" dirty="0" err="1">
                <a:solidFill>
                  <a:srgbClr val="CC7832"/>
                </a:solidFill>
                <a:effectLst/>
                <a:latin typeface="JetBrains Mono"/>
              </a:rPr>
              <a:t>void</a:t>
            </a:r>
            <a:r>
              <a:rPr lang="de-DE" dirty="0">
                <a:solidFill>
                  <a:srgbClr val="CC7832"/>
                </a:solidFill>
                <a:effectLst/>
                <a:latin typeface="JetBrains Mono"/>
              </a:rPr>
              <a:t> </a:t>
            </a:r>
            <a:r>
              <a:rPr lang="de-DE" dirty="0" err="1">
                <a:solidFill>
                  <a:srgbClr val="FFC66D"/>
                </a:solidFill>
                <a:effectLst/>
                <a:latin typeface="JetBrains Mono"/>
              </a:rPr>
              <a:t>main</a:t>
            </a:r>
            <a:r>
              <a:rPr lang="de-DE" dirty="0">
                <a:solidFill>
                  <a:srgbClr val="A9B7C6"/>
                </a:solidFill>
                <a:effectLst/>
                <a:latin typeface="JetBrains Mono"/>
              </a:rPr>
              <a:t>(String[] </a:t>
            </a:r>
            <a:r>
              <a:rPr lang="de-DE" dirty="0" err="1">
                <a:solidFill>
                  <a:srgbClr val="A9B7C6"/>
                </a:solidFill>
                <a:effectLst/>
                <a:latin typeface="JetBrains Mono"/>
              </a:rPr>
              <a:t>args</a:t>
            </a:r>
            <a:r>
              <a:rPr lang="de-DE" dirty="0">
                <a:solidFill>
                  <a:srgbClr val="A9B7C6"/>
                </a:solidFill>
                <a:effectLst/>
                <a:latin typeface="JetBrains Mono"/>
              </a:rPr>
              <a:t>) {</a:t>
            </a:r>
            <a:br>
              <a:rPr lang="de-DE" dirty="0">
                <a:solidFill>
                  <a:srgbClr val="A9B7C6"/>
                </a:solidFill>
                <a:effectLst/>
                <a:latin typeface="JetBrains Mono"/>
              </a:rPr>
            </a:br>
            <a:r>
              <a:rPr lang="de-DE" dirty="0">
                <a:solidFill>
                  <a:srgbClr val="A9B7C6"/>
                </a:solidFill>
                <a:effectLst/>
                <a:latin typeface="JetBrains Mono"/>
              </a:rPr>
              <a:t>        </a:t>
            </a:r>
            <a:r>
              <a:rPr lang="de-DE" dirty="0" err="1">
                <a:solidFill>
                  <a:srgbClr val="A9B7C6"/>
                </a:solidFill>
                <a:effectLst/>
                <a:latin typeface="JetBrains Mono"/>
              </a:rPr>
              <a:t>SpringApplication.</a:t>
            </a:r>
            <a:r>
              <a:rPr lang="de-DE" i="1" dirty="0" err="1">
                <a:solidFill>
                  <a:srgbClr val="A9B7C6"/>
                </a:solidFill>
                <a:effectLst/>
                <a:latin typeface="JetBrains Mono"/>
              </a:rPr>
              <a:t>run</a:t>
            </a:r>
            <a:r>
              <a:rPr lang="de-DE" dirty="0">
                <a:solidFill>
                  <a:srgbClr val="A9B7C6"/>
                </a:solidFill>
                <a:effectLst/>
                <a:latin typeface="JetBrains Mono"/>
              </a:rPr>
              <a:t>(</a:t>
            </a:r>
            <a:r>
              <a:rPr lang="de-DE" dirty="0" err="1">
                <a:solidFill>
                  <a:srgbClr val="A9B7C6"/>
                </a:solidFill>
                <a:effectLst/>
                <a:latin typeface="JetBrains Mono"/>
              </a:rPr>
              <a:t>LaborApplication.</a:t>
            </a:r>
            <a:r>
              <a:rPr lang="de-DE" dirty="0" err="1">
                <a:solidFill>
                  <a:srgbClr val="CC7832"/>
                </a:solidFill>
                <a:effectLst/>
                <a:latin typeface="JetBrains Mono"/>
              </a:rPr>
              <a:t>class</a:t>
            </a:r>
            <a:r>
              <a:rPr lang="de-DE" dirty="0">
                <a:solidFill>
                  <a:srgbClr val="CC7832"/>
                </a:solidFill>
                <a:effectLst/>
                <a:latin typeface="JetBrains Mono"/>
              </a:rPr>
              <a:t>, </a:t>
            </a:r>
            <a:r>
              <a:rPr lang="de-DE" dirty="0" err="1">
                <a:solidFill>
                  <a:srgbClr val="A9B7C6"/>
                </a:solidFill>
                <a:effectLst/>
                <a:latin typeface="JetBrains Mono"/>
              </a:rPr>
              <a:t>args</a:t>
            </a:r>
            <a:r>
              <a:rPr lang="de-DE" dirty="0">
                <a:solidFill>
                  <a:srgbClr val="A9B7C6"/>
                </a:solidFill>
                <a:effectLst/>
                <a:latin typeface="JetBrains Mono"/>
              </a:rPr>
              <a:t>)</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a:solidFill>
                  <a:srgbClr val="A9B7C6"/>
                </a:solidFill>
                <a:effectLst/>
                <a:latin typeface="JetBrains Mono"/>
              </a:rPr>
              <a:t>}</a:t>
            </a:r>
            <a:br>
              <a:rPr lang="de-DE" dirty="0">
                <a:solidFill>
                  <a:srgbClr val="A9B7C6"/>
                </a:solidFill>
                <a:effectLst/>
                <a:latin typeface="JetBrains Mono"/>
              </a:rPr>
            </a:br>
            <a:br>
              <a:rPr lang="de-DE" dirty="0">
                <a:solidFill>
                  <a:srgbClr val="A9B7C6"/>
                </a:solidFill>
                <a:effectLst/>
                <a:latin typeface="JetBrains Mono"/>
              </a:rPr>
            </a:br>
            <a:r>
              <a:rPr lang="de-DE" dirty="0">
                <a:solidFill>
                  <a:srgbClr val="A9B7C6"/>
                </a:solidFill>
                <a:effectLst/>
                <a:latin typeface="JetBrains Mono"/>
              </a:rPr>
              <a:t>    </a:t>
            </a:r>
            <a:r>
              <a:rPr lang="de-DE" dirty="0">
                <a:solidFill>
                  <a:srgbClr val="BBB529"/>
                </a:solidFill>
                <a:effectLst/>
                <a:latin typeface="JetBrains Mono"/>
              </a:rPr>
              <a:t>@Bean</a:t>
            </a:r>
            <a:br>
              <a:rPr lang="de-DE" dirty="0">
                <a:solidFill>
                  <a:srgbClr val="BBB529"/>
                </a:solidFill>
                <a:effectLst/>
                <a:latin typeface="JetBrains Mono"/>
              </a:rPr>
            </a:br>
            <a:r>
              <a:rPr lang="de-DE" dirty="0">
                <a:solidFill>
                  <a:srgbClr val="BBB529"/>
                </a:solidFill>
                <a:effectLst/>
                <a:latin typeface="JetBrains Mono"/>
              </a:rPr>
              <a:t>    </a:t>
            </a:r>
            <a:r>
              <a:rPr lang="de-DE" dirty="0" err="1">
                <a:solidFill>
                  <a:srgbClr val="A9B7C6"/>
                </a:solidFill>
                <a:effectLst/>
                <a:latin typeface="JetBrains Mono"/>
              </a:rPr>
              <a:t>CommandLineRunner</a:t>
            </a:r>
            <a:r>
              <a:rPr lang="de-DE" dirty="0">
                <a:solidFill>
                  <a:srgbClr val="A9B7C6"/>
                </a:solidFill>
                <a:effectLst/>
                <a:latin typeface="JetBrains Mono"/>
              </a:rPr>
              <a:t> </a:t>
            </a:r>
            <a:r>
              <a:rPr lang="de-DE" dirty="0" err="1">
                <a:solidFill>
                  <a:srgbClr val="FFC66D"/>
                </a:solidFill>
                <a:effectLst/>
                <a:latin typeface="JetBrains Mono"/>
              </a:rPr>
              <a:t>start</a:t>
            </a:r>
            <a:r>
              <a:rPr lang="de-DE" dirty="0">
                <a:solidFill>
                  <a:srgbClr val="A9B7C6"/>
                </a:solidFill>
                <a:effectLst/>
                <a:latin typeface="JetBrains Mono"/>
              </a:rPr>
              <a:t>(</a:t>
            </a:r>
            <a:r>
              <a:rPr lang="de-DE" dirty="0" err="1">
                <a:solidFill>
                  <a:srgbClr val="A9B7C6"/>
                </a:solidFill>
                <a:effectLst/>
                <a:latin typeface="JetBrains Mono"/>
              </a:rPr>
              <a:t>OutClass</a:t>
            </a:r>
            <a:r>
              <a:rPr lang="de-DE" dirty="0">
                <a:solidFill>
                  <a:srgbClr val="A9B7C6"/>
                </a:solidFill>
                <a:effectLst/>
                <a:latin typeface="JetBrains Mono"/>
              </a:rPr>
              <a:t> </a:t>
            </a:r>
            <a:r>
              <a:rPr lang="de-DE" dirty="0" err="1">
                <a:solidFill>
                  <a:srgbClr val="A9B7C6"/>
                </a:solidFill>
                <a:effectLst/>
                <a:latin typeface="JetBrains Mono"/>
              </a:rPr>
              <a:t>outClass</a:t>
            </a:r>
            <a:r>
              <a:rPr lang="de-DE" dirty="0">
                <a:solidFill>
                  <a:srgbClr val="CC7832"/>
                </a:solidFill>
                <a:effectLst/>
                <a:latin typeface="JetBrains Mono"/>
              </a:rPr>
              <a:t>, </a:t>
            </a:r>
            <a:r>
              <a:rPr lang="de-DE" dirty="0" err="1">
                <a:solidFill>
                  <a:srgbClr val="A9B7C6"/>
                </a:solidFill>
                <a:effectLst/>
                <a:latin typeface="JetBrains Mono"/>
              </a:rPr>
              <a:t>OutClass</a:t>
            </a:r>
            <a:r>
              <a:rPr lang="de-DE" dirty="0">
                <a:solidFill>
                  <a:srgbClr val="A9B7C6"/>
                </a:solidFill>
                <a:effectLst/>
                <a:latin typeface="JetBrains Mono"/>
              </a:rPr>
              <a:t> outClass2) {</a:t>
            </a:r>
            <a:br>
              <a:rPr lang="de-DE" dirty="0">
                <a:solidFill>
                  <a:srgbClr val="A9B7C6"/>
                </a:solidFill>
                <a:effectLst/>
                <a:latin typeface="JetBrains Mono"/>
              </a:rPr>
            </a:br>
            <a:r>
              <a:rPr lang="de-DE" dirty="0">
                <a:solidFill>
                  <a:srgbClr val="A9B7C6"/>
                </a:solidFill>
                <a:effectLst/>
                <a:latin typeface="JetBrains Mono"/>
              </a:rPr>
              <a:t>        </a:t>
            </a:r>
            <a:r>
              <a:rPr lang="de-DE" dirty="0" err="1">
                <a:solidFill>
                  <a:srgbClr val="CC7832"/>
                </a:solidFill>
                <a:effectLst/>
                <a:latin typeface="JetBrains Mono"/>
              </a:rPr>
              <a:t>return</a:t>
            </a:r>
            <a:r>
              <a:rPr lang="de-DE" dirty="0">
                <a:solidFill>
                  <a:srgbClr val="CC7832"/>
                </a:solidFill>
                <a:effectLst/>
                <a:latin typeface="JetBrains Mono"/>
              </a:rPr>
              <a:t> </a:t>
            </a:r>
            <a:r>
              <a:rPr lang="de-DE" dirty="0" err="1">
                <a:solidFill>
                  <a:srgbClr val="A9B7C6"/>
                </a:solidFill>
                <a:effectLst/>
                <a:latin typeface="JetBrains Mono"/>
              </a:rPr>
              <a:t>args</a:t>
            </a:r>
            <a:r>
              <a:rPr lang="de-DE" dirty="0">
                <a:solidFill>
                  <a:srgbClr val="A9B7C6"/>
                </a:solidFill>
                <a:effectLst/>
                <a:latin typeface="JetBrains Mono"/>
              </a:rPr>
              <a:t> -&gt; {</a:t>
            </a:r>
            <a:br>
              <a:rPr lang="de-DE" dirty="0">
                <a:solidFill>
                  <a:srgbClr val="A9B7C6"/>
                </a:solidFill>
                <a:effectLst/>
                <a:latin typeface="JetBrains Mono"/>
              </a:rPr>
            </a:br>
            <a:r>
              <a:rPr lang="de-DE" dirty="0">
                <a:solidFill>
                  <a:srgbClr val="A9B7C6"/>
                </a:solidFill>
                <a:effectLst/>
                <a:latin typeface="JetBrains Mono"/>
              </a:rPr>
              <a:t>            </a:t>
            </a:r>
            <a:r>
              <a:rPr lang="de-DE" dirty="0" err="1">
                <a:solidFill>
                  <a:srgbClr val="A9B7C6"/>
                </a:solidFill>
                <a:effectLst/>
                <a:latin typeface="JetBrains Mono"/>
              </a:rPr>
              <a:t>System.</a:t>
            </a:r>
            <a:r>
              <a:rPr lang="de-DE" i="1" dirty="0" err="1">
                <a:solidFill>
                  <a:srgbClr val="9876AA"/>
                </a:solidFill>
                <a:effectLst/>
                <a:latin typeface="JetBrains Mono"/>
              </a:rPr>
              <a:t>out</a:t>
            </a:r>
            <a:r>
              <a:rPr lang="de-DE" dirty="0" err="1">
                <a:solidFill>
                  <a:srgbClr val="A9B7C6"/>
                </a:solidFill>
                <a:effectLst/>
                <a:latin typeface="JetBrains Mono"/>
              </a:rPr>
              <a:t>.println</a:t>
            </a:r>
            <a:r>
              <a:rPr lang="de-DE" dirty="0">
                <a:solidFill>
                  <a:srgbClr val="A9B7C6"/>
                </a:solidFill>
                <a:effectLst/>
                <a:latin typeface="JetBrains Mono"/>
              </a:rPr>
              <a:t>(</a:t>
            </a:r>
            <a:r>
              <a:rPr lang="de-DE" dirty="0" err="1">
                <a:solidFill>
                  <a:srgbClr val="B389C5"/>
                </a:solidFill>
                <a:effectLst/>
                <a:latin typeface="JetBrains Mono"/>
              </a:rPr>
              <a:t>outClass</a:t>
            </a:r>
            <a:r>
              <a:rPr lang="de-DE" dirty="0" err="1">
                <a:solidFill>
                  <a:srgbClr val="A9B7C6"/>
                </a:solidFill>
                <a:effectLst/>
                <a:latin typeface="JetBrains Mono"/>
              </a:rPr>
              <a:t>.getValue</a:t>
            </a:r>
            <a:r>
              <a:rPr lang="de-DE" dirty="0">
                <a:solidFill>
                  <a:srgbClr val="A9B7C6"/>
                </a:solidFill>
                <a:effectLst/>
                <a:latin typeface="JetBrains Mono"/>
              </a:rPr>
              <a:t>())</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err="1">
                <a:solidFill>
                  <a:srgbClr val="A9B7C6"/>
                </a:solidFill>
                <a:effectLst/>
                <a:latin typeface="JetBrains Mono"/>
              </a:rPr>
              <a:t>System.</a:t>
            </a:r>
            <a:r>
              <a:rPr lang="de-DE" i="1" dirty="0" err="1">
                <a:solidFill>
                  <a:srgbClr val="9876AA"/>
                </a:solidFill>
                <a:effectLst/>
                <a:latin typeface="JetBrains Mono"/>
              </a:rPr>
              <a:t>out</a:t>
            </a:r>
            <a:r>
              <a:rPr lang="de-DE" dirty="0" err="1">
                <a:solidFill>
                  <a:srgbClr val="A9B7C6"/>
                </a:solidFill>
                <a:effectLst/>
                <a:latin typeface="JetBrains Mono"/>
              </a:rPr>
              <a:t>.println</a:t>
            </a:r>
            <a:r>
              <a:rPr lang="de-DE" dirty="0">
                <a:solidFill>
                  <a:srgbClr val="A9B7C6"/>
                </a:solidFill>
                <a:effectLst/>
                <a:latin typeface="JetBrains Mono"/>
              </a:rPr>
              <a:t>(</a:t>
            </a:r>
            <a:r>
              <a:rPr lang="de-DE" dirty="0">
                <a:solidFill>
                  <a:srgbClr val="B389C5"/>
                </a:solidFill>
                <a:effectLst/>
                <a:latin typeface="JetBrains Mono"/>
              </a:rPr>
              <a:t>outClass2</a:t>
            </a:r>
            <a:r>
              <a:rPr lang="de-DE" dirty="0">
                <a:solidFill>
                  <a:srgbClr val="A9B7C6"/>
                </a:solidFill>
                <a:effectLst/>
                <a:latin typeface="JetBrains Mono"/>
              </a:rPr>
              <a:t>.getValue())</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err="1">
                <a:solidFill>
                  <a:srgbClr val="B389C5"/>
                </a:solidFill>
                <a:effectLst/>
                <a:latin typeface="JetBrains Mono"/>
              </a:rPr>
              <a:t>outClass</a:t>
            </a:r>
            <a:r>
              <a:rPr lang="de-DE" dirty="0" err="1">
                <a:solidFill>
                  <a:srgbClr val="A9B7C6"/>
                </a:solidFill>
                <a:effectLst/>
                <a:latin typeface="JetBrains Mono"/>
              </a:rPr>
              <a:t>.setValue</a:t>
            </a:r>
            <a:r>
              <a:rPr lang="de-DE" dirty="0">
                <a:solidFill>
                  <a:srgbClr val="A9B7C6"/>
                </a:solidFill>
                <a:effectLst/>
                <a:latin typeface="JetBrains Mono"/>
              </a:rPr>
              <a:t>(</a:t>
            </a:r>
            <a:r>
              <a:rPr lang="de-DE" dirty="0">
                <a:solidFill>
                  <a:srgbClr val="6A8759"/>
                </a:solidFill>
                <a:effectLst/>
                <a:latin typeface="JetBrains Mono"/>
              </a:rPr>
              <a:t>"</a:t>
            </a:r>
            <a:r>
              <a:rPr lang="de-DE" dirty="0" err="1">
                <a:solidFill>
                  <a:srgbClr val="6A8759"/>
                </a:solidFill>
                <a:effectLst/>
                <a:latin typeface="JetBrains Mono"/>
              </a:rPr>
              <a:t>tada</a:t>
            </a:r>
            <a:r>
              <a:rPr lang="de-DE" dirty="0">
                <a:solidFill>
                  <a:srgbClr val="6A8759"/>
                </a:solidFill>
                <a:effectLst/>
                <a:latin typeface="JetBrains Mono"/>
              </a:rPr>
              <a:t>"</a:t>
            </a:r>
            <a:r>
              <a:rPr lang="de-DE" dirty="0">
                <a:solidFill>
                  <a:srgbClr val="A9B7C6"/>
                </a:solidFill>
                <a:effectLst/>
                <a:latin typeface="JetBrains Mono"/>
              </a:rPr>
              <a:t>)</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err="1">
                <a:solidFill>
                  <a:srgbClr val="A9B7C6"/>
                </a:solidFill>
                <a:effectLst/>
                <a:latin typeface="JetBrains Mono"/>
              </a:rPr>
              <a:t>System.</a:t>
            </a:r>
            <a:r>
              <a:rPr lang="de-DE" i="1" dirty="0" err="1">
                <a:solidFill>
                  <a:srgbClr val="9876AA"/>
                </a:solidFill>
                <a:effectLst/>
                <a:latin typeface="JetBrains Mono"/>
              </a:rPr>
              <a:t>out</a:t>
            </a:r>
            <a:r>
              <a:rPr lang="de-DE" dirty="0" err="1">
                <a:solidFill>
                  <a:srgbClr val="A9B7C6"/>
                </a:solidFill>
                <a:effectLst/>
                <a:latin typeface="JetBrains Mono"/>
              </a:rPr>
              <a:t>.println</a:t>
            </a:r>
            <a:r>
              <a:rPr lang="de-DE" dirty="0">
                <a:solidFill>
                  <a:srgbClr val="A9B7C6"/>
                </a:solidFill>
                <a:effectLst/>
                <a:latin typeface="JetBrains Mono"/>
              </a:rPr>
              <a:t>(</a:t>
            </a:r>
            <a:r>
              <a:rPr lang="de-DE" dirty="0" err="1">
                <a:solidFill>
                  <a:srgbClr val="B389C5"/>
                </a:solidFill>
                <a:effectLst/>
                <a:latin typeface="JetBrains Mono"/>
              </a:rPr>
              <a:t>outClass</a:t>
            </a:r>
            <a:r>
              <a:rPr lang="de-DE" dirty="0" err="1">
                <a:solidFill>
                  <a:srgbClr val="A9B7C6"/>
                </a:solidFill>
                <a:effectLst/>
                <a:latin typeface="JetBrains Mono"/>
              </a:rPr>
              <a:t>.getValue</a:t>
            </a:r>
            <a:r>
              <a:rPr lang="de-DE" dirty="0">
                <a:solidFill>
                  <a:srgbClr val="A9B7C6"/>
                </a:solidFill>
                <a:effectLst/>
                <a:latin typeface="JetBrains Mono"/>
              </a:rPr>
              <a:t>())</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err="1">
                <a:solidFill>
                  <a:srgbClr val="A9B7C6"/>
                </a:solidFill>
                <a:effectLst/>
                <a:latin typeface="JetBrains Mono"/>
              </a:rPr>
              <a:t>System.</a:t>
            </a:r>
            <a:r>
              <a:rPr lang="de-DE" i="1" dirty="0" err="1">
                <a:solidFill>
                  <a:srgbClr val="9876AA"/>
                </a:solidFill>
                <a:effectLst/>
                <a:latin typeface="JetBrains Mono"/>
              </a:rPr>
              <a:t>out</a:t>
            </a:r>
            <a:r>
              <a:rPr lang="de-DE" dirty="0" err="1">
                <a:solidFill>
                  <a:srgbClr val="A9B7C6"/>
                </a:solidFill>
                <a:effectLst/>
                <a:latin typeface="JetBrains Mono"/>
              </a:rPr>
              <a:t>.println</a:t>
            </a:r>
            <a:r>
              <a:rPr lang="de-DE" dirty="0">
                <a:solidFill>
                  <a:srgbClr val="A9B7C6"/>
                </a:solidFill>
                <a:effectLst/>
                <a:latin typeface="JetBrains Mono"/>
              </a:rPr>
              <a:t>(</a:t>
            </a:r>
            <a:r>
              <a:rPr lang="de-DE" dirty="0">
                <a:solidFill>
                  <a:srgbClr val="B389C5"/>
                </a:solidFill>
                <a:effectLst/>
                <a:latin typeface="JetBrains Mono"/>
              </a:rPr>
              <a:t>outClass2</a:t>
            </a:r>
            <a:r>
              <a:rPr lang="de-DE" dirty="0">
                <a:solidFill>
                  <a:srgbClr val="A9B7C6"/>
                </a:solidFill>
                <a:effectLst/>
                <a:latin typeface="JetBrains Mono"/>
              </a:rPr>
              <a:t>.getValue())</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a:solidFill>
                  <a:srgbClr val="A9B7C6"/>
                </a:solidFill>
                <a:effectLst/>
                <a:latin typeface="JetBrains Mono"/>
              </a:rPr>
              <a:t>}</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a:solidFill>
                  <a:srgbClr val="A9B7C6"/>
                </a:solidFill>
                <a:effectLst/>
                <a:latin typeface="JetBrains Mono"/>
              </a:rPr>
              <a:t>}</a:t>
            </a:r>
            <a:br>
              <a:rPr lang="de-DE" dirty="0">
                <a:solidFill>
                  <a:srgbClr val="A9B7C6"/>
                </a:solidFill>
                <a:effectLst/>
                <a:latin typeface="JetBrains Mono"/>
              </a:rPr>
            </a:br>
            <a:br>
              <a:rPr lang="de-DE" dirty="0">
                <a:solidFill>
                  <a:srgbClr val="A9B7C6"/>
                </a:solidFill>
                <a:effectLst/>
                <a:latin typeface="JetBrains Mono"/>
              </a:rPr>
            </a:br>
            <a:r>
              <a:rPr lang="de-DE" dirty="0">
                <a:solidFill>
                  <a:srgbClr val="A9B7C6"/>
                </a:solidFill>
                <a:effectLst/>
                <a:latin typeface="JetBrains Mono"/>
              </a:rPr>
              <a:t>}</a:t>
            </a:r>
            <a:br>
              <a:rPr lang="de-DE" dirty="0">
                <a:solidFill>
                  <a:srgbClr val="A9B7C6"/>
                </a:solidFill>
                <a:effectLst/>
                <a:latin typeface="JetBrains Mono"/>
              </a:rPr>
            </a:br>
            <a:endParaRPr lang="de-DE" dirty="0">
              <a:solidFill>
                <a:srgbClr val="A9B7C6"/>
              </a:solidFill>
              <a:effectLst/>
              <a:latin typeface="JetBrains Mono"/>
            </a:endParaRPr>
          </a:p>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37</a:t>
            </a:fld>
            <a:endParaRPr lang="de-DE"/>
          </a:p>
        </p:txBody>
      </p:sp>
    </p:spTree>
    <p:extLst>
      <p:ext uri="{BB962C8B-B14F-4D97-AF65-F5344CB8AC3E}">
        <p14:creationId xmlns:p14="http://schemas.microsoft.com/office/powerpoint/2010/main" val="3691751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38</a:t>
            </a:fld>
            <a:endParaRPr lang="de-DE"/>
          </a:p>
        </p:txBody>
      </p:sp>
    </p:spTree>
    <p:extLst>
      <p:ext uri="{BB962C8B-B14F-4D97-AF65-F5344CB8AC3E}">
        <p14:creationId xmlns:p14="http://schemas.microsoft.com/office/powerpoint/2010/main" val="2445703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https://www.baeldung.com/spring-dirtiescontext</a:t>
            </a:r>
          </a:p>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43</a:t>
            </a:fld>
            <a:endParaRPr lang="de-DE"/>
          </a:p>
        </p:txBody>
      </p:sp>
    </p:spTree>
    <p:extLst>
      <p:ext uri="{BB962C8B-B14F-4D97-AF65-F5344CB8AC3E}">
        <p14:creationId xmlns:p14="http://schemas.microsoft.com/office/powerpoint/2010/main" val="722561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166344-1A55-5F0F-66F2-A28D430919A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857283C0-12F9-8C75-2B31-ABDD0CC0BD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00380E11-08ED-E963-5DA2-32BA64C3D726}"/>
              </a:ext>
            </a:extLst>
          </p:cNvPr>
          <p:cNvSpPr>
            <a:spLocks noGrp="1"/>
          </p:cNvSpPr>
          <p:nvPr>
            <p:ph type="dt" sz="half" idx="10"/>
          </p:nvPr>
        </p:nvSpPr>
        <p:spPr/>
        <p:txBody>
          <a:bodyPr/>
          <a:lstStyle/>
          <a:p>
            <a:fld id="{511959D9-DB61-4AD2-AFBA-272ECDCBC658}" type="datetimeFigureOut">
              <a:rPr lang="de-DE" smtClean="0"/>
              <a:t>02.11.2023</a:t>
            </a:fld>
            <a:endParaRPr lang="de-DE"/>
          </a:p>
        </p:txBody>
      </p:sp>
      <p:sp>
        <p:nvSpPr>
          <p:cNvPr id="5" name="Fußzeilenplatzhalter 4">
            <a:extLst>
              <a:ext uri="{FF2B5EF4-FFF2-40B4-BE49-F238E27FC236}">
                <a16:creationId xmlns:a16="http://schemas.microsoft.com/office/drawing/2014/main" id="{7A447E89-66E0-5981-BEEF-3784627A1BE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74CC483-917D-C4C6-93BB-ED1858A26A72}"/>
              </a:ext>
            </a:extLst>
          </p:cNvPr>
          <p:cNvSpPr>
            <a:spLocks noGrp="1"/>
          </p:cNvSpPr>
          <p:nvPr>
            <p:ph type="sldNum" sz="quarter" idx="12"/>
          </p:nvPr>
        </p:nvSpPr>
        <p:spPr/>
        <p:txBody>
          <a:bodyPr/>
          <a:lstStyle/>
          <a:p>
            <a:fld id="{2DC3B08A-4675-4B30-9FAC-C63434ABB086}" type="slidenum">
              <a:rPr lang="de-DE" smtClean="0"/>
              <a:t>‹Nr.›</a:t>
            </a:fld>
            <a:endParaRPr lang="de-DE"/>
          </a:p>
        </p:txBody>
      </p:sp>
    </p:spTree>
    <p:extLst>
      <p:ext uri="{BB962C8B-B14F-4D97-AF65-F5344CB8AC3E}">
        <p14:creationId xmlns:p14="http://schemas.microsoft.com/office/powerpoint/2010/main" val="724062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75C784-7048-81BE-0A5A-D53C7336B793}"/>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EEE2FBAE-20CD-17A7-11F1-7FC1A86897E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53BE15E-65CB-948E-9C29-D6897CD0EE1C}"/>
              </a:ext>
            </a:extLst>
          </p:cNvPr>
          <p:cNvSpPr>
            <a:spLocks noGrp="1"/>
          </p:cNvSpPr>
          <p:nvPr>
            <p:ph type="dt" sz="half" idx="10"/>
          </p:nvPr>
        </p:nvSpPr>
        <p:spPr/>
        <p:txBody>
          <a:bodyPr/>
          <a:lstStyle/>
          <a:p>
            <a:fld id="{511959D9-DB61-4AD2-AFBA-272ECDCBC658}" type="datetimeFigureOut">
              <a:rPr lang="de-DE" smtClean="0"/>
              <a:t>02.11.2023</a:t>
            </a:fld>
            <a:endParaRPr lang="de-DE"/>
          </a:p>
        </p:txBody>
      </p:sp>
      <p:sp>
        <p:nvSpPr>
          <p:cNvPr id="5" name="Fußzeilenplatzhalter 4">
            <a:extLst>
              <a:ext uri="{FF2B5EF4-FFF2-40B4-BE49-F238E27FC236}">
                <a16:creationId xmlns:a16="http://schemas.microsoft.com/office/drawing/2014/main" id="{78963DBB-1DC7-3645-9901-B5C4A803725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EC9C6D7-A1C4-542B-B145-79644EFAC0BE}"/>
              </a:ext>
            </a:extLst>
          </p:cNvPr>
          <p:cNvSpPr>
            <a:spLocks noGrp="1"/>
          </p:cNvSpPr>
          <p:nvPr>
            <p:ph type="sldNum" sz="quarter" idx="12"/>
          </p:nvPr>
        </p:nvSpPr>
        <p:spPr/>
        <p:txBody>
          <a:bodyPr/>
          <a:lstStyle/>
          <a:p>
            <a:fld id="{2DC3B08A-4675-4B30-9FAC-C63434ABB086}" type="slidenum">
              <a:rPr lang="de-DE" smtClean="0"/>
              <a:t>‹Nr.›</a:t>
            </a:fld>
            <a:endParaRPr lang="de-DE"/>
          </a:p>
        </p:txBody>
      </p:sp>
    </p:spTree>
    <p:extLst>
      <p:ext uri="{BB962C8B-B14F-4D97-AF65-F5344CB8AC3E}">
        <p14:creationId xmlns:p14="http://schemas.microsoft.com/office/powerpoint/2010/main" val="2688286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07519C72-BDAD-7A0F-B534-6BD554E65BDA}"/>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54E0467E-14F9-33E3-BFDC-A27A63A3153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7229113-3FFC-AF1A-E9A5-3C6083515557}"/>
              </a:ext>
            </a:extLst>
          </p:cNvPr>
          <p:cNvSpPr>
            <a:spLocks noGrp="1"/>
          </p:cNvSpPr>
          <p:nvPr>
            <p:ph type="dt" sz="half" idx="10"/>
          </p:nvPr>
        </p:nvSpPr>
        <p:spPr/>
        <p:txBody>
          <a:bodyPr/>
          <a:lstStyle/>
          <a:p>
            <a:fld id="{511959D9-DB61-4AD2-AFBA-272ECDCBC658}" type="datetimeFigureOut">
              <a:rPr lang="de-DE" smtClean="0"/>
              <a:t>02.11.2023</a:t>
            </a:fld>
            <a:endParaRPr lang="de-DE"/>
          </a:p>
        </p:txBody>
      </p:sp>
      <p:sp>
        <p:nvSpPr>
          <p:cNvPr id="5" name="Fußzeilenplatzhalter 4">
            <a:extLst>
              <a:ext uri="{FF2B5EF4-FFF2-40B4-BE49-F238E27FC236}">
                <a16:creationId xmlns:a16="http://schemas.microsoft.com/office/drawing/2014/main" id="{BA8837A0-56C0-0FB6-5697-B9D7FD6D56F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2DAEC12-8D79-1163-8D64-AD671D3913DB}"/>
              </a:ext>
            </a:extLst>
          </p:cNvPr>
          <p:cNvSpPr>
            <a:spLocks noGrp="1"/>
          </p:cNvSpPr>
          <p:nvPr>
            <p:ph type="sldNum" sz="quarter" idx="12"/>
          </p:nvPr>
        </p:nvSpPr>
        <p:spPr/>
        <p:txBody>
          <a:bodyPr/>
          <a:lstStyle/>
          <a:p>
            <a:fld id="{2DC3B08A-4675-4B30-9FAC-C63434ABB086}" type="slidenum">
              <a:rPr lang="de-DE" smtClean="0"/>
              <a:t>‹Nr.›</a:t>
            </a:fld>
            <a:endParaRPr lang="de-DE"/>
          </a:p>
        </p:txBody>
      </p:sp>
    </p:spTree>
    <p:extLst>
      <p:ext uri="{BB962C8B-B14F-4D97-AF65-F5344CB8AC3E}">
        <p14:creationId xmlns:p14="http://schemas.microsoft.com/office/powerpoint/2010/main" val="559313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E88014-18B4-2B89-E121-D76D7AF769B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FB313158-8533-B861-0524-3A78BF7A90CC}"/>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1B9A39A-C961-04CA-CE0E-902B0B231E91}"/>
              </a:ext>
            </a:extLst>
          </p:cNvPr>
          <p:cNvSpPr>
            <a:spLocks noGrp="1"/>
          </p:cNvSpPr>
          <p:nvPr>
            <p:ph type="dt" sz="half" idx="10"/>
          </p:nvPr>
        </p:nvSpPr>
        <p:spPr/>
        <p:txBody>
          <a:bodyPr/>
          <a:lstStyle/>
          <a:p>
            <a:fld id="{511959D9-DB61-4AD2-AFBA-272ECDCBC658}" type="datetimeFigureOut">
              <a:rPr lang="de-DE" smtClean="0"/>
              <a:t>02.11.2023</a:t>
            </a:fld>
            <a:endParaRPr lang="de-DE"/>
          </a:p>
        </p:txBody>
      </p:sp>
      <p:sp>
        <p:nvSpPr>
          <p:cNvPr id="5" name="Fußzeilenplatzhalter 4">
            <a:extLst>
              <a:ext uri="{FF2B5EF4-FFF2-40B4-BE49-F238E27FC236}">
                <a16:creationId xmlns:a16="http://schemas.microsoft.com/office/drawing/2014/main" id="{92B3AFF6-2A62-D3BF-762C-936ABBEF9F1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3F13449-0040-D694-79CF-D3D669C90165}"/>
              </a:ext>
            </a:extLst>
          </p:cNvPr>
          <p:cNvSpPr>
            <a:spLocks noGrp="1"/>
          </p:cNvSpPr>
          <p:nvPr>
            <p:ph type="sldNum" sz="quarter" idx="12"/>
          </p:nvPr>
        </p:nvSpPr>
        <p:spPr/>
        <p:txBody>
          <a:bodyPr/>
          <a:lstStyle/>
          <a:p>
            <a:fld id="{2DC3B08A-4675-4B30-9FAC-C63434ABB086}" type="slidenum">
              <a:rPr lang="de-DE" smtClean="0"/>
              <a:t>‹Nr.›</a:t>
            </a:fld>
            <a:endParaRPr lang="de-DE"/>
          </a:p>
        </p:txBody>
      </p:sp>
    </p:spTree>
    <p:extLst>
      <p:ext uri="{BB962C8B-B14F-4D97-AF65-F5344CB8AC3E}">
        <p14:creationId xmlns:p14="http://schemas.microsoft.com/office/powerpoint/2010/main" val="443222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D21F33-E7A8-6FF8-A41B-E43C64C2D77A}"/>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D82D8F83-B62C-C947-178A-B79D92FB64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3A15F5B-3DF4-CB24-119B-230C4C508C26}"/>
              </a:ext>
            </a:extLst>
          </p:cNvPr>
          <p:cNvSpPr>
            <a:spLocks noGrp="1"/>
          </p:cNvSpPr>
          <p:nvPr>
            <p:ph type="dt" sz="half" idx="10"/>
          </p:nvPr>
        </p:nvSpPr>
        <p:spPr/>
        <p:txBody>
          <a:bodyPr/>
          <a:lstStyle/>
          <a:p>
            <a:fld id="{511959D9-DB61-4AD2-AFBA-272ECDCBC658}" type="datetimeFigureOut">
              <a:rPr lang="de-DE" smtClean="0"/>
              <a:t>02.11.2023</a:t>
            </a:fld>
            <a:endParaRPr lang="de-DE"/>
          </a:p>
        </p:txBody>
      </p:sp>
      <p:sp>
        <p:nvSpPr>
          <p:cNvPr id="5" name="Fußzeilenplatzhalter 4">
            <a:extLst>
              <a:ext uri="{FF2B5EF4-FFF2-40B4-BE49-F238E27FC236}">
                <a16:creationId xmlns:a16="http://schemas.microsoft.com/office/drawing/2014/main" id="{5CAC6342-250F-8678-6C02-FA8BE2A782B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53AAC18-6C43-BA2D-238C-AFE666F9771F}"/>
              </a:ext>
            </a:extLst>
          </p:cNvPr>
          <p:cNvSpPr>
            <a:spLocks noGrp="1"/>
          </p:cNvSpPr>
          <p:nvPr>
            <p:ph type="sldNum" sz="quarter" idx="12"/>
          </p:nvPr>
        </p:nvSpPr>
        <p:spPr/>
        <p:txBody>
          <a:bodyPr/>
          <a:lstStyle/>
          <a:p>
            <a:fld id="{2DC3B08A-4675-4B30-9FAC-C63434ABB086}" type="slidenum">
              <a:rPr lang="de-DE" smtClean="0"/>
              <a:t>‹Nr.›</a:t>
            </a:fld>
            <a:endParaRPr lang="de-DE"/>
          </a:p>
        </p:txBody>
      </p:sp>
    </p:spTree>
    <p:extLst>
      <p:ext uri="{BB962C8B-B14F-4D97-AF65-F5344CB8AC3E}">
        <p14:creationId xmlns:p14="http://schemas.microsoft.com/office/powerpoint/2010/main" val="550186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81B409-6459-98C6-A91B-628024B64B1F}"/>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91CDA3F5-0301-E31F-366B-0181D62463A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574B1C8F-3775-45C6-DCB1-5D94D172D91E}"/>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A478D696-B5BE-E508-7D87-E16DA36B3522}"/>
              </a:ext>
            </a:extLst>
          </p:cNvPr>
          <p:cNvSpPr>
            <a:spLocks noGrp="1"/>
          </p:cNvSpPr>
          <p:nvPr>
            <p:ph type="dt" sz="half" idx="10"/>
          </p:nvPr>
        </p:nvSpPr>
        <p:spPr/>
        <p:txBody>
          <a:bodyPr/>
          <a:lstStyle/>
          <a:p>
            <a:fld id="{511959D9-DB61-4AD2-AFBA-272ECDCBC658}" type="datetimeFigureOut">
              <a:rPr lang="de-DE" smtClean="0"/>
              <a:t>02.11.2023</a:t>
            </a:fld>
            <a:endParaRPr lang="de-DE"/>
          </a:p>
        </p:txBody>
      </p:sp>
      <p:sp>
        <p:nvSpPr>
          <p:cNvPr id="6" name="Fußzeilenplatzhalter 5">
            <a:extLst>
              <a:ext uri="{FF2B5EF4-FFF2-40B4-BE49-F238E27FC236}">
                <a16:creationId xmlns:a16="http://schemas.microsoft.com/office/drawing/2014/main" id="{983E9D51-91FC-D79D-9904-EF71C6CECF6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A879E12-8209-27E5-9F24-82C83402F4D1}"/>
              </a:ext>
            </a:extLst>
          </p:cNvPr>
          <p:cNvSpPr>
            <a:spLocks noGrp="1"/>
          </p:cNvSpPr>
          <p:nvPr>
            <p:ph type="sldNum" sz="quarter" idx="12"/>
          </p:nvPr>
        </p:nvSpPr>
        <p:spPr/>
        <p:txBody>
          <a:bodyPr/>
          <a:lstStyle/>
          <a:p>
            <a:fld id="{2DC3B08A-4675-4B30-9FAC-C63434ABB086}" type="slidenum">
              <a:rPr lang="de-DE" smtClean="0"/>
              <a:t>‹Nr.›</a:t>
            </a:fld>
            <a:endParaRPr lang="de-DE"/>
          </a:p>
        </p:txBody>
      </p:sp>
    </p:spTree>
    <p:extLst>
      <p:ext uri="{BB962C8B-B14F-4D97-AF65-F5344CB8AC3E}">
        <p14:creationId xmlns:p14="http://schemas.microsoft.com/office/powerpoint/2010/main" val="1133660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BFC318-C36A-0C59-039C-5C038522A0BF}"/>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B27F2F38-73F9-674F-E0BD-F7DFC0D27D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2D9C8E71-0669-3E9A-25ED-B4BDAEB4750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B6147F0E-DA45-F540-D0B6-5740304A78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8BD2E16-6A5A-33C5-F07F-532493D27A2E}"/>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DDE2D658-BCA5-86FE-974E-88AC50422229}"/>
              </a:ext>
            </a:extLst>
          </p:cNvPr>
          <p:cNvSpPr>
            <a:spLocks noGrp="1"/>
          </p:cNvSpPr>
          <p:nvPr>
            <p:ph type="dt" sz="half" idx="10"/>
          </p:nvPr>
        </p:nvSpPr>
        <p:spPr/>
        <p:txBody>
          <a:bodyPr/>
          <a:lstStyle/>
          <a:p>
            <a:fld id="{511959D9-DB61-4AD2-AFBA-272ECDCBC658}" type="datetimeFigureOut">
              <a:rPr lang="de-DE" smtClean="0"/>
              <a:t>02.11.2023</a:t>
            </a:fld>
            <a:endParaRPr lang="de-DE"/>
          </a:p>
        </p:txBody>
      </p:sp>
      <p:sp>
        <p:nvSpPr>
          <p:cNvPr id="8" name="Fußzeilenplatzhalter 7">
            <a:extLst>
              <a:ext uri="{FF2B5EF4-FFF2-40B4-BE49-F238E27FC236}">
                <a16:creationId xmlns:a16="http://schemas.microsoft.com/office/drawing/2014/main" id="{E2F81372-4DBE-CA53-669F-0A7078F8D1C8}"/>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F582B108-5958-FF62-D144-EDE7D247A887}"/>
              </a:ext>
            </a:extLst>
          </p:cNvPr>
          <p:cNvSpPr>
            <a:spLocks noGrp="1"/>
          </p:cNvSpPr>
          <p:nvPr>
            <p:ph type="sldNum" sz="quarter" idx="12"/>
          </p:nvPr>
        </p:nvSpPr>
        <p:spPr/>
        <p:txBody>
          <a:bodyPr/>
          <a:lstStyle/>
          <a:p>
            <a:fld id="{2DC3B08A-4675-4B30-9FAC-C63434ABB086}" type="slidenum">
              <a:rPr lang="de-DE" smtClean="0"/>
              <a:t>‹Nr.›</a:t>
            </a:fld>
            <a:endParaRPr lang="de-DE"/>
          </a:p>
        </p:txBody>
      </p:sp>
    </p:spTree>
    <p:extLst>
      <p:ext uri="{BB962C8B-B14F-4D97-AF65-F5344CB8AC3E}">
        <p14:creationId xmlns:p14="http://schemas.microsoft.com/office/powerpoint/2010/main" val="1880779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452BDE-74E8-CD04-672B-EA94F862F6D3}"/>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FC6D1D37-76CE-70EF-6EA7-1A1F27AD2837}"/>
              </a:ext>
            </a:extLst>
          </p:cNvPr>
          <p:cNvSpPr>
            <a:spLocks noGrp="1"/>
          </p:cNvSpPr>
          <p:nvPr>
            <p:ph type="dt" sz="half" idx="10"/>
          </p:nvPr>
        </p:nvSpPr>
        <p:spPr/>
        <p:txBody>
          <a:bodyPr/>
          <a:lstStyle/>
          <a:p>
            <a:fld id="{511959D9-DB61-4AD2-AFBA-272ECDCBC658}" type="datetimeFigureOut">
              <a:rPr lang="de-DE" smtClean="0"/>
              <a:t>02.11.2023</a:t>
            </a:fld>
            <a:endParaRPr lang="de-DE"/>
          </a:p>
        </p:txBody>
      </p:sp>
      <p:sp>
        <p:nvSpPr>
          <p:cNvPr id="4" name="Fußzeilenplatzhalter 3">
            <a:extLst>
              <a:ext uri="{FF2B5EF4-FFF2-40B4-BE49-F238E27FC236}">
                <a16:creationId xmlns:a16="http://schemas.microsoft.com/office/drawing/2014/main" id="{4C543B4F-72CC-70EC-048C-E2EEEF3557B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9E1C1DED-B9E1-3EB4-A148-ABA1F12626DE}"/>
              </a:ext>
            </a:extLst>
          </p:cNvPr>
          <p:cNvSpPr>
            <a:spLocks noGrp="1"/>
          </p:cNvSpPr>
          <p:nvPr>
            <p:ph type="sldNum" sz="quarter" idx="12"/>
          </p:nvPr>
        </p:nvSpPr>
        <p:spPr/>
        <p:txBody>
          <a:bodyPr/>
          <a:lstStyle/>
          <a:p>
            <a:fld id="{2DC3B08A-4675-4B30-9FAC-C63434ABB086}" type="slidenum">
              <a:rPr lang="de-DE" smtClean="0"/>
              <a:t>‹Nr.›</a:t>
            </a:fld>
            <a:endParaRPr lang="de-DE"/>
          </a:p>
        </p:txBody>
      </p:sp>
    </p:spTree>
    <p:extLst>
      <p:ext uri="{BB962C8B-B14F-4D97-AF65-F5344CB8AC3E}">
        <p14:creationId xmlns:p14="http://schemas.microsoft.com/office/powerpoint/2010/main" val="2685822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0D71858-A0FD-29F7-F0BB-2AC23D9A0817}"/>
              </a:ext>
            </a:extLst>
          </p:cNvPr>
          <p:cNvSpPr>
            <a:spLocks noGrp="1"/>
          </p:cNvSpPr>
          <p:nvPr>
            <p:ph type="dt" sz="half" idx="10"/>
          </p:nvPr>
        </p:nvSpPr>
        <p:spPr/>
        <p:txBody>
          <a:bodyPr/>
          <a:lstStyle/>
          <a:p>
            <a:fld id="{511959D9-DB61-4AD2-AFBA-272ECDCBC658}" type="datetimeFigureOut">
              <a:rPr lang="de-DE" smtClean="0"/>
              <a:t>02.11.2023</a:t>
            </a:fld>
            <a:endParaRPr lang="de-DE"/>
          </a:p>
        </p:txBody>
      </p:sp>
      <p:sp>
        <p:nvSpPr>
          <p:cNvPr id="3" name="Fußzeilenplatzhalter 2">
            <a:extLst>
              <a:ext uri="{FF2B5EF4-FFF2-40B4-BE49-F238E27FC236}">
                <a16:creationId xmlns:a16="http://schemas.microsoft.com/office/drawing/2014/main" id="{76F09DF0-DB53-5EE5-8BEA-22B2D880D2E2}"/>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0883BE27-D911-7D95-1101-3C0F312765D1}"/>
              </a:ext>
            </a:extLst>
          </p:cNvPr>
          <p:cNvSpPr>
            <a:spLocks noGrp="1"/>
          </p:cNvSpPr>
          <p:nvPr>
            <p:ph type="sldNum" sz="quarter" idx="12"/>
          </p:nvPr>
        </p:nvSpPr>
        <p:spPr/>
        <p:txBody>
          <a:bodyPr/>
          <a:lstStyle/>
          <a:p>
            <a:fld id="{2DC3B08A-4675-4B30-9FAC-C63434ABB086}" type="slidenum">
              <a:rPr lang="de-DE" smtClean="0"/>
              <a:t>‹Nr.›</a:t>
            </a:fld>
            <a:endParaRPr lang="de-DE"/>
          </a:p>
        </p:txBody>
      </p:sp>
    </p:spTree>
    <p:extLst>
      <p:ext uri="{BB962C8B-B14F-4D97-AF65-F5344CB8AC3E}">
        <p14:creationId xmlns:p14="http://schemas.microsoft.com/office/powerpoint/2010/main" val="760017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ED7AE8-9E8D-415D-1BCA-37D48CB0AF1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44D44FCD-4E6F-9061-A4C6-3066A5D461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61E2ECD8-EF08-89F5-451A-D7EA7D9083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B83A5D9-F7B1-15BA-E4A1-E5AA3DB75927}"/>
              </a:ext>
            </a:extLst>
          </p:cNvPr>
          <p:cNvSpPr>
            <a:spLocks noGrp="1"/>
          </p:cNvSpPr>
          <p:nvPr>
            <p:ph type="dt" sz="half" idx="10"/>
          </p:nvPr>
        </p:nvSpPr>
        <p:spPr/>
        <p:txBody>
          <a:bodyPr/>
          <a:lstStyle/>
          <a:p>
            <a:fld id="{511959D9-DB61-4AD2-AFBA-272ECDCBC658}" type="datetimeFigureOut">
              <a:rPr lang="de-DE" smtClean="0"/>
              <a:t>02.11.2023</a:t>
            </a:fld>
            <a:endParaRPr lang="de-DE"/>
          </a:p>
        </p:txBody>
      </p:sp>
      <p:sp>
        <p:nvSpPr>
          <p:cNvPr id="6" name="Fußzeilenplatzhalter 5">
            <a:extLst>
              <a:ext uri="{FF2B5EF4-FFF2-40B4-BE49-F238E27FC236}">
                <a16:creationId xmlns:a16="http://schemas.microsoft.com/office/drawing/2014/main" id="{0F4DBEE8-F2A2-62BB-5BE1-780E141F6524}"/>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8854D95-F860-5D0F-BE72-F3EAAB4FFA03}"/>
              </a:ext>
            </a:extLst>
          </p:cNvPr>
          <p:cNvSpPr>
            <a:spLocks noGrp="1"/>
          </p:cNvSpPr>
          <p:nvPr>
            <p:ph type="sldNum" sz="quarter" idx="12"/>
          </p:nvPr>
        </p:nvSpPr>
        <p:spPr/>
        <p:txBody>
          <a:bodyPr/>
          <a:lstStyle/>
          <a:p>
            <a:fld id="{2DC3B08A-4675-4B30-9FAC-C63434ABB086}" type="slidenum">
              <a:rPr lang="de-DE" smtClean="0"/>
              <a:t>‹Nr.›</a:t>
            </a:fld>
            <a:endParaRPr lang="de-DE"/>
          </a:p>
        </p:txBody>
      </p:sp>
    </p:spTree>
    <p:extLst>
      <p:ext uri="{BB962C8B-B14F-4D97-AF65-F5344CB8AC3E}">
        <p14:creationId xmlns:p14="http://schemas.microsoft.com/office/powerpoint/2010/main" val="2934994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5D938C-A22C-404A-B20F-B1331233317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343172B2-F954-CD65-F1CC-52FD4D3CA7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D4673483-940E-1CD2-8B52-DDD80BB7BE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EF4778D-4DBD-2FF2-8950-487D18CC99E9}"/>
              </a:ext>
            </a:extLst>
          </p:cNvPr>
          <p:cNvSpPr>
            <a:spLocks noGrp="1"/>
          </p:cNvSpPr>
          <p:nvPr>
            <p:ph type="dt" sz="half" idx="10"/>
          </p:nvPr>
        </p:nvSpPr>
        <p:spPr/>
        <p:txBody>
          <a:bodyPr/>
          <a:lstStyle/>
          <a:p>
            <a:fld id="{511959D9-DB61-4AD2-AFBA-272ECDCBC658}" type="datetimeFigureOut">
              <a:rPr lang="de-DE" smtClean="0"/>
              <a:t>02.11.2023</a:t>
            </a:fld>
            <a:endParaRPr lang="de-DE"/>
          </a:p>
        </p:txBody>
      </p:sp>
      <p:sp>
        <p:nvSpPr>
          <p:cNvPr id="6" name="Fußzeilenplatzhalter 5">
            <a:extLst>
              <a:ext uri="{FF2B5EF4-FFF2-40B4-BE49-F238E27FC236}">
                <a16:creationId xmlns:a16="http://schemas.microsoft.com/office/drawing/2014/main" id="{9D1E28C6-02D6-2368-F9B6-5CA85D99D91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C101DF33-919E-19BC-43BE-CB34D65C56D9}"/>
              </a:ext>
            </a:extLst>
          </p:cNvPr>
          <p:cNvSpPr>
            <a:spLocks noGrp="1"/>
          </p:cNvSpPr>
          <p:nvPr>
            <p:ph type="sldNum" sz="quarter" idx="12"/>
          </p:nvPr>
        </p:nvSpPr>
        <p:spPr/>
        <p:txBody>
          <a:bodyPr/>
          <a:lstStyle/>
          <a:p>
            <a:fld id="{2DC3B08A-4675-4B30-9FAC-C63434ABB086}" type="slidenum">
              <a:rPr lang="de-DE" smtClean="0"/>
              <a:t>‹Nr.›</a:t>
            </a:fld>
            <a:endParaRPr lang="de-DE"/>
          </a:p>
        </p:txBody>
      </p:sp>
    </p:spTree>
    <p:extLst>
      <p:ext uri="{BB962C8B-B14F-4D97-AF65-F5344CB8AC3E}">
        <p14:creationId xmlns:p14="http://schemas.microsoft.com/office/powerpoint/2010/main" val="533943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CCAD7D2-EDE4-C99E-6662-5EA1BF86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51B336D5-04C1-5F93-B78B-39CB40A22A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2AB17CF-4846-4EA9-1E49-3B8E68A6D1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1959D9-DB61-4AD2-AFBA-272ECDCBC658}" type="datetimeFigureOut">
              <a:rPr lang="de-DE" smtClean="0"/>
              <a:t>02.11.2023</a:t>
            </a:fld>
            <a:endParaRPr lang="de-DE"/>
          </a:p>
        </p:txBody>
      </p:sp>
      <p:sp>
        <p:nvSpPr>
          <p:cNvPr id="5" name="Fußzeilenplatzhalter 4">
            <a:extLst>
              <a:ext uri="{FF2B5EF4-FFF2-40B4-BE49-F238E27FC236}">
                <a16:creationId xmlns:a16="http://schemas.microsoft.com/office/drawing/2014/main" id="{5327D911-037A-B563-BF03-FC192134E9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66CF25FC-EF0E-E3C9-351A-0917449003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C3B08A-4675-4B30-9FAC-C63434ABB086}" type="slidenum">
              <a:rPr lang="de-DE" smtClean="0"/>
              <a:t>‹Nr.›</a:t>
            </a:fld>
            <a:endParaRPr lang="de-DE"/>
          </a:p>
        </p:txBody>
      </p:sp>
    </p:spTree>
    <p:extLst>
      <p:ext uri="{BB962C8B-B14F-4D97-AF65-F5344CB8AC3E}">
        <p14:creationId xmlns:p14="http://schemas.microsoft.com/office/powerpoint/2010/main" val="40674451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viktor.reichert@conteco.gmbh"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spring.io/tools"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docs.spring.io/spring-boot/docs/current/reference/html/test-auto-configuration.html#appendix.test-auto-configuration" TargetMode="External"/><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docs.spring.io/spring-boot/docs/current/reference/html/actuator.html#actuator.endpoints" TargetMode="External"/><Relationship Id="rId2" Type="http://schemas.openxmlformats.org/officeDocument/2006/relationships/hyperlink" Target="http://localhost:8080/actuator/" TargetMode="Externa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start.spring.io/"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11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hyperlink" Target="https://start.spring.io/"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2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2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0.png"/></Relationships>
</file>

<file path=ppt/slides/_rels/slide12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hyperlink" Target="https://docs.spring.io/spring-data/jpa/docs/2.5.1/reference/html/#jpa.query-methods.query-creation" TargetMode="External"/><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16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3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3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hyperlink" Target="https://mvnrepository.com/artifact/com.github.javafaker/javafaker/1.0.2" TargetMode="External"/><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3.png"/></Relationships>
</file>

<file path=ppt/slides/_rels/slide14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7.png"/></Relationships>
</file>

<file path=ppt/slides/_rels/slide14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14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2.svg"/></Relationships>
</file>

<file path=ppt/slides/_rels/slide14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s://docs.spring.io/spring-framework/docs/current/javadoc-api/org/springframework/dao/DataAccessException.html"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151.xml.rels><?xml version="1.0" encoding="UTF-8" standalone="yes"?>
<Relationships xmlns="http://schemas.openxmlformats.org/package/2006/relationships"><Relationship Id="rId3" Type="http://schemas.openxmlformats.org/officeDocument/2006/relationships/hyperlink" Target="https://docs.spring.io/spring-framework/docs/current/reference/html/data-access.html#dao-annotation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15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5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hyperlink" Target="https://docs.spring.io/spring-boot/docs/2.7.x/reference/html/application-properties.html#application-properties.server.server.tomcat.threads.max"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17.svg"/><Relationship Id="rId7" Type="http://schemas.openxmlformats.org/officeDocument/2006/relationships/image" Target="../media/image84.sv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219.svg"/><Relationship Id="rId4" Type="http://schemas.openxmlformats.org/officeDocument/2006/relationships/image" Target="../media/image21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17.svg"/><Relationship Id="rId7" Type="http://schemas.openxmlformats.org/officeDocument/2006/relationships/image" Target="../media/image84.sv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219.svg"/><Relationship Id="rId4" Type="http://schemas.openxmlformats.org/officeDocument/2006/relationships/image" Target="../media/image218.png"/></Relationships>
</file>

<file path=ppt/slides/_rels/slide16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176.xml.rels><?xml version="1.0" encoding="UTF-8" standalone="yes"?>
<Relationships xmlns="http://schemas.openxmlformats.org/package/2006/relationships"><Relationship Id="rId3" Type="http://schemas.openxmlformats.org/officeDocument/2006/relationships/hyperlink" Target="https://spring.io/projects/spring-kafka"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31.png"/></Relationships>
</file>

<file path=ppt/slides/_rels/slide177.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0.xml.rels><?xml version="1.0" encoding="UTF-8" standalone="yes"?>
<Relationships xmlns="http://schemas.openxmlformats.org/package/2006/relationships"><Relationship Id="rId2" Type="http://schemas.openxmlformats.org/officeDocument/2006/relationships/hyperlink" Target="https://jcp.org/en/jsr/detail?id=352" TargetMode="Externa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65.png"/><Relationship Id="rId4" Type="http://schemas.openxmlformats.org/officeDocument/2006/relationships/image" Target="../media/image264.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72.png"/><Relationship Id="rId5" Type="http://schemas.openxmlformats.org/officeDocument/2006/relationships/image" Target="../media/image271.png"/><Relationship Id="rId4" Type="http://schemas.openxmlformats.org/officeDocument/2006/relationships/image" Target="../media/image270.png"/></Relationships>
</file>

<file path=ppt/slides/_rels/slide214.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75.png"/></Relationships>
</file>

<file path=ppt/slides/_rels/slide216.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219.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hyperlink" Target="https://docs.spring.io/spring-batch/docs/current/reference/html/appendix.html#listOfReadersAndWriters" TargetMode="Externa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hyperlink" Target="https://docs.spring.io/spring-batch/docs/current/reference/html/monitoring-and-metrics.html#monitoring-and-metrics" TargetMode="External"/><Relationship Id="rId2" Type="http://schemas.openxmlformats.org/officeDocument/2006/relationships/hyperlink" Target="https://micrometer.io/" TargetMode="External"/><Relationship Id="rId1" Type="http://schemas.openxmlformats.org/officeDocument/2006/relationships/slideLayout" Target="../slideLayouts/slideLayout2.xml"/><Relationship Id="rId5" Type="http://schemas.openxmlformats.org/officeDocument/2006/relationships/image" Target="../media/image282.png"/><Relationship Id="rId4" Type="http://schemas.openxmlformats.org/officeDocument/2006/relationships/image" Target="../media/image281.png"/></Relationships>
</file>

<file path=ppt/slides/_rels/slide223.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vojtechruzicka.com/field-dependency-injection-considered-harmfu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baeldung.com/spring-expression-language"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refactoring.guru/design-patterns/singleton" TargetMode="External"/><Relationship Id="rId2" Type="http://schemas.openxmlformats.org/officeDocument/2006/relationships/hyperlink" Target="https://refactoring.guru/design-patterns/prototype"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spring.io/project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docs.spring.io/spring-framework/docs/current/javadoc-api/org/springframework/beans/factory/BeanFactory.html"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refactoring.guru/design-patterns/proxy"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docs.spring.io/spring-framework/docs/current/reference/html/core.html#aop-pointcuts-designator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hyperlink" Target="https://docs.spring.io/spring-framework/docs/current/reference/html/core.html#aop-pointcuts-examples" TargetMode="External"/><Relationship Id="rId2" Type="http://schemas.openxmlformats.org/officeDocument/2006/relationships/hyperlink" Target="https://www.eclipse.org/aspectj/doc/released/progguide/semantics-pointcuts.html" TargetMode="Externa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pringhow.com/spring-boot-database-initialization/"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sv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73.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svg"/></Relationships>
</file>

<file path=ppt/slides/_rels/slide7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1.png"/><Relationship Id="rId7" Type="http://schemas.openxmlformats.org/officeDocument/2006/relationships/image" Target="../media/image86.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84.svg"/><Relationship Id="rId5" Type="http://schemas.openxmlformats.org/officeDocument/2006/relationships/image" Target="../media/image83.png"/><Relationship Id="rId10" Type="http://schemas.openxmlformats.org/officeDocument/2006/relationships/hyperlink" Target="http://localhost:8080/department" TargetMode="External"/><Relationship Id="rId4" Type="http://schemas.openxmlformats.org/officeDocument/2006/relationships/image" Target="../media/image82.svg"/><Relationship Id="rId9" Type="http://schemas.openxmlformats.org/officeDocument/2006/relationships/image" Target="../media/image88.png"/></Relationships>
</file>

<file path=ppt/slides/_rels/slide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82.svg"/><Relationship Id="rId7" Type="http://schemas.openxmlformats.org/officeDocument/2006/relationships/image" Target="../media/image91.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hyperlink" Target="http://localhost:8080/department" TargetMode="External"/><Relationship Id="rId5" Type="http://schemas.openxmlformats.org/officeDocument/2006/relationships/image" Target="../media/image84.svg"/><Relationship Id="rId10" Type="http://schemas.openxmlformats.org/officeDocument/2006/relationships/image" Target="../media/image93.png"/><Relationship Id="rId4" Type="http://schemas.openxmlformats.org/officeDocument/2006/relationships/image" Target="../media/image83.png"/><Relationship Id="rId9" Type="http://schemas.openxmlformats.org/officeDocument/2006/relationships/image" Target="../media/image92.png"/></Relationships>
</file>

<file path=ppt/slides/_rels/slide79.xml.rels><?xml version="1.0" encoding="UTF-8" standalone="yes"?>
<Relationships xmlns="http://schemas.openxmlformats.org/package/2006/relationships"><Relationship Id="rId3" Type="http://schemas.openxmlformats.org/officeDocument/2006/relationships/hyperlink" Target="http://localhost:8080/department?id=1"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82.svg"/><Relationship Id="rId7" Type="http://schemas.openxmlformats.org/officeDocument/2006/relationships/image" Target="../media/image94.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hyperlink" Target="http://localhost:8080/department" TargetMode="External"/><Relationship Id="rId11" Type="http://schemas.openxmlformats.org/officeDocument/2006/relationships/image" Target="../media/image97.png"/><Relationship Id="rId5" Type="http://schemas.openxmlformats.org/officeDocument/2006/relationships/image" Target="../media/image84.svg"/><Relationship Id="rId10" Type="http://schemas.openxmlformats.org/officeDocument/2006/relationships/image" Target="../media/image96.png"/><Relationship Id="rId4" Type="http://schemas.openxmlformats.org/officeDocument/2006/relationships/image" Target="../media/image83.png"/><Relationship Id="rId9" Type="http://schemas.openxmlformats.org/officeDocument/2006/relationships/image" Target="../media/image95.png"/></Relationships>
</file>

<file path=ppt/slides/_rels/slide81.xml.rels><?xml version="1.0" encoding="UTF-8" standalone="yes"?>
<Relationships xmlns="http://schemas.openxmlformats.org/package/2006/relationships"><Relationship Id="rId3" Type="http://schemas.openxmlformats.org/officeDocument/2006/relationships/hyperlink" Target="https://docs.jboss.org/hibernate/validator/4.2/api/org/hibernate/validator/constraints/package-summary.html" TargetMode="External"/><Relationship Id="rId7"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82.svg"/><Relationship Id="rId7" Type="http://schemas.openxmlformats.org/officeDocument/2006/relationships/image" Target="../media/image103.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hyperlink" Target="http://localhost:8080/department" TargetMode="External"/><Relationship Id="rId5" Type="http://schemas.openxmlformats.org/officeDocument/2006/relationships/image" Target="../media/image84.svg"/><Relationship Id="rId10" Type="http://schemas.openxmlformats.org/officeDocument/2006/relationships/image" Target="../media/image105.png"/><Relationship Id="rId4" Type="http://schemas.openxmlformats.org/officeDocument/2006/relationships/image" Target="../media/image83.png"/><Relationship Id="rId9" Type="http://schemas.openxmlformats.org/officeDocument/2006/relationships/image" Target="../media/image104.png"/></Relationships>
</file>

<file path=ppt/slides/_rels/slide8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82.svg"/><Relationship Id="rId7" Type="http://schemas.openxmlformats.org/officeDocument/2006/relationships/image" Target="../media/image103.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hyperlink" Target="http://localhost:8080/department" TargetMode="External"/><Relationship Id="rId11" Type="http://schemas.openxmlformats.org/officeDocument/2006/relationships/image" Target="../media/image97.png"/><Relationship Id="rId5" Type="http://schemas.openxmlformats.org/officeDocument/2006/relationships/image" Target="../media/image84.svg"/><Relationship Id="rId10" Type="http://schemas.openxmlformats.org/officeDocument/2006/relationships/image" Target="../media/image105.png"/><Relationship Id="rId4" Type="http://schemas.openxmlformats.org/officeDocument/2006/relationships/image" Target="../media/image83.png"/><Relationship Id="rId9" Type="http://schemas.openxmlformats.org/officeDocument/2006/relationships/image" Target="../media/image104.png"/></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jakarta.ee/specifications/bean-validation/3.0/apidocs/jakarta/validation/constraints/package-summary.html" TargetMode="Externa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86.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82.svg"/><Relationship Id="rId7" Type="http://schemas.openxmlformats.org/officeDocument/2006/relationships/image" Target="../media/image109.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hyperlink" Target="http://localhost:8080/department" TargetMode="External"/><Relationship Id="rId5" Type="http://schemas.openxmlformats.org/officeDocument/2006/relationships/image" Target="../media/image84.svg"/><Relationship Id="rId10" Type="http://schemas.openxmlformats.org/officeDocument/2006/relationships/image" Target="../media/image112.png"/><Relationship Id="rId4" Type="http://schemas.openxmlformats.org/officeDocument/2006/relationships/image" Target="../media/image83.png"/><Relationship Id="rId9" Type="http://schemas.openxmlformats.org/officeDocument/2006/relationships/image" Target="../media/image111.png"/></Relationships>
</file>

<file path=ppt/slides/_rels/slide87.xml.rels><?xml version="1.0" encoding="UTF-8" standalone="yes"?>
<Relationships xmlns="http://schemas.openxmlformats.org/package/2006/relationships"><Relationship Id="rId3" Type="http://schemas.openxmlformats.org/officeDocument/2006/relationships/hyperlink" Target="https://docs.spring.io/spring-data/jpa/docs/current/reference/html/#repositories.query-methods.query-creation" TargetMode="External"/><Relationship Id="rId7" Type="http://schemas.openxmlformats.org/officeDocument/2006/relationships/image" Target="../media/image114.png"/><Relationship Id="rId2" Type="http://schemas.openxmlformats.org/officeDocument/2006/relationships/hyperlink" Target="https://docs.oracle.com/javaee/7/tutorial/persistence-querylanguage.htm" TargetMode="Externa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0.png"/><Relationship Id="rId4" Type="http://schemas.openxmlformats.org/officeDocument/2006/relationships/hyperlink" Target="https://docs.spring.io/spring-data/jpa/docs/current/reference/html/#appendix" TargetMode="External"/></Relationships>
</file>

<file path=ppt/slides/_rels/slide8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projectlombok.or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www.mysql.com/products/workbench/" TargetMode="External"/><Relationship Id="rId2" Type="http://schemas.openxmlformats.org/officeDocument/2006/relationships/hyperlink" Target="https://www.mysql.com/downloads/" TargetMode="Externa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97.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svg"/><Relationship Id="rId4" Type="http://schemas.openxmlformats.org/officeDocument/2006/relationships/image" Target="../media/image83.png"/></Relationships>
</file>

<file path=ppt/slides/_rels/slide98.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svg"/><Relationship Id="rId4" Type="http://schemas.openxmlformats.org/officeDocument/2006/relationships/image" Target="../media/image8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999D59-16A9-A107-A946-09C0E2BC44D3}"/>
              </a:ext>
            </a:extLst>
          </p:cNvPr>
          <p:cNvSpPr>
            <a:spLocks noGrp="1"/>
          </p:cNvSpPr>
          <p:nvPr>
            <p:ph type="ctrTitle"/>
          </p:nvPr>
        </p:nvSpPr>
        <p:spPr/>
        <p:txBody>
          <a:bodyPr/>
          <a:lstStyle/>
          <a:p>
            <a:r>
              <a:rPr lang="de-DE" dirty="0"/>
              <a:t>Spring</a:t>
            </a:r>
          </a:p>
        </p:txBody>
      </p:sp>
      <p:sp>
        <p:nvSpPr>
          <p:cNvPr id="3" name="Untertitel 2">
            <a:extLst>
              <a:ext uri="{FF2B5EF4-FFF2-40B4-BE49-F238E27FC236}">
                <a16:creationId xmlns:a16="http://schemas.microsoft.com/office/drawing/2014/main" id="{08D50221-44C4-62A0-E57A-2A203F983404}"/>
              </a:ext>
            </a:extLst>
          </p:cNvPr>
          <p:cNvSpPr>
            <a:spLocks noGrp="1"/>
          </p:cNvSpPr>
          <p:nvPr>
            <p:ph type="subTitle" idx="1"/>
          </p:nvPr>
        </p:nvSpPr>
        <p:spPr/>
        <p:txBody>
          <a:bodyPr/>
          <a:lstStyle/>
          <a:p>
            <a:r>
              <a:rPr lang="de-DE" dirty="0"/>
              <a:t>Schulung von Viktor Reichert</a:t>
            </a:r>
          </a:p>
          <a:p>
            <a:r>
              <a:rPr lang="de-DE" dirty="0"/>
              <a:t>Viktor.zweiundvierzig@gmail.com</a:t>
            </a:r>
          </a:p>
          <a:p>
            <a:r>
              <a:rPr lang="de-DE" dirty="0" err="1">
                <a:hlinkClick r:id="rId2"/>
              </a:rPr>
              <a:t>viktor.reichert@conteco.gmbh</a:t>
            </a:r>
            <a:endParaRPr lang="de-DE" dirty="0"/>
          </a:p>
          <a:p>
            <a:endParaRPr lang="de-DE" dirty="0"/>
          </a:p>
        </p:txBody>
      </p:sp>
    </p:spTree>
    <p:extLst>
      <p:ext uri="{BB962C8B-B14F-4D97-AF65-F5344CB8AC3E}">
        <p14:creationId xmlns:p14="http://schemas.microsoft.com/office/powerpoint/2010/main" val="914913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F78A37-D404-4F8B-CB32-8D9B022FAD14}"/>
              </a:ext>
            </a:extLst>
          </p:cNvPr>
          <p:cNvSpPr>
            <a:spLocks noGrp="1"/>
          </p:cNvSpPr>
          <p:nvPr>
            <p:ph type="title"/>
          </p:nvPr>
        </p:nvSpPr>
        <p:spPr/>
        <p:txBody>
          <a:bodyPr/>
          <a:lstStyle/>
          <a:p>
            <a:r>
              <a:rPr lang="de-DE" dirty="0"/>
              <a:t>Spring Tools Suite (STS)</a:t>
            </a:r>
          </a:p>
        </p:txBody>
      </p:sp>
      <p:sp>
        <p:nvSpPr>
          <p:cNvPr id="3" name="Inhaltsplatzhalter 2">
            <a:extLst>
              <a:ext uri="{FF2B5EF4-FFF2-40B4-BE49-F238E27FC236}">
                <a16:creationId xmlns:a16="http://schemas.microsoft.com/office/drawing/2014/main" id="{8AC2E7C5-B984-C5A1-1547-6A9852BB6EAA}"/>
              </a:ext>
            </a:extLst>
          </p:cNvPr>
          <p:cNvSpPr>
            <a:spLocks noGrp="1"/>
          </p:cNvSpPr>
          <p:nvPr>
            <p:ph idx="1"/>
          </p:nvPr>
        </p:nvSpPr>
        <p:spPr/>
        <p:txBody>
          <a:bodyPr/>
          <a:lstStyle/>
          <a:p>
            <a:r>
              <a:rPr lang="de-DE" dirty="0"/>
              <a:t>Spring Tools Suite ist eine IDE (basierend auf </a:t>
            </a:r>
            <a:r>
              <a:rPr lang="de-DE" dirty="0" err="1"/>
              <a:t>Eclipse</a:t>
            </a:r>
            <a:r>
              <a:rPr lang="de-DE" dirty="0"/>
              <a:t>) bzw. Plugin für IDEs (</a:t>
            </a:r>
            <a:r>
              <a:rPr lang="de-DE" dirty="0" err="1"/>
              <a:t>VSCode</a:t>
            </a:r>
            <a:r>
              <a:rPr lang="de-DE" dirty="0"/>
              <a:t> und Theia)</a:t>
            </a:r>
          </a:p>
          <a:p>
            <a:r>
              <a:rPr lang="de-DE" dirty="0"/>
              <a:t>Die Werkzeuge der STS sind für IntelliJ Nutzer nur in der Ultimate Edition enthalten.</a:t>
            </a:r>
          </a:p>
          <a:p>
            <a:r>
              <a:rPr lang="de-DE" dirty="0"/>
              <a:t>Ermöglicht die Nutzung des Spring </a:t>
            </a:r>
            <a:r>
              <a:rPr lang="de-DE" dirty="0" err="1"/>
              <a:t>Initilizer</a:t>
            </a:r>
            <a:r>
              <a:rPr lang="de-DE" dirty="0"/>
              <a:t> von der IDE aus.</a:t>
            </a:r>
          </a:p>
          <a:p>
            <a:r>
              <a:rPr lang="de-DE" dirty="0"/>
              <a:t>Verbessert </a:t>
            </a:r>
            <a:r>
              <a:rPr lang="de-DE" dirty="0" err="1"/>
              <a:t>Codecomplition</a:t>
            </a:r>
            <a:r>
              <a:rPr lang="de-DE" dirty="0"/>
              <a:t> und -navigation für Springanwendungen.</a:t>
            </a:r>
          </a:p>
          <a:p>
            <a:r>
              <a:rPr lang="de-DE" dirty="0"/>
              <a:t>Anzeige von Laufzeitinformationen.</a:t>
            </a:r>
          </a:p>
          <a:p>
            <a:r>
              <a:rPr lang="de-DE" dirty="0">
                <a:hlinkClick r:id="rId2"/>
              </a:rPr>
              <a:t>https://spring.io/tools</a:t>
            </a:r>
            <a:endParaRPr lang="de-DE" dirty="0"/>
          </a:p>
          <a:p>
            <a:endParaRPr lang="de-DE" dirty="0"/>
          </a:p>
        </p:txBody>
      </p:sp>
    </p:spTree>
    <p:extLst>
      <p:ext uri="{BB962C8B-B14F-4D97-AF65-F5344CB8AC3E}">
        <p14:creationId xmlns:p14="http://schemas.microsoft.com/office/powerpoint/2010/main" val="18748736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AEE755-3A77-A34B-452C-2D1D07D2DAE4}"/>
              </a:ext>
            </a:extLst>
          </p:cNvPr>
          <p:cNvSpPr>
            <a:spLocks noGrp="1"/>
          </p:cNvSpPr>
          <p:nvPr>
            <p:ph type="title"/>
          </p:nvPr>
        </p:nvSpPr>
        <p:spPr/>
        <p:txBody>
          <a:bodyPr/>
          <a:lstStyle/>
          <a:p>
            <a:r>
              <a:rPr lang="de-DE" dirty="0" err="1"/>
              <a:t>Testing</a:t>
            </a:r>
            <a:endParaRPr lang="de-DE" dirty="0"/>
          </a:p>
        </p:txBody>
      </p:sp>
      <p:sp>
        <p:nvSpPr>
          <p:cNvPr id="3" name="Inhaltsplatzhalter 2">
            <a:extLst>
              <a:ext uri="{FF2B5EF4-FFF2-40B4-BE49-F238E27FC236}">
                <a16:creationId xmlns:a16="http://schemas.microsoft.com/office/drawing/2014/main" id="{2DAB6E10-CDA6-EC27-6560-634F2C8C721C}"/>
              </a:ext>
            </a:extLst>
          </p:cNvPr>
          <p:cNvSpPr>
            <a:spLocks noGrp="1"/>
          </p:cNvSpPr>
          <p:nvPr>
            <p:ph idx="1"/>
          </p:nvPr>
        </p:nvSpPr>
        <p:spPr/>
        <p:txBody>
          <a:bodyPr/>
          <a:lstStyle/>
          <a:p>
            <a:r>
              <a:rPr lang="de-DE" dirty="0" err="1"/>
              <a:t>Junit</a:t>
            </a:r>
            <a:r>
              <a:rPr lang="de-DE" dirty="0"/>
              <a:t> und </a:t>
            </a:r>
            <a:r>
              <a:rPr lang="de-DE" dirty="0" err="1"/>
              <a:t>Mockito</a:t>
            </a:r>
            <a:r>
              <a:rPr lang="de-DE" dirty="0"/>
              <a:t> sind automatisch eingebunden. (spring-boot-starter-test)</a:t>
            </a:r>
          </a:p>
        </p:txBody>
      </p:sp>
    </p:spTree>
    <p:extLst>
      <p:ext uri="{BB962C8B-B14F-4D97-AF65-F5344CB8AC3E}">
        <p14:creationId xmlns:p14="http://schemas.microsoft.com/office/powerpoint/2010/main" val="6879020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9CC150-3331-C5C4-F548-52C0354FCF12}"/>
              </a:ext>
            </a:extLst>
          </p:cNvPr>
          <p:cNvSpPr>
            <a:spLocks noGrp="1"/>
          </p:cNvSpPr>
          <p:nvPr>
            <p:ph type="title"/>
          </p:nvPr>
        </p:nvSpPr>
        <p:spPr/>
        <p:txBody>
          <a:bodyPr/>
          <a:lstStyle/>
          <a:p>
            <a:r>
              <a:rPr lang="de-DE" dirty="0" err="1"/>
              <a:t>Mocking</a:t>
            </a:r>
            <a:r>
              <a:rPr lang="de-DE" dirty="0"/>
              <a:t> in Unittests</a:t>
            </a:r>
          </a:p>
        </p:txBody>
      </p:sp>
      <p:sp>
        <p:nvSpPr>
          <p:cNvPr id="3" name="Inhaltsplatzhalter 2">
            <a:extLst>
              <a:ext uri="{FF2B5EF4-FFF2-40B4-BE49-F238E27FC236}">
                <a16:creationId xmlns:a16="http://schemas.microsoft.com/office/drawing/2014/main" id="{B73033D6-52C3-E1D2-0861-E8FFBD6450B7}"/>
              </a:ext>
            </a:extLst>
          </p:cNvPr>
          <p:cNvSpPr>
            <a:spLocks noGrp="1"/>
          </p:cNvSpPr>
          <p:nvPr>
            <p:ph idx="1"/>
          </p:nvPr>
        </p:nvSpPr>
        <p:spPr/>
        <p:txBody>
          <a:bodyPr/>
          <a:lstStyle/>
          <a:p>
            <a:r>
              <a:rPr lang="de-DE" dirty="0"/>
              <a:t>In jedem Unittests werden spezifische Komponenten getestet.</a:t>
            </a:r>
          </a:p>
          <a:p>
            <a:r>
              <a:rPr lang="de-DE" dirty="0"/>
              <a:t>Diese Komponenten hängen von anderen Komponenten ab, deren Funktionalität nicht getestet, sondern vorausgesetzt wird.</a:t>
            </a:r>
          </a:p>
          <a:p>
            <a:r>
              <a:rPr lang="de-DE" dirty="0"/>
              <a:t>Diese abhängigen Komponenten werden ggf. gar nicht wirklich erstellt, sondern „Mocks“ werden an ihrer Stelle verwendet.</a:t>
            </a:r>
          </a:p>
          <a:p>
            <a:r>
              <a:rPr lang="de-DE" dirty="0"/>
              <a:t>Dieses Vorgehen nennt sich </a:t>
            </a:r>
            <a:r>
              <a:rPr lang="de-DE" dirty="0" err="1"/>
              <a:t>Mocking</a:t>
            </a:r>
            <a:r>
              <a:rPr lang="de-DE" dirty="0"/>
              <a:t>.</a:t>
            </a:r>
          </a:p>
        </p:txBody>
      </p:sp>
    </p:spTree>
    <p:extLst>
      <p:ext uri="{BB962C8B-B14F-4D97-AF65-F5344CB8AC3E}">
        <p14:creationId xmlns:p14="http://schemas.microsoft.com/office/powerpoint/2010/main" val="3649833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084C45-3E71-0934-2153-2CCCC0F2F5CF}"/>
              </a:ext>
            </a:extLst>
          </p:cNvPr>
          <p:cNvSpPr>
            <a:spLocks noGrp="1"/>
          </p:cNvSpPr>
          <p:nvPr>
            <p:ph type="title"/>
          </p:nvPr>
        </p:nvSpPr>
        <p:spPr/>
        <p:txBody>
          <a:bodyPr/>
          <a:lstStyle/>
          <a:p>
            <a:r>
              <a:rPr lang="de-DE" dirty="0"/>
              <a:t>@SpringBootTest</a:t>
            </a:r>
          </a:p>
        </p:txBody>
      </p:sp>
      <p:sp>
        <p:nvSpPr>
          <p:cNvPr id="3" name="Inhaltsplatzhalter 2">
            <a:extLst>
              <a:ext uri="{FF2B5EF4-FFF2-40B4-BE49-F238E27FC236}">
                <a16:creationId xmlns:a16="http://schemas.microsoft.com/office/drawing/2014/main" id="{0CDC1554-2AC7-9E0C-24C7-EB80CAF7CD82}"/>
              </a:ext>
            </a:extLst>
          </p:cNvPr>
          <p:cNvSpPr>
            <a:spLocks noGrp="1"/>
          </p:cNvSpPr>
          <p:nvPr>
            <p:ph idx="1"/>
          </p:nvPr>
        </p:nvSpPr>
        <p:spPr/>
        <p:txBody>
          <a:bodyPr/>
          <a:lstStyle/>
          <a:p>
            <a:r>
              <a:rPr lang="de-DE" dirty="0"/>
              <a:t>@SpringBootTest zeigt </a:t>
            </a:r>
            <a:r>
              <a:rPr lang="de-DE" dirty="0" err="1"/>
              <a:t>Junit</a:t>
            </a:r>
            <a:r>
              <a:rPr lang="de-DE" dirty="0"/>
              <a:t> an, dass es sich um Spring Boot Tests handelt.</a:t>
            </a:r>
          </a:p>
          <a:p>
            <a:r>
              <a:rPr lang="de-DE" dirty="0"/>
              <a:t>Der Test </a:t>
            </a:r>
            <a:r>
              <a:rPr lang="de-DE" dirty="0" err="1"/>
              <a:t>contextLoads</a:t>
            </a:r>
            <a:r>
              <a:rPr lang="de-DE" dirty="0"/>
              <a:t>() ist zwar leer, dennoch wird er nur erfolgreich sein, wenn ein Laden des Spring </a:t>
            </a:r>
            <a:r>
              <a:rPr lang="de-DE" dirty="0" err="1"/>
              <a:t>Application</a:t>
            </a:r>
            <a:r>
              <a:rPr lang="de-DE" dirty="0"/>
              <a:t> </a:t>
            </a:r>
            <a:r>
              <a:rPr lang="de-DE" dirty="0" err="1"/>
              <a:t>Contexts</a:t>
            </a:r>
            <a:r>
              <a:rPr lang="de-DE" dirty="0"/>
              <a:t> nicht möglich ist. </a:t>
            </a:r>
          </a:p>
        </p:txBody>
      </p:sp>
      <p:pic>
        <p:nvPicPr>
          <p:cNvPr id="5" name="Grafik 4">
            <a:extLst>
              <a:ext uri="{FF2B5EF4-FFF2-40B4-BE49-F238E27FC236}">
                <a16:creationId xmlns:a16="http://schemas.microsoft.com/office/drawing/2014/main" id="{4D66649A-E1C0-0BCB-7116-AC4FE80A3BC2}"/>
              </a:ext>
            </a:extLst>
          </p:cNvPr>
          <p:cNvPicPr>
            <a:picLocks noChangeAspect="1"/>
          </p:cNvPicPr>
          <p:nvPr/>
        </p:nvPicPr>
        <p:blipFill>
          <a:blip r:embed="rId2"/>
          <a:stretch>
            <a:fillRect/>
          </a:stretch>
        </p:blipFill>
        <p:spPr>
          <a:xfrm>
            <a:off x="3990975" y="4129087"/>
            <a:ext cx="3790950" cy="1914525"/>
          </a:xfrm>
          <a:prstGeom prst="rect">
            <a:avLst/>
          </a:prstGeom>
        </p:spPr>
      </p:pic>
    </p:spTree>
    <p:extLst>
      <p:ext uri="{BB962C8B-B14F-4D97-AF65-F5344CB8AC3E}">
        <p14:creationId xmlns:p14="http://schemas.microsoft.com/office/powerpoint/2010/main" val="17571630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C67D6F-1BD8-DCC8-620C-B2E8F935B1C7}"/>
              </a:ext>
            </a:extLst>
          </p:cNvPr>
          <p:cNvSpPr>
            <a:spLocks noGrp="1"/>
          </p:cNvSpPr>
          <p:nvPr>
            <p:ph type="title"/>
          </p:nvPr>
        </p:nvSpPr>
        <p:spPr/>
        <p:txBody>
          <a:bodyPr/>
          <a:lstStyle/>
          <a:p>
            <a:r>
              <a:rPr lang="de-DE" dirty="0"/>
              <a:t>Testklassen generieren</a:t>
            </a:r>
          </a:p>
        </p:txBody>
      </p:sp>
      <p:sp>
        <p:nvSpPr>
          <p:cNvPr id="3" name="Inhaltsplatzhalter 2">
            <a:extLst>
              <a:ext uri="{FF2B5EF4-FFF2-40B4-BE49-F238E27FC236}">
                <a16:creationId xmlns:a16="http://schemas.microsoft.com/office/drawing/2014/main" id="{3267D876-5FD4-8836-AF60-CA516AEEB68C}"/>
              </a:ext>
            </a:extLst>
          </p:cNvPr>
          <p:cNvSpPr>
            <a:spLocks noGrp="1"/>
          </p:cNvSpPr>
          <p:nvPr>
            <p:ph idx="1"/>
          </p:nvPr>
        </p:nvSpPr>
        <p:spPr>
          <a:xfrm>
            <a:off x="838200" y="1825625"/>
            <a:ext cx="5257800" cy="4351338"/>
          </a:xfrm>
        </p:spPr>
        <p:txBody>
          <a:bodyPr/>
          <a:lstStyle/>
          <a:p>
            <a:r>
              <a:rPr lang="de-DE" dirty="0" err="1"/>
              <a:t>IntelliJ</a:t>
            </a:r>
            <a:r>
              <a:rPr lang="de-DE" dirty="0"/>
              <a:t> erstellt uns auf Wunsch Testklassen.</a:t>
            </a:r>
          </a:p>
          <a:p>
            <a:r>
              <a:rPr lang="de-DE" dirty="0"/>
              <a:t>Wir müssen jedoch noch die @SpringBootTest Annotation setzen.</a:t>
            </a:r>
          </a:p>
        </p:txBody>
      </p:sp>
      <p:grpSp>
        <p:nvGrpSpPr>
          <p:cNvPr id="7" name="Gruppieren 6">
            <a:extLst>
              <a:ext uri="{FF2B5EF4-FFF2-40B4-BE49-F238E27FC236}">
                <a16:creationId xmlns:a16="http://schemas.microsoft.com/office/drawing/2014/main" id="{D4D340BF-4535-22E8-C2CD-5C07B34615E4}"/>
              </a:ext>
            </a:extLst>
          </p:cNvPr>
          <p:cNvGrpSpPr/>
          <p:nvPr/>
        </p:nvGrpSpPr>
        <p:grpSpPr>
          <a:xfrm>
            <a:off x="272157" y="4879694"/>
            <a:ext cx="6003505" cy="1184412"/>
            <a:chOff x="4286530" y="2009012"/>
            <a:chExt cx="6886575" cy="1426712"/>
          </a:xfrm>
        </p:grpSpPr>
        <p:pic>
          <p:nvPicPr>
            <p:cNvPr id="5" name="Grafik 4">
              <a:extLst>
                <a:ext uri="{FF2B5EF4-FFF2-40B4-BE49-F238E27FC236}">
                  <a16:creationId xmlns:a16="http://schemas.microsoft.com/office/drawing/2014/main" id="{50D3F1A7-3133-CDD2-97D6-0966F9FE6EA5}"/>
                </a:ext>
              </a:extLst>
            </p:cNvPr>
            <p:cNvPicPr>
              <a:picLocks noChangeAspect="1"/>
            </p:cNvPicPr>
            <p:nvPr/>
          </p:nvPicPr>
          <p:blipFill>
            <a:blip r:embed="rId2"/>
            <a:stretch>
              <a:fillRect/>
            </a:stretch>
          </p:blipFill>
          <p:spPr>
            <a:xfrm>
              <a:off x="4286530" y="2073649"/>
              <a:ext cx="6886575" cy="1362075"/>
            </a:xfrm>
            <a:prstGeom prst="rect">
              <a:avLst/>
            </a:prstGeom>
          </p:spPr>
        </p:pic>
        <p:sp>
          <p:nvSpPr>
            <p:cNvPr id="6" name="Textfeld 5">
              <a:extLst>
                <a:ext uri="{FF2B5EF4-FFF2-40B4-BE49-F238E27FC236}">
                  <a16:creationId xmlns:a16="http://schemas.microsoft.com/office/drawing/2014/main" id="{A45C882C-1704-4456-23B4-EE2785C81FC0}"/>
                </a:ext>
              </a:extLst>
            </p:cNvPr>
            <p:cNvSpPr txBox="1"/>
            <p:nvPr/>
          </p:nvSpPr>
          <p:spPr>
            <a:xfrm>
              <a:off x="7729817" y="2009012"/>
              <a:ext cx="1021370" cy="369332"/>
            </a:xfrm>
            <a:prstGeom prst="rect">
              <a:avLst/>
            </a:prstGeom>
            <a:noFill/>
          </p:spPr>
          <p:txBody>
            <a:bodyPr wrap="none" rtlCol="0">
              <a:spAutoFit/>
            </a:bodyPr>
            <a:lstStyle/>
            <a:p>
              <a:r>
                <a:rPr lang="de-DE" dirty="0">
                  <a:solidFill>
                    <a:schemeClr val="accent2"/>
                  </a:solidFill>
                </a:rPr>
                <a:t>Alt+Einfg</a:t>
              </a:r>
            </a:p>
          </p:txBody>
        </p:sp>
      </p:grpSp>
      <p:pic>
        <p:nvPicPr>
          <p:cNvPr id="9" name="Grafik 8">
            <a:extLst>
              <a:ext uri="{FF2B5EF4-FFF2-40B4-BE49-F238E27FC236}">
                <a16:creationId xmlns:a16="http://schemas.microsoft.com/office/drawing/2014/main" id="{50851D04-1D4F-BA30-81B0-3422A76CED59}"/>
              </a:ext>
            </a:extLst>
          </p:cNvPr>
          <p:cNvPicPr>
            <a:picLocks noChangeAspect="1"/>
          </p:cNvPicPr>
          <p:nvPr/>
        </p:nvPicPr>
        <p:blipFill>
          <a:blip r:embed="rId3"/>
          <a:stretch>
            <a:fillRect/>
          </a:stretch>
        </p:blipFill>
        <p:spPr>
          <a:xfrm>
            <a:off x="6585617" y="1816355"/>
            <a:ext cx="5172075" cy="4752975"/>
          </a:xfrm>
          <a:prstGeom prst="rect">
            <a:avLst/>
          </a:prstGeom>
        </p:spPr>
      </p:pic>
    </p:spTree>
    <p:extLst>
      <p:ext uri="{BB962C8B-B14F-4D97-AF65-F5344CB8AC3E}">
        <p14:creationId xmlns:p14="http://schemas.microsoft.com/office/powerpoint/2010/main" val="29758493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889911-3B3B-9DF3-CACC-09EDC223B247}"/>
              </a:ext>
            </a:extLst>
          </p:cNvPr>
          <p:cNvSpPr>
            <a:spLocks noGrp="1"/>
          </p:cNvSpPr>
          <p:nvPr>
            <p:ph type="title"/>
          </p:nvPr>
        </p:nvSpPr>
        <p:spPr/>
        <p:txBody>
          <a:bodyPr/>
          <a:lstStyle/>
          <a:p>
            <a:r>
              <a:rPr lang="de-DE" dirty="0"/>
              <a:t>Testannotationen</a:t>
            </a:r>
          </a:p>
        </p:txBody>
      </p:sp>
      <p:grpSp>
        <p:nvGrpSpPr>
          <p:cNvPr id="34" name="Gruppieren 33">
            <a:extLst>
              <a:ext uri="{FF2B5EF4-FFF2-40B4-BE49-F238E27FC236}">
                <a16:creationId xmlns:a16="http://schemas.microsoft.com/office/drawing/2014/main" id="{03D26927-624D-AAB7-9CE6-DDE876DAC50D}"/>
              </a:ext>
            </a:extLst>
          </p:cNvPr>
          <p:cNvGrpSpPr/>
          <p:nvPr/>
        </p:nvGrpSpPr>
        <p:grpSpPr>
          <a:xfrm>
            <a:off x="2894400" y="1762139"/>
            <a:ext cx="6062400" cy="3687942"/>
            <a:chOff x="2894400" y="1762139"/>
            <a:chExt cx="6062400" cy="3687942"/>
          </a:xfrm>
        </p:grpSpPr>
        <p:sp>
          <p:nvSpPr>
            <p:cNvPr id="25" name="Rechteck: abgerundete Ecken 24">
              <a:extLst>
                <a:ext uri="{FF2B5EF4-FFF2-40B4-BE49-F238E27FC236}">
                  <a16:creationId xmlns:a16="http://schemas.microsoft.com/office/drawing/2014/main" id="{0E0CFE2C-F999-3E8C-4981-678EEAB77F9D}"/>
                </a:ext>
              </a:extLst>
            </p:cNvPr>
            <p:cNvSpPr/>
            <p:nvPr/>
          </p:nvSpPr>
          <p:spPr>
            <a:xfrm>
              <a:off x="2894400" y="2571462"/>
              <a:ext cx="6062400" cy="2130138"/>
            </a:xfrm>
            <a:prstGeom prst="roundRect">
              <a:avLst>
                <a:gd name="adj" fmla="val 9231"/>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4" name="Rechteck: abgerundete Ecken 3">
              <a:extLst>
                <a:ext uri="{FF2B5EF4-FFF2-40B4-BE49-F238E27FC236}">
                  <a16:creationId xmlns:a16="http://schemas.microsoft.com/office/drawing/2014/main" id="{B7B64684-3E46-89F3-F2A4-7EAB626C802F}"/>
                </a:ext>
              </a:extLst>
            </p:cNvPr>
            <p:cNvSpPr/>
            <p:nvPr/>
          </p:nvSpPr>
          <p:spPr>
            <a:xfrm>
              <a:off x="5131200" y="4022894"/>
              <a:ext cx="1591200" cy="41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@Test</a:t>
              </a:r>
            </a:p>
          </p:txBody>
        </p:sp>
        <p:sp>
          <p:nvSpPr>
            <p:cNvPr id="5" name="Rechteck: abgerundete Ecken 4">
              <a:extLst>
                <a:ext uri="{FF2B5EF4-FFF2-40B4-BE49-F238E27FC236}">
                  <a16:creationId xmlns:a16="http://schemas.microsoft.com/office/drawing/2014/main" id="{FCE22A49-5F2A-67E6-5135-AB6786DF9D8D}"/>
                </a:ext>
              </a:extLst>
            </p:cNvPr>
            <p:cNvSpPr/>
            <p:nvPr/>
          </p:nvSpPr>
          <p:spPr>
            <a:xfrm>
              <a:off x="3109200" y="4022894"/>
              <a:ext cx="1591200" cy="41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@BeforeEach</a:t>
              </a:r>
            </a:p>
          </p:txBody>
        </p:sp>
        <p:sp>
          <p:nvSpPr>
            <p:cNvPr id="6" name="Rechteck: abgerundete Ecken 5">
              <a:extLst>
                <a:ext uri="{FF2B5EF4-FFF2-40B4-BE49-F238E27FC236}">
                  <a16:creationId xmlns:a16="http://schemas.microsoft.com/office/drawing/2014/main" id="{639BBE81-345D-15FC-FBA3-4F7726876C08}"/>
                </a:ext>
              </a:extLst>
            </p:cNvPr>
            <p:cNvSpPr/>
            <p:nvPr/>
          </p:nvSpPr>
          <p:spPr>
            <a:xfrm>
              <a:off x="7153200" y="4022894"/>
              <a:ext cx="1591200" cy="41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@AfterEach</a:t>
              </a:r>
            </a:p>
          </p:txBody>
        </p:sp>
        <p:sp>
          <p:nvSpPr>
            <p:cNvPr id="7" name="Rechteck: abgerundete Ecken 6">
              <a:extLst>
                <a:ext uri="{FF2B5EF4-FFF2-40B4-BE49-F238E27FC236}">
                  <a16:creationId xmlns:a16="http://schemas.microsoft.com/office/drawing/2014/main" id="{2123AA08-E863-750A-9067-3E2974648B27}"/>
                </a:ext>
              </a:extLst>
            </p:cNvPr>
            <p:cNvSpPr/>
            <p:nvPr/>
          </p:nvSpPr>
          <p:spPr>
            <a:xfrm>
              <a:off x="5131200" y="5039681"/>
              <a:ext cx="1591200" cy="41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@AfterAll</a:t>
              </a:r>
            </a:p>
          </p:txBody>
        </p:sp>
        <p:sp>
          <p:nvSpPr>
            <p:cNvPr id="8" name="Rechteck: abgerundete Ecken 7">
              <a:extLst>
                <a:ext uri="{FF2B5EF4-FFF2-40B4-BE49-F238E27FC236}">
                  <a16:creationId xmlns:a16="http://schemas.microsoft.com/office/drawing/2014/main" id="{9CDE40B8-D125-E857-6D7E-40B377C19622}"/>
                </a:ext>
              </a:extLst>
            </p:cNvPr>
            <p:cNvSpPr/>
            <p:nvPr/>
          </p:nvSpPr>
          <p:spPr>
            <a:xfrm>
              <a:off x="5131200" y="1762139"/>
              <a:ext cx="1591200" cy="41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@BeforeAll</a:t>
              </a:r>
            </a:p>
          </p:txBody>
        </p:sp>
        <p:cxnSp>
          <p:nvCxnSpPr>
            <p:cNvPr id="10" name="Gerade Verbindung mit Pfeil 9">
              <a:extLst>
                <a:ext uri="{FF2B5EF4-FFF2-40B4-BE49-F238E27FC236}">
                  <a16:creationId xmlns:a16="http://schemas.microsoft.com/office/drawing/2014/main" id="{79EFD0B1-A406-D10D-E3A0-E1E4044503B6}"/>
                </a:ext>
              </a:extLst>
            </p:cNvPr>
            <p:cNvCxnSpPr>
              <a:cxnSpLocks/>
              <a:stCxn id="5" idx="3"/>
              <a:endCxn id="4" idx="1"/>
            </p:cNvCxnSpPr>
            <p:nvPr/>
          </p:nvCxnSpPr>
          <p:spPr>
            <a:xfrm>
              <a:off x="4700400" y="4228094"/>
              <a:ext cx="430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79597DC0-A55A-A7B2-23A2-65C53B17B501}"/>
                </a:ext>
              </a:extLst>
            </p:cNvPr>
            <p:cNvCxnSpPr>
              <a:cxnSpLocks/>
              <a:stCxn id="4" idx="3"/>
              <a:endCxn id="6" idx="1"/>
            </p:cNvCxnSpPr>
            <p:nvPr/>
          </p:nvCxnSpPr>
          <p:spPr>
            <a:xfrm>
              <a:off x="6722400" y="4228094"/>
              <a:ext cx="430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hteck: abgerundete Ecken 14">
              <a:extLst>
                <a:ext uri="{FF2B5EF4-FFF2-40B4-BE49-F238E27FC236}">
                  <a16:creationId xmlns:a16="http://schemas.microsoft.com/office/drawing/2014/main" id="{F1D00760-B224-FCC5-68B7-2EDD16A67DFF}"/>
                </a:ext>
              </a:extLst>
            </p:cNvPr>
            <p:cNvSpPr/>
            <p:nvPr/>
          </p:nvSpPr>
          <p:spPr>
            <a:xfrm>
              <a:off x="5131200" y="3442321"/>
              <a:ext cx="1591200" cy="41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@Test</a:t>
              </a:r>
            </a:p>
          </p:txBody>
        </p:sp>
        <p:sp>
          <p:nvSpPr>
            <p:cNvPr id="16" name="Rechteck: abgerundete Ecken 15">
              <a:extLst>
                <a:ext uri="{FF2B5EF4-FFF2-40B4-BE49-F238E27FC236}">
                  <a16:creationId xmlns:a16="http://schemas.microsoft.com/office/drawing/2014/main" id="{B00ED558-9B57-2B28-9042-949DE8019A79}"/>
                </a:ext>
              </a:extLst>
            </p:cNvPr>
            <p:cNvSpPr/>
            <p:nvPr/>
          </p:nvSpPr>
          <p:spPr>
            <a:xfrm>
              <a:off x="3109200" y="3442321"/>
              <a:ext cx="1591200" cy="41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@BeforeEach</a:t>
              </a:r>
            </a:p>
          </p:txBody>
        </p:sp>
        <p:sp>
          <p:nvSpPr>
            <p:cNvPr id="17" name="Rechteck: abgerundete Ecken 16">
              <a:extLst>
                <a:ext uri="{FF2B5EF4-FFF2-40B4-BE49-F238E27FC236}">
                  <a16:creationId xmlns:a16="http://schemas.microsoft.com/office/drawing/2014/main" id="{6B213146-6179-FF5C-95E6-53EC4F6C7245}"/>
                </a:ext>
              </a:extLst>
            </p:cNvPr>
            <p:cNvSpPr/>
            <p:nvPr/>
          </p:nvSpPr>
          <p:spPr>
            <a:xfrm>
              <a:off x="7153200" y="3442321"/>
              <a:ext cx="1591200" cy="41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@AfterEach</a:t>
              </a:r>
            </a:p>
          </p:txBody>
        </p:sp>
        <p:cxnSp>
          <p:nvCxnSpPr>
            <p:cNvPr id="18" name="Gerade Verbindung mit Pfeil 17">
              <a:extLst>
                <a:ext uri="{FF2B5EF4-FFF2-40B4-BE49-F238E27FC236}">
                  <a16:creationId xmlns:a16="http://schemas.microsoft.com/office/drawing/2014/main" id="{13D7D232-F1A7-92C7-647D-E098CB816CD7}"/>
                </a:ext>
              </a:extLst>
            </p:cNvPr>
            <p:cNvCxnSpPr>
              <a:cxnSpLocks/>
              <a:stCxn id="16" idx="3"/>
              <a:endCxn id="15" idx="1"/>
            </p:cNvCxnSpPr>
            <p:nvPr/>
          </p:nvCxnSpPr>
          <p:spPr>
            <a:xfrm>
              <a:off x="4700400" y="3647521"/>
              <a:ext cx="430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5F5CF92A-AEF4-32B1-C438-DDD91C38EAA0}"/>
                </a:ext>
              </a:extLst>
            </p:cNvPr>
            <p:cNvCxnSpPr>
              <a:cxnSpLocks/>
              <a:stCxn id="15" idx="3"/>
              <a:endCxn id="17" idx="1"/>
            </p:cNvCxnSpPr>
            <p:nvPr/>
          </p:nvCxnSpPr>
          <p:spPr>
            <a:xfrm>
              <a:off x="6722400" y="3647521"/>
              <a:ext cx="430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hteck: abgerundete Ecken 19">
              <a:extLst>
                <a:ext uri="{FF2B5EF4-FFF2-40B4-BE49-F238E27FC236}">
                  <a16:creationId xmlns:a16="http://schemas.microsoft.com/office/drawing/2014/main" id="{3E16EE6C-43B7-FFE8-6780-5B31EA91B105}"/>
                </a:ext>
              </a:extLst>
            </p:cNvPr>
            <p:cNvSpPr/>
            <p:nvPr/>
          </p:nvSpPr>
          <p:spPr>
            <a:xfrm>
              <a:off x="5131200" y="2861748"/>
              <a:ext cx="1591200" cy="41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@Test</a:t>
              </a:r>
            </a:p>
          </p:txBody>
        </p:sp>
        <p:sp>
          <p:nvSpPr>
            <p:cNvPr id="21" name="Rechteck: abgerundete Ecken 20">
              <a:extLst>
                <a:ext uri="{FF2B5EF4-FFF2-40B4-BE49-F238E27FC236}">
                  <a16:creationId xmlns:a16="http://schemas.microsoft.com/office/drawing/2014/main" id="{CDC29C4E-4E6C-570F-C262-03A2A678E7D5}"/>
                </a:ext>
              </a:extLst>
            </p:cNvPr>
            <p:cNvSpPr/>
            <p:nvPr/>
          </p:nvSpPr>
          <p:spPr>
            <a:xfrm>
              <a:off x="3109200" y="2861748"/>
              <a:ext cx="1591200" cy="41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@BeforeEach</a:t>
              </a:r>
            </a:p>
          </p:txBody>
        </p:sp>
        <p:sp>
          <p:nvSpPr>
            <p:cNvPr id="22" name="Rechteck: abgerundete Ecken 21">
              <a:extLst>
                <a:ext uri="{FF2B5EF4-FFF2-40B4-BE49-F238E27FC236}">
                  <a16:creationId xmlns:a16="http://schemas.microsoft.com/office/drawing/2014/main" id="{5988BE4A-D7B0-9B0F-AD9F-FC7298EB7438}"/>
                </a:ext>
              </a:extLst>
            </p:cNvPr>
            <p:cNvSpPr/>
            <p:nvPr/>
          </p:nvSpPr>
          <p:spPr>
            <a:xfrm>
              <a:off x="7153200" y="2861748"/>
              <a:ext cx="1591200" cy="41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@AfterEach</a:t>
              </a:r>
            </a:p>
          </p:txBody>
        </p:sp>
        <p:cxnSp>
          <p:nvCxnSpPr>
            <p:cNvPr id="23" name="Gerade Verbindung mit Pfeil 22">
              <a:extLst>
                <a:ext uri="{FF2B5EF4-FFF2-40B4-BE49-F238E27FC236}">
                  <a16:creationId xmlns:a16="http://schemas.microsoft.com/office/drawing/2014/main" id="{8E324AC5-AA3D-329E-255A-61224EF9F08E}"/>
                </a:ext>
              </a:extLst>
            </p:cNvPr>
            <p:cNvCxnSpPr>
              <a:cxnSpLocks/>
              <a:stCxn id="21" idx="3"/>
              <a:endCxn id="20" idx="1"/>
            </p:cNvCxnSpPr>
            <p:nvPr/>
          </p:nvCxnSpPr>
          <p:spPr>
            <a:xfrm>
              <a:off x="4700400" y="3066948"/>
              <a:ext cx="430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E77E2663-2ECB-D849-32A0-9286C6AD6AA2}"/>
                </a:ext>
              </a:extLst>
            </p:cNvPr>
            <p:cNvCxnSpPr>
              <a:cxnSpLocks/>
              <a:stCxn id="20" idx="3"/>
              <a:endCxn id="22" idx="1"/>
            </p:cNvCxnSpPr>
            <p:nvPr/>
          </p:nvCxnSpPr>
          <p:spPr>
            <a:xfrm>
              <a:off x="6722400" y="3066948"/>
              <a:ext cx="430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C357593C-6EDF-A7BC-EFB0-9D9AAEB07DF8}"/>
                </a:ext>
              </a:extLst>
            </p:cNvPr>
            <p:cNvCxnSpPr>
              <a:cxnSpLocks/>
              <a:stCxn id="8" idx="2"/>
              <a:endCxn id="25" idx="0"/>
            </p:cNvCxnSpPr>
            <p:nvPr/>
          </p:nvCxnSpPr>
          <p:spPr>
            <a:xfrm flipH="1">
              <a:off x="5925600" y="2172539"/>
              <a:ext cx="1200" cy="39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3805A007-86EF-9DFB-E875-9C0F3BA4B15E}"/>
                </a:ext>
              </a:extLst>
            </p:cNvPr>
            <p:cNvCxnSpPr>
              <a:cxnSpLocks/>
              <a:stCxn id="25" idx="2"/>
              <a:endCxn id="7" idx="0"/>
            </p:cNvCxnSpPr>
            <p:nvPr/>
          </p:nvCxnSpPr>
          <p:spPr>
            <a:xfrm>
              <a:off x="5925600" y="4701600"/>
              <a:ext cx="1200" cy="338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5" name="Textfeld 34">
            <a:extLst>
              <a:ext uri="{FF2B5EF4-FFF2-40B4-BE49-F238E27FC236}">
                <a16:creationId xmlns:a16="http://schemas.microsoft.com/office/drawing/2014/main" id="{0A982B6A-EA9C-A69D-24D6-F577553CE3D0}"/>
              </a:ext>
            </a:extLst>
          </p:cNvPr>
          <p:cNvSpPr txBox="1"/>
          <p:nvPr/>
        </p:nvSpPr>
        <p:spPr>
          <a:xfrm>
            <a:off x="838200" y="6123543"/>
            <a:ext cx="6852710" cy="369332"/>
          </a:xfrm>
          <a:prstGeom prst="rect">
            <a:avLst/>
          </a:prstGeom>
          <a:noFill/>
        </p:spPr>
        <p:txBody>
          <a:bodyPr wrap="none" rtlCol="0">
            <a:spAutoFit/>
          </a:bodyPr>
          <a:lstStyle/>
          <a:p>
            <a:r>
              <a:rPr lang="de-DE" dirty="0"/>
              <a:t>Tests, die mit @Disabled gekennzeichnet sind, werden nicht ausgeführt.</a:t>
            </a:r>
          </a:p>
        </p:txBody>
      </p:sp>
    </p:spTree>
    <p:extLst>
      <p:ext uri="{BB962C8B-B14F-4D97-AF65-F5344CB8AC3E}">
        <p14:creationId xmlns:p14="http://schemas.microsoft.com/office/powerpoint/2010/main" val="40442508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0AD460-86B0-8F44-B79C-DADBA8119ED7}"/>
              </a:ext>
            </a:extLst>
          </p:cNvPr>
          <p:cNvSpPr>
            <a:spLocks noGrp="1"/>
          </p:cNvSpPr>
          <p:nvPr>
            <p:ph type="title"/>
          </p:nvPr>
        </p:nvSpPr>
        <p:spPr/>
        <p:txBody>
          <a:bodyPr/>
          <a:lstStyle/>
          <a:p>
            <a:r>
              <a:rPr lang="de-DE" dirty="0"/>
              <a:t>Service Layer testen</a:t>
            </a:r>
          </a:p>
        </p:txBody>
      </p:sp>
      <p:pic>
        <p:nvPicPr>
          <p:cNvPr id="7" name="Grafik 6">
            <a:extLst>
              <a:ext uri="{FF2B5EF4-FFF2-40B4-BE49-F238E27FC236}">
                <a16:creationId xmlns:a16="http://schemas.microsoft.com/office/drawing/2014/main" id="{52121489-A6D7-6E47-8683-AAD24FDF1028}"/>
              </a:ext>
            </a:extLst>
          </p:cNvPr>
          <p:cNvPicPr>
            <a:picLocks noChangeAspect="1"/>
          </p:cNvPicPr>
          <p:nvPr/>
        </p:nvPicPr>
        <p:blipFill>
          <a:blip r:embed="rId2"/>
          <a:stretch>
            <a:fillRect/>
          </a:stretch>
        </p:blipFill>
        <p:spPr>
          <a:xfrm>
            <a:off x="1708898" y="1690688"/>
            <a:ext cx="8295715" cy="4704084"/>
          </a:xfrm>
          <a:prstGeom prst="rect">
            <a:avLst/>
          </a:prstGeom>
        </p:spPr>
      </p:pic>
      <p:sp>
        <p:nvSpPr>
          <p:cNvPr id="8" name="Rechteck 7">
            <a:extLst>
              <a:ext uri="{FF2B5EF4-FFF2-40B4-BE49-F238E27FC236}">
                <a16:creationId xmlns:a16="http://schemas.microsoft.com/office/drawing/2014/main" id="{465EC066-3862-D88F-154E-F5198E8D4B9C}"/>
              </a:ext>
            </a:extLst>
          </p:cNvPr>
          <p:cNvSpPr/>
          <p:nvPr/>
        </p:nvSpPr>
        <p:spPr>
          <a:xfrm>
            <a:off x="2592664" y="4849324"/>
            <a:ext cx="5752136" cy="1227475"/>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9" name="Rechteck 8">
            <a:extLst>
              <a:ext uri="{FF2B5EF4-FFF2-40B4-BE49-F238E27FC236}">
                <a16:creationId xmlns:a16="http://schemas.microsoft.com/office/drawing/2014/main" id="{B89DE2FD-7D58-ECCC-3013-73F504BE47E7}"/>
              </a:ext>
            </a:extLst>
          </p:cNvPr>
          <p:cNvSpPr/>
          <p:nvPr/>
        </p:nvSpPr>
        <p:spPr>
          <a:xfrm>
            <a:off x="2592664" y="3271981"/>
            <a:ext cx="4038536" cy="1359534"/>
          </a:xfrm>
          <a:prstGeom prst="rect">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
        <p:nvSpPr>
          <p:cNvPr id="10" name="Flussdiagramm: Prozess 9">
            <a:extLst>
              <a:ext uri="{FF2B5EF4-FFF2-40B4-BE49-F238E27FC236}">
                <a16:creationId xmlns:a16="http://schemas.microsoft.com/office/drawing/2014/main" id="{512A1312-504B-F575-9389-05386721493F}"/>
              </a:ext>
            </a:extLst>
          </p:cNvPr>
          <p:cNvSpPr/>
          <p:nvPr/>
        </p:nvSpPr>
        <p:spPr>
          <a:xfrm>
            <a:off x="2592664" y="2713985"/>
            <a:ext cx="3263530" cy="439351"/>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1" name="Flussdiagramm: Prozess 10">
            <a:extLst>
              <a:ext uri="{FF2B5EF4-FFF2-40B4-BE49-F238E27FC236}">
                <a16:creationId xmlns:a16="http://schemas.microsoft.com/office/drawing/2014/main" id="{F7186AB5-A07A-1B50-CA9A-3C15E1774555}"/>
              </a:ext>
            </a:extLst>
          </p:cNvPr>
          <p:cNvSpPr/>
          <p:nvPr/>
        </p:nvSpPr>
        <p:spPr>
          <a:xfrm>
            <a:off x="2832470" y="4111985"/>
            <a:ext cx="3263530" cy="439351"/>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2" name="Textfeld 11">
            <a:extLst>
              <a:ext uri="{FF2B5EF4-FFF2-40B4-BE49-F238E27FC236}">
                <a16:creationId xmlns:a16="http://schemas.microsoft.com/office/drawing/2014/main" id="{2787BC75-1191-8679-DC4D-3469E863D36C}"/>
              </a:ext>
            </a:extLst>
          </p:cNvPr>
          <p:cNvSpPr txBox="1"/>
          <p:nvPr/>
        </p:nvSpPr>
        <p:spPr>
          <a:xfrm>
            <a:off x="8488800" y="5246512"/>
            <a:ext cx="555921" cy="369332"/>
          </a:xfrm>
          <a:prstGeom prst="rect">
            <a:avLst/>
          </a:prstGeom>
          <a:noFill/>
        </p:spPr>
        <p:txBody>
          <a:bodyPr wrap="none" rtlCol="0">
            <a:spAutoFit/>
          </a:bodyPr>
          <a:lstStyle/>
          <a:p>
            <a:r>
              <a:rPr lang="de-DE" dirty="0">
                <a:solidFill>
                  <a:schemeClr val="accent1"/>
                </a:solidFill>
              </a:rPr>
              <a:t>Test</a:t>
            </a:r>
          </a:p>
        </p:txBody>
      </p:sp>
      <p:sp>
        <p:nvSpPr>
          <p:cNvPr id="13" name="Textfeld 12">
            <a:extLst>
              <a:ext uri="{FF2B5EF4-FFF2-40B4-BE49-F238E27FC236}">
                <a16:creationId xmlns:a16="http://schemas.microsoft.com/office/drawing/2014/main" id="{3885A698-C62B-F5AA-5BC3-8D91CA1F0889}"/>
              </a:ext>
            </a:extLst>
          </p:cNvPr>
          <p:cNvSpPr txBox="1"/>
          <p:nvPr/>
        </p:nvSpPr>
        <p:spPr>
          <a:xfrm>
            <a:off x="6841200" y="3742653"/>
            <a:ext cx="1557286" cy="369332"/>
          </a:xfrm>
          <a:prstGeom prst="rect">
            <a:avLst/>
          </a:prstGeom>
          <a:noFill/>
        </p:spPr>
        <p:txBody>
          <a:bodyPr wrap="none" rtlCol="0">
            <a:spAutoFit/>
          </a:bodyPr>
          <a:lstStyle/>
          <a:p>
            <a:r>
              <a:rPr lang="de-DE" dirty="0">
                <a:solidFill>
                  <a:schemeClr val="accent6"/>
                </a:solidFill>
              </a:rPr>
              <a:t>vor jedem Test</a:t>
            </a:r>
          </a:p>
        </p:txBody>
      </p:sp>
      <p:sp>
        <p:nvSpPr>
          <p:cNvPr id="14" name="Textfeld 13">
            <a:extLst>
              <a:ext uri="{FF2B5EF4-FFF2-40B4-BE49-F238E27FC236}">
                <a16:creationId xmlns:a16="http://schemas.microsoft.com/office/drawing/2014/main" id="{59D38BF3-D516-1DF1-73F3-2C45DB89AAE2}"/>
              </a:ext>
            </a:extLst>
          </p:cNvPr>
          <p:cNvSpPr txBox="1"/>
          <p:nvPr/>
        </p:nvSpPr>
        <p:spPr>
          <a:xfrm>
            <a:off x="5944224" y="2746015"/>
            <a:ext cx="2454262" cy="369332"/>
          </a:xfrm>
          <a:prstGeom prst="rect">
            <a:avLst/>
          </a:prstGeom>
          <a:noFill/>
        </p:spPr>
        <p:txBody>
          <a:bodyPr wrap="none" rtlCol="0">
            <a:spAutoFit/>
          </a:bodyPr>
          <a:lstStyle/>
          <a:p>
            <a:r>
              <a:rPr lang="de-DE" dirty="0">
                <a:solidFill>
                  <a:schemeClr val="accent2"/>
                </a:solidFill>
              </a:rPr>
              <a:t>Mocken vom Repository</a:t>
            </a:r>
          </a:p>
        </p:txBody>
      </p:sp>
    </p:spTree>
    <p:extLst>
      <p:ext uri="{BB962C8B-B14F-4D97-AF65-F5344CB8AC3E}">
        <p14:creationId xmlns:p14="http://schemas.microsoft.com/office/powerpoint/2010/main" val="36611915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7BCA70-7A80-7681-FAA5-DBBC11FD3ACB}"/>
              </a:ext>
            </a:extLst>
          </p:cNvPr>
          <p:cNvSpPr>
            <a:spLocks noGrp="1"/>
          </p:cNvSpPr>
          <p:nvPr>
            <p:ph type="title"/>
          </p:nvPr>
        </p:nvSpPr>
        <p:spPr/>
        <p:txBody>
          <a:bodyPr/>
          <a:lstStyle/>
          <a:p>
            <a:r>
              <a:rPr lang="de-DE" dirty="0"/>
              <a:t>Übung</a:t>
            </a:r>
          </a:p>
        </p:txBody>
      </p:sp>
      <p:sp>
        <p:nvSpPr>
          <p:cNvPr id="3" name="Inhaltsplatzhalter 2">
            <a:extLst>
              <a:ext uri="{FF2B5EF4-FFF2-40B4-BE49-F238E27FC236}">
                <a16:creationId xmlns:a16="http://schemas.microsoft.com/office/drawing/2014/main" id="{FA8075B6-C4B2-3432-3859-D2295E15951D}"/>
              </a:ext>
            </a:extLst>
          </p:cNvPr>
          <p:cNvSpPr>
            <a:spLocks noGrp="1"/>
          </p:cNvSpPr>
          <p:nvPr>
            <p:ph idx="1"/>
          </p:nvPr>
        </p:nvSpPr>
        <p:spPr/>
        <p:txBody>
          <a:bodyPr/>
          <a:lstStyle/>
          <a:p>
            <a:r>
              <a:rPr lang="de-DE" dirty="0"/>
              <a:t>Schreibe selber Tests.</a:t>
            </a:r>
          </a:p>
          <a:p>
            <a:r>
              <a:rPr lang="de-DE" dirty="0"/>
              <a:t>Schreibe dabei auch einen Test, der eine Exception erwartet.</a:t>
            </a:r>
          </a:p>
        </p:txBody>
      </p:sp>
    </p:spTree>
    <p:extLst>
      <p:ext uri="{BB962C8B-B14F-4D97-AF65-F5344CB8AC3E}">
        <p14:creationId xmlns:p14="http://schemas.microsoft.com/office/powerpoint/2010/main" val="10960816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1FD9C5-9811-EAB8-1C88-4321B54D6AD2}"/>
              </a:ext>
            </a:extLst>
          </p:cNvPr>
          <p:cNvSpPr>
            <a:spLocks noGrp="1"/>
          </p:cNvSpPr>
          <p:nvPr>
            <p:ph type="title"/>
          </p:nvPr>
        </p:nvSpPr>
        <p:spPr/>
        <p:txBody>
          <a:bodyPr/>
          <a:lstStyle/>
          <a:p>
            <a:r>
              <a:rPr lang="de-DE" dirty="0"/>
              <a:t>Repository Layer Testen</a:t>
            </a:r>
          </a:p>
        </p:txBody>
      </p:sp>
      <p:pic>
        <p:nvPicPr>
          <p:cNvPr id="5" name="Grafik 4">
            <a:extLst>
              <a:ext uri="{FF2B5EF4-FFF2-40B4-BE49-F238E27FC236}">
                <a16:creationId xmlns:a16="http://schemas.microsoft.com/office/drawing/2014/main" id="{C3192241-5AA7-1721-96C1-FBA49CEF300E}"/>
              </a:ext>
            </a:extLst>
          </p:cNvPr>
          <p:cNvPicPr>
            <a:picLocks noChangeAspect="1"/>
          </p:cNvPicPr>
          <p:nvPr/>
        </p:nvPicPr>
        <p:blipFill>
          <a:blip r:embed="rId2"/>
          <a:stretch>
            <a:fillRect/>
          </a:stretch>
        </p:blipFill>
        <p:spPr>
          <a:xfrm>
            <a:off x="1919287" y="1696244"/>
            <a:ext cx="8353425" cy="4610100"/>
          </a:xfrm>
          <a:prstGeom prst="rect">
            <a:avLst/>
          </a:prstGeom>
        </p:spPr>
      </p:pic>
      <p:sp>
        <p:nvSpPr>
          <p:cNvPr id="6" name="Rechteck 5">
            <a:extLst>
              <a:ext uri="{FF2B5EF4-FFF2-40B4-BE49-F238E27FC236}">
                <a16:creationId xmlns:a16="http://schemas.microsoft.com/office/drawing/2014/main" id="{CE8C176F-09F4-47FF-5AEF-7D6EA62B37CE}"/>
              </a:ext>
            </a:extLst>
          </p:cNvPr>
          <p:cNvSpPr/>
          <p:nvPr/>
        </p:nvSpPr>
        <p:spPr>
          <a:xfrm>
            <a:off x="2749924" y="4984424"/>
            <a:ext cx="5325035" cy="1092375"/>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7" name="Rechteck 6">
            <a:extLst>
              <a:ext uri="{FF2B5EF4-FFF2-40B4-BE49-F238E27FC236}">
                <a16:creationId xmlns:a16="http://schemas.microsoft.com/office/drawing/2014/main" id="{2F9DC35D-6DE9-50F4-35B5-B5B08B466DFF}"/>
              </a:ext>
            </a:extLst>
          </p:cNvPr>
          <p:cNvSpPr/>
          <p:nvPr/>
        </p:nvSpPr>
        <p:spPr>
          <a:xfrm>
            <a:off x="3099546" y="4390465"/>
            <a:ext cx="2709582" cy="241050"/>
          </a:xfrm>
          <a:prstGeom prst="rect">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
        <p:nvSpPr>
          <p:cNvPr id="8" name="Flussdiagramm: Prozess 7">
            <a:extLst>
              <a:ext uri="{FF2B5EF4-FFF2-40B4-BE49-F238E27FC236}">
                <a16:creationId xmlns:a16="http://schemas.microsoft.com/office/drawing/2014/main" id="{E53B945B-105F-CB6C-CE8A-ED7B2CB731E5}"/>
              </a:ext>
            </a:extLst>
          </p:cNvPr>
          <p:cNvSpPr/>
          <p:nvPr/>
        </p:nvSpPr>
        <p:spPr>
          <a:xfrm>
            <a:off x="2518706" y="1711046"/>
            <a:ext cx="964082" cy="162531"/>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0" name="Textfeld 9">
            <a:extLst>
              <a:ext uri="{FF2B5EF4-FFF2-40B4-BE49-F238E27FC236}">
                <a16:creationId xmlns:a16="http://schemas.microsoft.com/office/drawing/2014/main" id="{3E9CBC57-635E-EA17-6B35-1ECB3CA08BA4}"/>
              </a:ext>
            </a:extLst>
          </p:cNvPr>
          <p:cNvSpPr txBox="1"/>
          <p:nvPr/>
        </p:nvSpPr>
        <p:spPr>
          <a:xfrm>
            <a:off x="8253476" y="5345945"/>
            <a:ext cx="555921" cy="369332"/>
          </a:xfrm>
          <a:prstGeom prst="rect">
            <a:avLst/>
          </a:prstGeom>
          <a:noFill/>
        </p:spPr>
        <p:txBody>
          <a:bodyPr wrap="none" rtlCol="0">
            <a:spAutoFit/>
          </a:bodyPr>
          <a:lstStyle/>
          <a:p>
            <a:r>
              <a:rPr lang="de-DE" dirty="0">
                <a:solidFill>
                  <a:schemeClr val="accent1"/>
                </a:solidFill>
              </a:rPr>
              <a:t>Test</a:t>
            </a:r>
          </a:p>
        </p:txBody>
      </p:sp>
      <p:sp>
        <p:nvSpPr>
          <p:cNvPr id="11" name="Textfeld 10">
            <a:extLst>
              <a:ext uri="{FF2B5EF4-FFF2-40B4-BE49-F238E27FC236}">
                <a16:creationId xmlns:a16="http://schemas.microsoft.com/office/drawing/2014/main" id="{06EC97A4-F29F-215F-F4E2-08157D7BC0CC}"/>
              </a:ext>
            </a:extLst>
          </p:cNvPr>
          <p:cNvSpPr txBox="1"/>
          <p:nvPr/>
        </p:nvSpPr>
        <p:spPr>
          <a:xfrm>
            <a:off x="5997185" y="4200215"/>
            <a:ext cx="2881022" cy="646331"/>
          </a:xfrm>
          <a:prstGeom prst="rect">
            <a:avLst/>
          </a:prstGeom>
          <a:noFill/>
        </p:spPr>
        <p:txBody>
          <a:bodyPr wrap="square" rtlCol="0">
            <a:spAutoFit/>
          </a:bodyPr>
          <a:lstStyle/>
          <a:p>
            <a:r>
              <a:rPr lang="de-DE" dirty="0">
                <a:solidFill>
                  <a:schemeClr val="accent6"/>
                </a:solidFill>
              </a:rPr>
              <a:t>Objekt ist nur für die Dauer des Tests persistent.</a:t>
            </a:r>
          </a:p>
        </p:txBody>
      </p:sp>
      <p:sp>
        <p:nvSpPr>
          <p:cNvPr id="12" name="Textfeld 11">
            <a:extLst>
              <a:ext uri="{FF2B5EF4-FFF2-40B4-BE49-F238E27FC236}">
                <a16:creationId xmlns:a16="http://schemas.microsoft.com/office/drawing/2014/main" id="{E6D81657-A48B-5938-37F8-C809A8BA4669}"/>
              </a:ext>
            </a:extLst>
          </p:cNvPr>
          <p:cNvSpPr txBox="1"/>
          <p:nvPr/>
        </p:nvSpPr>
        <p:spPr>
          <a:xfrm>
            <a:off x="5222939" y="1723831"/>
            <a:ext cx="3486275" cy="369332"/>
          </a:xfrm>
          <a:prstGeom prst="rect">
            <a:avLst/>
          </a:prstGeom>
          <a:noFill/>
        </p:spPr>
        <p:txBody>
          <a:bodyPr wrap="none" rtlCol="0">
            <a:spAutoFit/>
          </a:bodyPr>
          <a:lstStyle/>
          <a:p>
            <a:r>
              <a:rPr lang="de-DE" dirty="0">
                <a:solidFill>
                  <a:schemeClr val="accent2"/>
                </a:solidFill>
              </a:rPr>
              <a:t>Nutze spezielle Konfiguration (</a:t>
            </a:r>
            <a:r>
              <a:rPr lang="de-DE" dirty="0">
                <a:solidFill>
                  <a:schemeClr val="accent2"/>
                </a:solidFill>
                <a:hlinkClick r:id="rId3"/>
              </a:rPr>
              <a:t>Link</a:t>
            </a:r>
            <a:r>
              <a:rPr lang="de-DE" dirty="0">
                <a:solidFill>
                  <a:schemeClr val="accent2"/>
                </a:solidFill>
              </a:rPr>
              <a:t>)</a:t>
            </a:r>
          </a:p>
        </p:txBody>
      </p:sp>
      <p:sp>
        <p:nvSpPr>
          <p:cNvPr id="3" name="Rechteck 2">
            <a:extLst>
              <a:ext uri="{FF2B5EF4-FFF2-40B4-BE49-F238E27FC236}">
                <a16:creationId xmlns:a16="http://schemas.microsoft.com/office/drawing/2014/main" id="{27E96849-A56D-82FB-E60E-5D62EB33919D}"/>
              </a:ext>
            </a:extLst>
          </p:cNvPr>
          <p:cNvSpPr/>
          <p:nvPr/>
        </p:nvSpPr>
        <p:spPr>
          <a:xfrm>
            <a:off x="3386417" y="2922830"/>
            <a:ext cx="2422711" cy="241050"/>
          </a:xfrm>
          <a:prstGeom prst="rect">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42889956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64661B-B631-66D3-118C-95A3E45E8EE4}"/>
              </a:ext>
            </a:extLst>
          </p:cNvPr>
          <p:cNvSpPr>
            <a:spLocks noGrp="1"/>
          </p:cNvSpPr>
          <p:nvPr>
            <p:ph type="title"/>
          </p:nvPr>
        </p:nvSpPr>
        <p:spPr>
          <a:xfrm>
            <a:off x="451422" y="372642"/>
            <a:ext cx="2496671" cy="1325563"/>
          </a:xfrm>
        </p:spPr>
        <p:txBody>
          <a:bodyPr/>
          <a:lstStyle/>
          <a:p>
            <a:r>
              <a:rPr lang="de-DE" dirty="0"/>
              <a:t>Controller testen</a:t>
            </a:r>
          </a:p>
        </p:txBody>
      </p:sp>
      <p:pic>
        <p:nvPicPr>
          <p:cNvPr id="5" name="Grafik 4">
            <a:extLst>
              <a:ext uri="{FF2B5EF4-FFF2-40B4-BE49-F238E27FC236}">
                <a16:creationId xmlns:a16="http://schemas.microsoft.com/office/drawing/2014/main" id="{B83BF065-9623-9885-0147-CAD20BF4483C}"/>
              </a:ext>
            </a:extLst>
          </p:cNvPr>
          <p:cNvPicPr>
            <a:picLocks noChangeAspect="1"/>
          </p:cNvPicPr>
          <p:nvPr/>
        </p:nvPicPr>
        <p:blipFill>
          <a:blip r:embed="rId2"/>
          <a:stretch>
            <a:fillRect/>
          </a:stretch>
        </p:blipFill>
        <p:spPr>
          <a:xfrm>
            <a:off x="3191611" y="0"/>
            <a:ext cx="8697491" cy="6858000"/>
          </a:xfrm>
          <a:prstGeom prst="rect">
            <a:avLst/>
          </a:prstGeom>
        </p:spPr>
      </p:pic>
      <p:sp>
        <p:nvSpPr>
          <p:cNvPr id="6" name="Rechteck 5">
            <a:extLst>
              <a:ext uri="{FF2B5EF4-FFF2-40B4-BE49-F238E27FC236}">
                <a16:creationId xmlns:a16="http://schemas.microsoft.com/office/drawing/2014/main" id="{DC484378-9FAA-C13A-46CB-CD0625663E06}"/>
              </a:ext>
            </a:extLst>
          </p:cNvPr>
          <p:cNvSpPr/>
          <p:nvPr/>
        </p:nvSpPr>
        <p:spPr>
          <a:xfrm>
            <a:off x="4356846" y="5383667"/>
            <a:ext cx="6810936" cy="1023396"/>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8" name="Flussdiagramm: Prozess 7">
            <a:extLst>
              <a:ext uri="{FF2B5EF4-FFF2-40B4-BE49-F238E27FC236}">
                <a16:creationId xmlns:a16="http://schemas.microsoft.com/office/drawing/2014/main" id="{B3D5BDFD-DD8E-0665-57A9-08A5812ADFB7}"/>
              </a:ext>
            </a:extLst>
          </p:cNvPr>
          <p:cNvSpPr/>
          <p:nvPr/>
        </p:nvSpPr>
        <p:spPr>
          <a:xfrm>
            <a:off x="3789453" y="0"/>
            <a:ext cx="2974418" cy="181535"/>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9" name="Textfeld 8">
            <a:extLst>
              <a:ext uri="{FF2B5EF4-FFF2-40B4-BE49-F238E27FC236}">
                <a16:creationId xmlns:a16="http://schemas.microsoft.com/office/drawing/2014/main" id="{83EA2B37-EAF7-F0FE-ECE2-E6F9068D9535}"/>
              </a:ext>
            </a:extLst>
          </p:cNvPr>
          <p:cNvSpPr txBox="1"/>
          <p:nvPr/>
        </p:nvSpPr>
        <p:spPr>
          <a:xfrm>
            <a:off x="9276958" y="5007658"/>
            <a:ext cx="1972271" cy="369332"/>
          </a:xfrm>
          <a:prstGeom prst="rect">
            <a:avLst/>
          </a:prstGeom>
          <a:noFill/>
        </p:spPr>
        <p:txBody>
          <a:bodyPr wrap="none" rtlCol="0">
            <a:spAutoFit/>
          </a:bodyPr>
          <a:lstStyle/>
          <a:p>
            <a:r>
              <a:rPr lang="de-DE" dirty="0">
                <a:solidFill>
                  <a:schemeClr val="accent1"/>
                </a:solidFill>
              </a:rPr>
              <a:t>Request absenden</a:t>
            </a:r>
          </a:p>
        </p:txBody>
      </p:sp>
      <p:sp>
        <p:nvSpPr>
          <p:cNvPr id="10" name="Textfeld 9">
            <a:extLst>
              <a:ext uri="{FF2B5EF4-FFF2-40B4-BE49-F238E27FC236}">
                <a16:creationId xmlns:a16="http://schemas.microsoft.com/office/drawing/2014/main" id="{80587F58-64E1-06BA-D01D-75B95F6508D1}"/>
              </a:ext>
            </a:extLst>
          </p:cNvPr>
          <p:cNvSpPr txBox="1"/>
          <p:nvPr/>
        </p:nvSpPr>
        <p:spPr>
          <a:xfrm>
            <a:off x="9276958" y="4699614"/>
            <a:ext cx="2173213" cy="369332"/>
          </a:xfrm>
          <a:prstGeom prst="rect">
            <a:avLst/>
          </a:prstGeom>
          <a:noFill/>
        </p:spPr>
        <p:txBody>
          <a:bodyPr wrap="square" rtlCol="0">
            <a:spAutoFit/>
          </a:bodyPr>
          <a:lstStyle/>
          <a:p>
            <a:r>
              <a:rPr lang="de-DE" dirty="0">
                <a:solidFill>
                  <a:schemeClr val="accent6"/>
                </a:solidFill>
              </a:rPr>
              <a:t>Mock Service Layer</a:t>
            </a:r>
          </a:p>
        </p:txBody>
      </p:sp>
      <p:sp>
        <p:nvSpPr>
          <p:cNvPr id="11" name="Textfeld 10">
            <a:extLst>
              <a:ext uri="{FF2B5EF4-FFF2-40B4-BE49-F238E27FC236}">
                <a16:creationId xmlns:a16="http://schemas.microsoft.com/office/drawing/2014/main" id="{7F3BDD92-9FA7-FA0D-B3DE-55C2077787E7}"/>
              </a:ext>
            </a:extLst>
          </p:cNvPr>
          <p:cNvSpPr txBox="1"/>
          <p:nvPr/>
        </p:nvSpPr>
        <p:spPr>
          <a:xfrm>
            <a:off x="6331821" y="450937"/>
            <a:ext cx="1208536" cy="369332"/>
          </a:xfrm>
          <a:prstGeom prst="rect">
            <a:avLst/>
          </a:prstGeom>
          <a:noFill/>
        </p:spPr>
        <p:txBody>
          <a:bodyPr wrap="none" rtlCol="0">
            <a:spAutoFit/>
          </a:bodyPr>
          <a:lstStyle/>
          <a:p>
            <a:r>
              <a:rPr lang="de-DE" dirty="0">
                <a:solidFill>
                  <a:schemeClr val="accent2"/>
                </a:solidFill>
              </a:rPr>
              <a:t>Mock MVC</a:t>
            </a:r>
          </a:p>
        </p:txBody>
      </p:sp>
      <p:sp>
        <p:nvSpPr>
          <p:cNvPr id="12" name="Flussdiagramm: Prozess 11">
            <a:extLst>
              <a:ext uri="{FF2B5EF4-FFF2-40B4-BE49-F238E27FC236}">
                <a16:creationId xmlns:a16="http://schemas.microsoft.com/office/drawing/2014/main" id="{31AA0B90-6180-479E-B284-F3368C085361}"/>
              </a:ext>
            </a:extLst>
          </p:cNvPr>
          <p:cNvSpPr/>
          <p:nvPr/>
        </p:nvSpPr>
        <p:spPr>
          <a:xfrm>
            <a:off x="4089771" y="605114"/>
            <a:ext cx="1907414" cy="430310"/>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3" name="Rechteck 12">
            <a:extLst>
              <a:ext uri="{FF2B5EF4-FFF2-40B4-BE49-F238E27FC236}">
                <a16:creationId xmlns:a16="http://schemas.microsoft.com/office/drawing/2014/main" id="{69800CC4-FE5F-7065-B21A-F988EC8106EE}"/>
              </a:ext>
            </a:extLst>
          </p:cNvPr>
          <p:cNvSpPr/>
          <p:nvPr/>
        </p:nvSpPr>
        <p:spPr>
          <a:xfrm>
            <a:off x="4356846" y="4769269"/>
            <a:ext cx="4820771" cy="430310"/>
          </a:xfrm>
          <a:prstGeom prst="rect">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35896255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76CA10-B03E-1A56-6576-48344D3781F8}"/>
              </a:ext>
            </a:extLst>
          </p:cNvPr>
          <p:cNvSpPr>
            <a:spLocks noGrp="1"/>
          </p:cNvSpPr>
          <p:nvPr>
            <p:ph type="title"/>
          </p:nvPr>
        </p:nvSpPr>
        <p:spPr/>
        <p:txBody>
          <a:bodyPr/>
          <a:lstStyle/>
          <a:p>
            <a:r>
              <a:rPr lang="de-DE" dirty="0"/>
              <a:t>Spring Boot </a:t>
            </a:r>
            <a:r>
              <a:rPr lang="de-DE" dirty="0" err="1"/>
              <a:t>Actuator</a:t>
            </a:r>
            <a:endParaRPr lang="de-DE" dirty="0"/>
          </a:p>
        </p:txBody>
      </p:sp>
      <p:sp>
        <p:nvSpPr>
          <p:cNvPr id="3" name="Inhaltsplatzhalter 2">
            <a:extLst>
              <a:ext uri="{FF2B5EF4-FFF2-40B4-BE49-F238E27FC236}">
                <a16:creationId xmlns:a16="http://schemas.microsoft.com/office/drawing/2014/main" id="{467140B5-CC27-84B1-17FB-9C693734FAE9}"/>
              </a:ext>
            </a:extLst>
          </p:cNvPr>
          <p:cNvSpPr>
            <a:spLocks noGrp="1"/>
          </p:cNvSpPr>
          <p:nvPr>
            <p:ph idx="1"/>
          </p:nvPr>
        </p:nvSpPr>
        <p:spPr>
          <a:xfrm>
            <a:off x="838200" y="1825625"/>
            <a:ext cx="5643282" cy="4351338"/>
          </a:xfrm>
        </p:spPr>
        <p:txBody>
          <a:bodyPr>
            <a:normAutofit/>
          </a:bodyPr>
          <a:lstStyle/>
          <a:p>
            <a:r>
              <a:rPr lang="de-DE" dirty="0"/>
              <a:t>Das </a:t>
            </a:r>
            <a:r>
              <a:rPr lang="de-DE" dirty="0" err="1"/>
              <a:t>Actuator</a:t>
            </a:r>
            <a:r>
              <a:rPr lang="de-DE" dirty="0"/>
              <a:t> Modul von Spring Boot stellt HTTP-Endpunkte bereit, die Auskunft über den Zustand der Anwendung geben.</a:t>
            </a:r>
          </a:p>
          <a:p>
            <a:r>
              <a:rPr lang="de-DE" dirty="0">
                <a:hlinkClick r:id="rId2"/>
              </a:rPr>
              <a:t>http://localhost:8080/actuator/</a:t>
            </a:r>
            <a:endParaRPr lang="de-DE" dirty="0"/>
          </a:p>
          <a:p>
            <a:r>
              <a:rPr lang="de-DE" dirty="0">
                <a:hlinkClick r:id="rId3"/>
              </a:rPr>
              <a:t>Liste aller Endpunkte</a:t>
            </a:r>
            <a:endParaRPr lang="de-DE" dirty="0"/>
          </a:p>
          <a:p>
            <a:pPr lvl="1"/>
            <a:r>
              <a:rPr lang="de-DE" dirty="0" err="1"/>
              <a:t>beans</a:t>
            </a:r>
            <a:endParaRPr lang="de-DE" dirty="0"/>
          </a:p>
          <a:p>
            <a:pPr lvl="1"/>
            <a:r>
              <a:rPr lang="de-DE" dirty="0" err="1"/>
              <a:t>metrics</a:t>
            </a:r>
            <a:endParaRPr lang="de-DE" dirty="0"/>
          </a:p>
          <a:p>
            <a:pPr lvl="1"/>
            <a:r>
              <a:rPr lang="de-DE" dirty="0" err="1"/>
              <a:t>health</a:t>
            </a:r>
            <a:endParaRPr lang="de-DE" dirty="0"/>
          </a:p>
          <a:p>
            <a:pPr lvl="1"/>
            <a:r>
              <a:rPr lang="de-DE" dirty="0"/>
              <a:t>…</a:t>
            </a:r>
          </a:p>
        </p:txBody>
      </p:sp>
      <p:pic>
        <p:nvPicPr>
          <p:cNvPr id="5" name="Grafik 4">
            <a:extLst>
              <a:ext uri="{FF2B5EF4-FFF2-40B4-BE49-F238E27FC236}">
                <a16:creationId xmlns:a16="http://schemas.microsoft.com/office/drawing/2014/main" id="{84FBBA38-2DC0-1C8B-7881-B392CBABAB44}"/>
              </a:ext>
            </a:extLst>
          </p:cNvPr>
          <p:cNvPicPr>
            <a:picLocks noChangeAspect="1"/>
          </p:cNvPicPr>
          <p:nvPr/>
        </p:nvPicPr>
        <p:blipFill>
          <a:blip r:embed="rId4"/>
          <a:stretch>
            <a:fillRect/>
          </a:stretch>
        </p:blipFill>
        <p:spPr>
          <a:xfrm>
            <a:off x="6805332" y="466725"/>
            <a:ext cx="4457700" cy="895350"/>
          </a:xfrm>
          <a:prstGeom prst="rect">
            <a:avLst/>
          </a:prstGeom>
        </p:spPr>
      </p:pic>
      <p:pic>
        <p:nvPicPr>
          <p:cNvPr id="7" name="Grafik 6">
            <a:extLst>
              <a:ext uri="{FF2B5EF4-FFF2-40B4-BE49-F238E27FC236}">
                <a16:creationId xmlns:a16="http://schemas.microsoft.com/office/drawing/2014/main" id="{4A57FAFC-9CB0-13EC-7236-777626A3EB5F}"/>
              </a:ext>
            </a:extLst>
          </p:cNvPr>
          <p:cNvPicPr>
            <a:picLocks noChangeAspect="1"/>
          </p:cNvPicPr>
          <p:nvPr/>
        </p:nvPicPr>
        <p:blipFill>
          <a:blip r:embed="rId5"/>
          <a:stretch>
            <a:fillRect/>
          </a:stretch>
        </p:blipFill>
        <p:spPr>
          <a:xfrm>
            <a:off x="6610069" y="2046194"/>
            <a:ext cx="4848225" cy="2486025"/>
          </a:xfrm>
          <a:prstGeom prst="rect">
            <a:avLst/>
          </a:prstGeom>
        </p:spPr>
      </p:pic>
      <p:sp>
        <p:nvSpPr>
          <p:cNvPr id="8" name="Pfeil: nach unten 7">
            <a:extLst>
              <a:ext uri="{FF2B5EF4-FFF2-40B4-BE49-F238E27FC236}">
                <a16:creationId xmlns:a16="http://schemas.microsoft.com/office/drawing/2014/main" id="{2F5E5B24-9876-5EDF-C2E1-25D33A7EC8F1}"/>
              </a:ext>
            </a:extLst>
          </p:cNvPr>
          <p:cNvSpPr/>
          <p:nvPr/>
        </p:nvSpPr>
        <p:spPr>
          <a:xfrm>
            <a:off x="8464923" y="1425108"/>
            <a:ext cx="1351429" cy="531159"/>
          </a:xfrm>
          <a:prstGeom prst="down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EA1FD5D5-D9EF-C079-5187-D9E7252B6CBD}"/>
              </a:ext>
            </a:extLst>
          </p:cNvPr>
          <p:cNvPicPr>
            <a:picLocks noChangeAspect="1"/>
          </p:cNvPicPr>
          <p:nvPr/>
        </p:nvPicPr>
        <p:blipFill>
          <a:blip r:embed="rId6"/>
          <a:stretch>
            <a:fillRect/>
          </a:stretch>
        </p:blipFill>
        <p:spPr>
          <a:xfrm>
            <a:off x="7133943" y="5504896"/>
            <a:ext cx="3800475" cy="323850"/>
          </a:xfrm>
          <a:prstGeom prst="rect">
            <a:avLst/>
          </a:prstGeom>
        </p:spPr>
      </p:pic>
      <p:sp>
        <p:nvSpPr>
          <p:cNvPr id="4" name="Textfeld 3">
            <a:extLst>
              <a:ext uri="{FF2B5EF4-FFF2-40B4-BE49-F238E27FC236}">
                <a16:creationId xmlns:a16="http://schemas.microsoft.com/office/drawing/2014/main" id="{61BFCA87-8A08-9A79-AC05-27EC49E3EAB5}"/>
              </a:ext>
            </a:extLst>
          </p:cNvPr>
          <p:cNvSpPr txBox="1"/>
          <p:nvPr/>
        </p:nvSpPr>
        <p:spPr>
          <a:xfrm>
            <a:off x="9777907" y="1460986"/>
            <a:ext cx="859018" cy="369332"/>
          </a:xfrm>
          <a:prstGeom prst="rect">
            <a:avLst/>
          </a:prstGeom>
          <a:noFill/>
        </p:spPr>
        <p:txBody>
          <a:bodyPr wrap="none" rtlCol="0">
            <a:spAutoFit/>
          </a:bodyPr>
          <a:lstStyle/>
          <a:p>
            <a:r>
              <a:rPr lang="de-DE" dirty="0">
                <a:solidFill>
                  <a:schemeClr val="accent1"/>
                </a:solidFill>
              </a:rPr>
              <a:t>enthält</a:t>
            </a:r>
          </a:p>
        </p:txBody>
      </p:sp>
    </p:spTree>
    <p:extLst>
      <p:ext uri="{BB962C8B-B14F-4D97-AF65-F5344CB8AC3E}">
        <p14:creationId xmlns:p14="http://schemas.microsoft.com/office/powerpoint/2010/main" val="3763548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A5642E-94A4-20FD-383A-4E7E7FE3992A}"/>
              </a:ext>
            </a:extLst>
          </p:cNvPr>
          <p:cNvSpPr>
            <a:spLocks noGrp="1"/>
          </p:cNvSpPr>
          <p:nvPr>
            <p:ph type="title"/>
          </p:nvPr>
        </p:nvSpPr>
        <p:spPr/>
        <p:txBody>
          <a:bodyPr/>
          <a:lstStyle/>
          <a:p>
            <a:r>
              <a:rPr lang="de-DE" dirty="0"/>
              <a:t>Spring Initializr</a:t>
            </a:r>
          </a:p>
        </p:txBody>
      </p:sp>
      <p:sp>
        <p:nvSpPr>
          <p:cNvPr id="3" name="Inhaltsplatzhalter 2">
            <a:extLst>
              <a:ext uri="{FF2B5EF4-FFF2-40B4-BE49-F238E27FC236}">
                <a16:creationId xmlns:a16="http://schemas.microsoft.com/office/drawing/2014/main" id="{C8230B5D-9911-7E9B-D93D-40372FAC9AE7}"/>
              </a:ext>
            </a:extLst>
          </p:cNvPr>
          <p:cNvSpPr>
            <a:spLocks noGrp="1"/>
          </p:cNvSpPr>
          <p:nvPr>
            <p:ph idx="1"/>
          </p:nvPr>
        </p:nvSpPr>
        <p:spPr>
          <a:xfrm>
            <a:off x="838200" y="1825624"/>
            <a:ext cx="5080686" cy="4098097"/>
          </a:xfrm>
        </p:spPr>
        <p:txBody>
          <a:bodyPr>
            <a:normAutofit/>
          </a:bodyPr>
          <a:lstStyle/>
          <a:p>
            <a:r>
              <a:rPr lang="de-DE" dirty="0"/>
              <a:t>Erstelle auf </a:t>
            </a:r>
            <a:r>
              <a:rPr lang="de-DE" dirty="0">
                <a:hlinkClick r:id="rId2"/>
              </a:rPr>
              <a:t>https://start.spring.io/</a:t>
            </a:r>
            <a:r>
              <a:rPr lang="de-DE" dirty="0"/>
              <a:t> die Konfiguration für dein Projekt.</a:t>
            </a:r>
          </a:p>
          <a:p>
            <a:r>
              <a:rPr lang="de-DE" dirty="0"/>
              <a:t>Füge alle benötigten Dependencies hinzu.</a:t>
            </a:r>
          </a:p>
          <a:p>
            <a:r>
              <a:rPr lang="de-DE" dirty="0"/>
              <a:t>Projekt kann heruntergeladen, entpackt und mit einer IDE geöffnet werden (IntelliJ lädt dann automatisch).</a:t>
            </a:r>
          </a:p>
        </p:txBody>
      </p:sp>
      <p:pic>
        <p:nvPicPr>
          <p:cNvPr id="7" name="Grafik 6">
            <a:extLst>
              <a:ext uri="{FF2B5EF4-FFF2-40B4-BE49-F238E27FC236}">
                <a16:creationId xmlns:a16="http://schemas.microsoft.com/office/drawing/2014/main" id="{B9073B5A-6039-2B34-5D13-E25F802C445A}"/>
              </a:ext>
            </a:extLst>
          </p:cNvPr>
          <p:cNvPicPr>
            <a:picLocks noChangeAspect="1"/>
          </p:cNvPicPr>
          <p:nvPr/>
        </p:nvPicPr>
        <p:blipFill>
          <a:blip r:embed="rId3"/>
          <a:stretch>
            <a:fillRect/>
          </a:stretch>
        </p:blipFill>
        <p:spPr>
          <a:xfrm>
            <a:off x="6486940" y="417443"/>
            <a:ext cx="5031122" cy="61953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57440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A76566-196B-171E-227A-141FC81A1F15}"/>
              </a:ext>
            </a:extLst>
          </p:cNvPr>
          <p:cNvSpPr>
            <a:spLocks noGrp="1"/>
          </p:cNvSpPr>
          <p:nvPr>
            <p:ph type="title"/>
          </p:nvPr>
        </p:nvSpPr>
        <p:spPr/>
        <p:txBody>
          <a:bodyPr/>
          <a:lstStyle/>
          <a:p>
            <a:r>
              <a:rPr lang="de-DE" dirty="0"/>
              <a:t>Java Management </a:t>
            </a:r>
            <a:r>
              <a:rPr lang="de-DE" dirty="0" err="1"/>
              <a:t>Extensions</a:t>
            </a:r>
            <a:r>
              <a:rPr lang="de-DE" dirty="0"/>
              <a:t> (JMX)</a:t>
            </a:r>
          </a:p>
        </p:txBody>
      </p:sp>
      <p:sp>
        <p:nvSpPr>
          <p:cNvPr id="3" name="Inhaltsplatzhalter 2">
            <a:extLst>
              <a:ext uri="{FF2B5EF4-FFF2-40B4-BE49-F238E27FC236}">
                <a16:creationId xmlns:a16="http://schemas.microsoft.com/office/drawing/2014/main" id="{2D704665-E0DC-0AE5-2C02-24E3FCBE2180}"/>
              </a:ext>
            </a:extLst>
          </p:cNvPr>
          <p:cNvSpPr>
            <a:spLocks noGrp="1"/>
          </p:cNvSpPr>
          <p:nvPr>
            <p:ph idx="1"/>
          </p:nvPr>
        </p:nvSpPr>
        <p:spPr/>
        <p:txBody>
          <a:bodyPr/>
          <a:lstStyle/>
          <a:p>
            <a:r>
              <a:rPr lang="de-DE" dirty="0"/>
              <a:t>JMX erlaubt die Administration und das Monitoring von JVMs.</a:t>
            </a:r>
          </a:p>
          <a:p>
            <a:r>
              <a:rPr lang="de-DE" dirty="0"/>
              <a:t>JMX besitzt verwaltet Klassen und deren Methoden als </a:t>
            </a:r>
            <a:r>
              <a:rPr lang="de-DE" dirty="0" err="1"/>
              <a:t>Mbeans</a:t>
            </a:r>
            <a:r>
              <a:rPr lang="de-DE" dirty="0"/>
              <a:t> (</a:t>
            </a:r>
            <a:r>
              <a:rPr lang="de-DE" dirty="0" err="1"/>
              <a:t>Managed</a:t>
            </a:r>
            <a:r>
              <a:rPr lang="de-DE" dirty="0"/>
              <a:t> Beans).</a:t>
            </a:r>
          </a:p>
          <a:p>
            <a:r>
              <a:rPr lang="de-DE" dirty="0"/>
              <a:t>Mit stellt Annotation für eine einfache Nutzung von JMX bereit.</a:t>
            </a:r>
          </a:p>
          <a:p>
            <a:r>
              <a:rPr lang="de-DE" dirty="0"/>
              <a:t>Die Java-Monitoring- und Managementkonsole lässt sich über den Befehl „</a:t>
            </a:r>
            <a:r>
              <a:rPr lang="de-DE" dirty="0" err="1"/>
              <a:t>jconsole</a:t>
            </a:r>
            <a:r>
              <a:rPr lang="de-DE" dirty="0"/>
              <a:t>“ starten.</a:t>
            </a:r>
          </a:p>
        </p:txBody>
      </p:sp>
    </p:spTree>
    <p:extLst>
      <p:ext uri="{BB962C8B-B14F-4D97-AF65-F5344CB8AC3E}">
        <p14:creationId xmlns:p14="http://schemas.microsoft.com/office/powerpoint/2010/main" val="16496439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8DFD04-0985-1AF8-F9FF-CB562660AA38}"/>
              </a:ext>
            </a:extLst>
          </p:cNvPr>
          <p:cNvSpPr>
            <a:spLocks noGrp="1"/>
          </p:cNvSpPr>
          <p:nvPr>
            <p:ph type="title"/>
          </p:nvPr>
        </p:nvSpPr>
        <p:spPr/>
        <p:txBody>
          <a:bodyPr/>
          <a:lstStyle/>
          <a:p>
            <a:r>
              <a:rPr lang="de-DE" dirty="0"/>
              <a:t>Beispiel</a:t>
            </a:r>
          </a:p>
        </p:txBody>
      </p:sp>
      <p:sp>
        <p:nvSpPr>
          <p:cNvPr id="3" name="Inhaltsplatzhalter 2">
            <a:extLst>
              <a:ext uri="{FF2B5EF4-FFF2-40B4-BE49-F238E27FC236}">
                <a16:creationId xmlns:a16="http://schemas.microsoft.com/office/drawing/2014/main" id="{193EEAA6-0E69-D70A-9459-5504C7F379B0}"/>
              </a:ext>
            </a:extLst>
          </p:cNvPr>
          <p:cNvSpPr>
            <a:spLocks noGrp="1"/>
          </p:cNvSpPr>
          <p:nvPr>
            <p:ph idx="1"/>
          </p:nvPr>
        </p:nvSpPr>
        <p:spPr>
          <a:xfrm>
            <a:off x="838200" y="1825625"/>
            <a:ext cx="4278406" cy="4351338"/>
          </a:xfrm>
        </p:spPr>
        <p:txBody>
          <a:bodyPr/>
          <a:lstStyle/>
          <a:p>
            <a:r>
              <a:rPr lang="de-DE" dirty="0"/>
              <a:t>Über die Annotationen wird angezeigt, dass es sich um Klassen/Methoden handelt, die von JMX überwacht werden</a:t>
            </a:r>
          </a:p>
          <a:p>
            <a:pPr lvl="1"/>
            <a:r>
              <a:rPr lang="de-DE" dirty="0"/>
              <a:t>@ManagedResource</a:t>
            </a:r>
          </a:p>
          <a:p>
            <a:pPr lvl="1"/>
            <a:r>
              <a:rPr lang="de-DE" dirty="0"/>
              <a:t>@ManagedAttribute</a:t>
            </a:r>
          </a:p>
          <a:p>
            <a:pPr lvl="1"/>
            <a:r>
              <a:rPr lang="de-DE" dirty="0"/>
              <a:t>@ManagedOperation</a:t>
            </a:r>
          </a:p>
          <a:p>
            <a:pPr lvl="1"/>
            <a:r>
              <a:rPr lang="de-DE" dirty="0"/>
              <a:t>@ManagedParameter</a:t>
            </a:r>
          </a:p>
        </p:txBody>
      </p:sp>
      <p:pic>
        <p:nvPicPr>
          <p:cNvPr id="5" name="Grafik 4">
            <a:extLst>
              <a:ext uri="{FF2B5EF4-FFF2-40B4-BE49-F238E27FC236}">
                <a16:creationId xmlns:a16="http://schemas.microsoft.com/office/drawing/2014/main" id="{335DE7D0-FA72-2B3F-5FF3-723CB64437D4}"/>
              </a:ext>
            </a:extLst>
          </p:cNvPr>
          <p:cNvPicPr>
            <a:picLocks noChangeAspect="1"/>
          </p:cNvPicPr>
          <p:nvPr/>
        </p:nvPicPr>
        <p:blipFill>
          <a:blip r:embed="rId2"/>
          <a:stretch>
            <a:fillRect/>
          </a:stretch>
        </p:blipFill>
        <p:spPr>
          <a:xfrm>
            <a:off x="5637268" y="0"/>
            <a:ext cx="6554732" cy="6858000"/>
          </a:xfrm>
          <a:prstGeom prst="rect">
            <a:avLst/>
          </a:prstGeom>
        </p:spPr>
      </p:pic>
    </p:spTree>
    <p:extLst>
      <p:ext uri="{BB962C8B-B14F-4D97-AF65-F5344CB8AC3E}">
        <p14:creationId xmlns:p14="http://schemas.microsoft.com/office/powerpoint/2010/main" val="9887866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B0C89B-26EF-9D65-F999-F216F32DF8E6}"/>
              </a:ext>
            </a:extLst>
          </p:cNvPr>
          <p:cNvSpPr>
            <a:spLocks noGrp="1"/>
          </p:cNvSpPr>
          <p:nvPr>
            <p:ph type="title"/>
          </p:nvPr>
        </p:nvSpPr>
        <p:spPr/>
        <p:txBody>
          <a:bodyPr/>
          <a:lstStyle/>
          <a:p>
            <a:r>
              <a:rPr lang="de-DE" dirty="0"/>
              <a:t>Konfiguration von </a:t>
            </a:r>
            <a:r>
              <a:rPr lang="de-DE" dirty="0" err="1"/>
              <a:t>jmx</a:t>
            </a:r>
            <a:endParaRPr lang="de-DE" dirty="0"/>
          </a:p>
        </p:txBody>
      </p:sp>
      <p:sp>
        <p:nvSpPr>
          <p:cNvPr id="3" name="Inhaltsplatzhalter 2">
            <a:extLst>
              <a:ext uri="{FF2B5EF4-FFF2-40B4-BE49-F238E27FC236}">
                <a16:creationId xmlns:a16="http://schemas.microsoft.com/office/drawing/2014/main" id="{82BE23E1-70B0-F80C-0E26-4A28CF8F22BA}"/>
              </a:ext>
            </a:extLst>
          </p:cNvPr>
          <p:cNvSpPr>
            <a:spLocks noGrp="1"/>
          </p:cNvSpPr>
          <p:nvPr>
            <p:ph idx="1"/>
          </p:nvPr>
        </p:nvSpPr>
        <p:spPr/>
        <p:txBody>
          <a:bodyPr/>
          <a:lstStyle/>
          <a:p>
            <a:r>
              <a:rPr lang="de-DE" dirty="0"/>
              <a:t>Wir geben hier alle Endpunkte frei (was in der Produktion nicht geschehen würde).</a:t>
            </a:r>
          </a:p>
        </p:txBody>
      </p:sp>
      <p:pic>
        <p:nvPicPr>
          <p:cNvPr id="7" name="Grafik 6">
            <a:extLst>
              <a:ext uri="{FF2B5EF4-FFF2-40B4-BE49-F238E27FC236}">
                <a16:creationId xmlns:a16="http://schemas.microsoft.com/office/drawing/2014/main" id="{3AC3D749-EDBC-7B02-C617-C3DAEE7A43BB}"/>
              </a:ext>
            </a:extLst>
          </p:cNvPr>
          <p:cNvPicPr>
            <a:picLocks noChangeAspect="1"/>
          </p:cNvPicPr>
          <p:nvPr/>
        </p:nvPicPr>
        <p:blipFill>
          <a:blip r:embed="rId2"/>
          <a:stretch>
            <a:fillRect/>
          </a:stretch>
        </p:blipFill>
        <p:spPr>
          <a:xfrm>
            <a:off x="3419475" y="3156417"/>
            <a:ext cx="5353050" cy="2562225"/>
          </a:xfrm>
          <a:prstGeom prst="rect">
            <a:avLst/>
          </a:prstGeom>
        </p:spPr>
      </p:pic>
    </p:spTree>
    <p:extLst>
      <p:ext uri="{BB962C8B-B14F-4D97-AF65-F5344CB8AC3E}">
        <p14:creationId xmlns:p14="http://schemas.microsoft.com/office/powerpoint/2010/main" val="19598428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0C6289-3F91-76EA-A36B-66D1186C6111}"/>
              </a:ext>
            </a:extLst>
          </p:cNvPr>
          <p:cNvSpPr>
            <a:spLocks noGrp="1"/>
          </p:cNvSpPr>
          <p:nvPr>
            <p:ph type="title"/>
          </p:nvPr>
        </p:nvSpPr>
        <p:spPr/>
        <p:txBody>
          <a:bodyPr/>
          <a:lstStyle/>
          <a:p>
            <a:r>
              <a:rPr lang="de-DE" dirty="0" err="1"/>
              <a:t>jconsole</a:t>
            </a:r>
            <a:endParaRPr lang="de-DE" dirty="0"/>
          </a:p>
        </p:txBody>
      </p:sp>
      <p:sp>
        <p:nvSpPr>
          <p:cNvPr id="3" name="Inhaltsplatzhalter 2">
            <a:extLst>
              <a:ext uri="{FF2B5EF4-FFF2-40B4-BE49-F238E27FC236}">
                <a16:creationId xmlns:a16="http://schemas.microsoft.com/office/drawing/2014/main" id="{9D5E58C7-8A82-5913-2E89-C66C87640F6E}"/>
              </a:ext>
            </a:extLst>
          </p:cNvPr>
          <p:cNvSpPr>
            <a:spLocks noGrp="1"/>
          </p:cNvSpPr>
          <p:nvPr>
            <p:ph idx="1"/>
          </p:nvPr>
        </p:nvSpPr>
        <p:spPr>
          <a:xfrm>
            <a:off x="838200" y="1825625"/>
            <a:ext cx="4762500" cy="4351338"/>
          </a:xfrm>
        </p:spPr>
        <p:txBody>
          <a:bodyPr/>
          <a:lstStyle/>
          <a:p>
            <a:r>
              <a:rPr lang="de-DE" dirty="0"/>
              <a:t>Über die </a:t>
            </a:r>
            <a:r>
              <a:rPr lang="de-DE" dirty="0" err="1"/>
              <a:t>jconsole</a:t>
            </a:r>
            <a:r>
              <a:rPr lang="de-DE" dirty="0"/>
              <a:t> kann der Code ausgeführt und überwacht werden.</a:t>
            </a:r>
          </a:p>
        </p:txBody>
      </p:sp>
      <p:pic>
        <p:nvPicPr>
          <p:cNvPr id="5" name="Grafik 4">
            <a:extLst>
              <a:ext uri="{FF2B5EF4-FFF2-40B4-BE49-F238E27FC236}">
                <a16:creationId xmlns:a16="http://schemas.microsoft.com/office/drawing/2014/main" id="{04A6B676-BECF-0D7C-F38F-B96615556485}"/>
              </a:ext>
            </a:extLst>
          </p:cNvPr>
          <p:cNvPicPr>
            <a:picLocks noChangeAspect="1"/>
          </p:cNvPicPr>
          <p:nvPr/>
        </p:nvPicPr>
        <p:blipFill>
          <a:blip r:embed="rId2"/>
          <a:stretch>
            <a:fillRect/>
          </a:stretch>
        </p:blipFill>
        <p:spPr>
          <a:xfrm>
            <a:off x="5159748" y="681037"/>
            <a:ext cx="6686550" cy="438150"/>
          </a:xfrm>
          <a:prstGeom prst="rect">
            <a:avLst/>
          </a:prstGeom>
        </p:spPr>
      </p:pic>
      <p:pic>
        <p:nvPicPr>
          <p:cNvPr id="7" name="Grafik 6">
            <a:extLst>
              <a:ext uri="{FF2B5EF4-FFF2-40B4-BE49-F238E27FC236}">
                <a16:creationId xmlns:a16="http://schemas.microsoft.com/office/drawing/2014/main" id="{6253BC0B-8456-B58B-8165-184DD3F9188B}"/>
              </a:ext>
            </a:extLst>
          </p:cNvPr>
          <p:cNvPicPr>
            <a:picLocks noChangeAspect="1"/>
          </p:cNvPicPr>
          <p:nvPr/>
        </p:nvPicPr>
        <p:blipFill>
          <a:blip r:embed="rId3"/>
          <a:stretch>
            <a:fillRect/>
          </a:stretch>
        </p:blipFill>
        <p:spPr>
          <a:xfrm>
            <a:off x="1455448" y="3210816"/>
            <a:ext cx="3029146" cy="3316048"/>
          </a:xfrm>
          <a:prstGeom prst="rect">
            <a:avLst/>
          </a:prstGeom>
        </p:spPr>
      </p:pic>
      <p:pic>
        <p:nvPicPr>
          <p:cNvPr id="9" name="Grafik 8">
            <a:extLst>
              <a:ext uri="{FF2B5EF4-FFF2-40B4-BE49-F238E27FC236}">
                <a16:creationId xmlns:a16="http://schemas.microsoft.com/office/drawing/2014/main" id="{D0CD3BC0-0573-1EDC-E22E-CED560219D06}"/>
              </a:ext>
            </a:extLst>
          </p:cNvPr>
          <p:cNvPicPr>
            <a:picLocks noChangeAspect="1"/>
          </p:cNvPicPr>
          <p:nvPr/>
        </p:nvPicPr>
        <p:blipFill>
          <a:blip r:embed="rId4"/>
          <a:stretch>
            <a:fillRect/>
          </a:stretch>
        </p:blipFill>
        <p:spPr>
          <a:xfrm>
            <a:off x="5516262" y="1435099"/>
            <a:ext cx="6071741" cy="5091765"/>
          </a:xfrm>
          <a:prstGeom prst="rect">
            <a:avLst/>
          </a:prstGeom>
        </p:spPr>
      </p:pic>
    </p:spTree>
    <p:extLst>
      <p:ext uri="{BB962C8B-B14F-4D97-AF65-F5344CB8AC3E}">
        <p14:creationId xmlns:p14="http://schemas.microsoft.com/office/powerpoint/2010/main" val="5358998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765C-D62E-D72F-58FB-E34E5F9C55C6}"/>
              </a:ext>
            </a:extLst>
          </p:cNvPr>
          <p:cNvSpPr>
            <a:spLocks noGrp="1"/>
          </p:cNvSpPr>
          <p:nvPr>
            <p:ph type="title"/>
          </p:nvPr>
        </p:nvSpPr>
        <p:spPr/>
        <p:txBody>
          <a:bodyPr/>
          <a:lstStyle/>
          <a:p>
            <a:r>
              <a:rPr lang="de-DE" dirty="0"/>
              <a:t>@Profile</a:t>
            </a:r>
          </a:p>
        </p:txBody>
      </p:sp>
      <p:sp>
        <p:nvSpPr>
          <p:cNvPr id="3" name="Inhaltsplatzhalter 2">
            <a:extLst>
              <a:ext uri="{FF2B5EF4-FFF2-40B4-BE49-F238E27FC236}">
                <a16:creationId xmlns:a16="http://schemas.microsoft.com/office/drawing/2014/main" id="{1E8BBAFC-F8A6-7541-625F-2029F8D890C9}"/>
              </a:ext>
            </a:extLst>
          </p:cNvPr>
          <p:cNvSpPr>
            <a:spLocks noGrp="1"/>
          </p:cNvSpPr>
          <p:nvPr>
            <p:ph idx="1"/>
          </p:nvPr>
        </p:nvSpPr>
        <p:spPr/>
        <p:txBody>
          <a:bodyPr>
            <a:normAutofit/>
          </a:bodyPr>
          <a:lstStyle/>
          <a:p>
            <a:r>
              <a:rPr lang="de-DE" dirty="0"/>
              <a:t>Mit @Profile kann definiert werden, bei welchen Profilen die Bean nutzbar ist.</a:t>
            </a:r>
          </a:p>
          <a:p>
            <a:r>
              <a:rPr lang="de-DE" dirty="0"/>
              <a:t>Die Profile können als Array angegeben werden oder mit „!“(nicht), „||“ (oder) und „&amp;&amp;“ (und) verknüpft werden.</a:t>
            </a:r>
          </a:p>
          <a:p>
            <a:r>
              <a:rPr lang="de-DE" dirty="0"/>
              <a:t>Profil aktiveren (eine von vielen Möglichkeiten): füge in </a:t>
            </a:r>
            <a:r>
              <a:rPr lang="de-DE" dirty="0" err="1"/>
              <a:t>application.properties</a:t>
            </a:r>
            <a:r>
              <a:rPr lang="de-DE" dirty="0"/>
              <a:t> hinzu: </a:t>
            </a:r>
            <a:r>
              <a:rPr lang="de-DE" dirty="0" err="1">
                <a:solidFill>
                  <a:schemeClr val="bg1">
                    <a:lumMod val="50000"/>
                  </a:schemeClr>
                </a:solidFill>
                <a:latin typeface="Consolas" panose="020B0609020204030204" pitchFamily="49" charset="0"/>
              </a:rPr>
              <a:t>spring.profiles.active</a:t>
            </a:r>
            <a:r>
              <a:rPr lang="de-DE" dirty="0">
                <a:solidFill>
                  <a:schemeClr val="bg1">
                    <a:lumMod val="50000"/>
                  </a:schemeClr>
                </a:solidFill>
                <a:latin typeface="Consolas" panose="020B0609020204030204" pitchFamily="49" charset="0"/>
              </a:rPr>
              <a:t>=</a:t>
            </a:r>
            <a:r>
              <a:rPr lang="de-DE" dirty="0" err="1">
                <a:solidFill>
                  <a:schemeClr val="bg1">
                    <a:lumMod val="50000"/>
                  </a:schemeClr>
                </a:solidFill>
                <a:latin typeface="Consolas" panose="020B0609020204030204" pitchFamily="49" charset="0"/>
              </a:rPr>
              <a:t>dev,test</a:t>
            </a:r>
            <a:endParaRPr lang="de-DE" dirty="0">
              <a:solidFill>
                <a:schemeClr val="bg1">
                  <a:lumMod val="50000"/>
                </a:schemeClr>
              </a:solidFill>
              <a:latin typeface="Consolas" panose="020B0609020204030204" pitchFamily="49" charset="0"/>
            </a:endParaRPr>
          </a:p>
          <a:p>
            <a:r>
              <a:rPr lang="de-DE" dirty="0"/>
              <a:t>„</a:t>
            </a:r>
            <a:r>
              <a:rPr lang="de-DE" dirty="0" err="1"/>
              <a:t>default</a:t>
            </a:r>
            <a:r>
              <a:rPr lang="de-DE" dirty="0"/>
              <a:t>“ ist das Profil, dass aktiv ist, wenn kein anderes Profil aktiv ist</a:t>
            </a:r>
          </a:p>
          <a:p>
            <a:r>
              <a:rPr lang="de-DE" dirty="0"/>
              <a:t>Kann an @Component und an @Bean gesetzt werden.</a:t>
            </a:r>
          </a:p>
          <a:p>
            <a:pPr marL="0" indent="0">
              <a:buNone/>
            </a:pPr>
            <a:endParaRPr lang="de-DE" dirty="0"/>
          </a:p>
        </p:txBody>
      </p:sp>
    </p:spTree>
    <p:extLst>
      <p:ext uri="{BB962C8B-B14F-4D97-AF65-F5344CB8AC3E}">
        <p14:creationId xmlns:p14="http://schemas.microsoft.com/office/powerpoint/2010/main" val="29951484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C7D9B4-C8BD-47BA-D315-9A19D91F7981}"/>
              </a:ext>
            </a:extLst>
          </p:cNvPr>
          <p:cNvSpPr>
            <a:spLocks noGrp="1"/>
          </p:cNvSpPr>
          <p:nvPr>
            <p:ph type="title"/>
          </p:nvPr>
        </p:nvSpPr>
        <p:spPr/>
        <p:txBody>
          <a:bodyPr/>
          <a:lstStyle/>
          <a:p>
            <a:r>
              <a:rPr lang="de-DE" dirty="0"/>
              <a:t>Einstellungen in Profildatei</a:t>
            </a:r>
          </a:p>
        </p:txBody>
      </p:sp>
      <p:sp>
        <p:nvSpPr>
          <p:cNvPr id="3" name="Inhaltsplatzhalter 2">
            <a:extLst>
              <a:ext uri="{FF2B5EF4-FFF2-40B4-BE49-F238E27FC236}">
                <a16:creationId xmlns:a16="http://schemas.microsoft.com/office/drawing/2014/main" id="{F32A38BC-1F3E-49FA-28D8-EC7FB8CB4BBD}"/>
              </a:ext>
            </a:extLst>
          </p:cNvPr>
          <p:cNvSpPr>
            <a:spLocks noGrp="1"/>
          </p:cNvSpPr>
          <p:nvPr>
            <p:ph idx="1"/>
          </p:nvPr>
        </p:nvSpPr>
        <p:spPr>
          <a:xfrm>
            <a:off x="838200" y="1825625"/>
            <a:ext cx="10269071" cy="4351338"/>
          </a:xfrm>
        </p:spPr>
        <p:txBody>
          <a:bodyPr/>
          <a:lstStyle/>
          <a:p>
            <a:r>
              <a:rPr lang="de-DE" dirty="0"/>
              <a:t>Mit </a:t>
            </a:r>
            <a:r>
              <a:rPr lang="de-DE" dirty="0" err="1"/>
              <a:t>application</a:t>
            </a:r>
            <a:r>
              <a:rPr lang="de-DE" dirty="0"/>
              <a:t>-{</a:t>
            </a:r>
            <a:r>
              <a:rPr lang="de-DE" dirty="0" err="1"/>
              <a:t>profile</a:t>
            </a:r>
            <a:r>
              <a:rPr lang="de-DE" dirty="0"/>
              <a:t>}.</a:t>
            </a:r>
            <a:r>
              <a:rPr lang="de-DE" dirty="0" err="1"/>
              <a:t>properties</a:t>
            </a:r>
            <a:r>
              <a:rPr lang="de-DE" dirty="0"/>
              <a:t>, können Properties gesetzt werden, die für ausgewählte Profile gelten.</a:t>
            </a:r>
          </a:p>
          <a:p>
            <a:r>
              <a:rPr lang="de-DE" dirty="0" err="1"/>
              <a:t>Jar</a:t>
            </a:r>
            <a:r>
              <a:rPr lang="de-DE" dirty="0"/>
              <a:t> mit Profil starten:</a:t>
            </a:r>
          </a:p>
        </p:txBody>
      </p:sp>
      <p:pic>
        <p:nvPicPr>
          <p:cNvPr id="5" name="Grafik 4">
            <a:extLst>
              <a:ext uri="{FF2B5EF4-FFF2-40B4-BE49-F238E27FC236}">
                <a16:creationId xmlns:a16="http://schemas.microsoft.com/office/drawing/2014/main" id="{217BFF87-9C41-53E6-235D-6960711BE500}"/>
              </a:ext>
            </a:extLst>
          </p:cNvPr>
          <p:cNvPicPr>
            <a:picLocks noChangeAspect="1"/>
          </p:cNvPicPr>
          <p:nvPr/>
        </p:nvPicPr>
        <p:blipFill>
          <a:blip r:embed="rId2"/>
          <a:stretch>
            <a:fillRect/>
          </a:stretch>
        </p:blipFill>
        <p:spPr>
          <a:xfrm>
            <a:off x="3038475" y="6197600"/>
            <a:ext cx="6115050" cy="295275"/>
          </a:xfrm>
          <a:prstGeom prst="rect">
            <a:avLst/>
          </a:prstGeom>
        </p:spPr>
      </p:pic>
      <p:pic>
        <p:nvPicPr>
          <p:cNvPr id="7" name="Grafik 6">
            <a:extLst>
              <a:ext uri="{FF2B5EF4-FFF2-40B4-BE49-F238E27FC236}">
                <a16:creationId xmlns:a16="http://schemas.microsoft.com/office/drawing/2014/main" id="{580A1BCA-8E77-7EEF-6AC1-85962695CDE1}"/>
              </a:ext>
            </a:extLst>
          </p:cNvPr>
          <p:cNvPicPr>
            <a:picLocks noChangeAspect="1"/>
          </p:cNvPicPr>
          <p:nvPr/>
        </p:nvPicPr>
        <p:blipFill>
          <a:blip r:embed="rId3"/>
          <a:stretch>
            <a:fillRect/>
          </a:stretch>
        </p:blipFill>
        <p:spPr>
          <a:xfrm>
            <a:off x="4400550" y="3532701"/>
            <a:ext cx="3390900" cy="2533650"/>
          </a:xfrm>
          <a:prstGeom prst="rect">
            <a:avLst/>
          </a:prstGeom>
        </p:spPr>
      </p:pic>
      <p:pic>
        <p:nvPicPr>
          <p:cNvPr id="9" name="Grafik 8">
            <a:extLst>
              <a:ext uri="{FF2B5EF4-FFF2-40B4-BE49-F238E27FC236}">
                <a16:creationId xmlns:a16="http://schemas.microsoft.com/office/drawing/2014/main" id="{8ACBBEEF-3870-B5CE-291D-D1F15AA1B36B}"/>
              </a:ext>
            </a:extLst>
          </p:cNvPr>
          <p:cNvPicPr>
            <a:picLocks noChangeAspect="1"/>
          </p:cNvPicPr>
          <p:nvPr/>
        </p:nvPicPr>
        <p:blipFill>
          <a:blip r:embed="rId4"/>
          <a:stretch>
            <a:fillRect/>
          </a:stretch>
        </p:blipFill>
        <p:spPr>
          <a:xfrm>
            <a:off x="5334000" y="3185038"/>
            <a:ext cx="1524000" cy="266700"/>
          </a:xfrm>
          <a:prstGeom prst="rect">
            <a:avLst/>
          </a:prstGeom>
        </p:spPr>
      </p:pic>
      <p:pic>
        <p:nvPicPr>
          <p:cNvPr id="11" name="Grafik 10">
            <a:extLst>
              <a:ext uri="{FF2B5EF4-FFF2-40B4-BE49-F238E27FC236}">
                <a16:creationId xmlns:a16="http://schemas.microsoft.com/office/drawing/2014/main" id="{6D8C69E9-45B9-41FD-20AA-6176621F2FFE}"/>
              </a:ext>
            </a:extLst>
          </p:cNvPr>
          <p:cNvPicPr>
            <a:picLocks noChangeAspect="1"/>
          </p:cNvPicPr>
          <p:nvPr/>
        </p:nvPicPr>
        <p:blipFill>
          <a:blip r:embed="rId5"/>
          <a:stretch>
            <a:fillRect/>
          </a:stretch>
        </p:blipFill>
        <p:spPr>
          <a:xfrm>
            <a:off x="8415897" y="519113"/>
            <a:ext cx="2124075" cy="1171575"/>
          </a:xfrm>
          <a:prstGeom prst="rect">
            <a:avLst/>
          </a:prstGeom>
        </p:spPr>
      </p:pic>
    </p:spTree>
    <p:extLst>
      <p:ext uri="{BB962C8B-B14F-4D97-AF65-F5344CB8AC3E}">
        <p14:creationId xmlns:p14="http://schemas.microsoft.com/office/powerpoint/2010/main" val="6922369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9423A9-2648-288C-DDEB-D33EA2DD2B3F}"/>
              </a:ext>
            </a:extLst>
          </p:cNvPr>
          <p:cNvSpPr>
            <a:spLocks noGrp="1"/>
          </p:cNvSpPr>
          <p:nvPr>
            <p:ph type="title"/>
          </p:nvPr>
        </p:nvSpPr>
        <p:spPr/>
        <p:txBody>
          <a:bodyPr/>
          <a:lstStyle/>
          <a:p>
            <a:r>
              <a:rPr lang="de-DE" dirty="0"/>
              <a:t>J2EE, JEE, Jakarta EE</a:t>
            </a:r>
          </a:p>
        </p:txBody>
      </p:sp>
      <p:sp>
        <p:nvSpPr>
          <p:cNvPr id="3" name="Inhaltsplatzhalter 2">
            <a:extLst>
              <a:ext uri="{FF2B5EF4-FFF2-40B4-BE49-F238E27FC236}">
                <a16:creationId xmlns:a16="http://schemas.microsoft.com/office/drawing/2014/main" id="{94B718D6-7AA9-FAD9-A609-D169003B1CB1}"/>
              </a:ext>
            </a:extLst>
          </p:cNvPr>
          <p:cNvSpPr>
            <a:spLocks noGrp="1"/>
          </p:cNvSpPr>
          <p:nvPr>
            <p:ph idx="1"/>
          </p:nvPr>
        </p:nvSpPr>
        <p:spPr>
          <a:xfrm>
            <a:off x="646043" y="1825625"/>
            <a:ext cx="5570921" cy="4351338"/>
          </a:xfrm>
        </p:spPr>
        <p:txBody>
          <a:bodyPr>
            <a:normAutofit fontScale="92500" lnSpcReduction="10000"/>
          </a:bodyPr>
          <a:lstStyle/>
          <a:p>
            <a:r>
              <a:rPr lang="de-DE" dirty="0"/>
              <a:t>Bezeichnung für Plattform zur Entwicklung von Enterprise-Anwendungen. </a:t>
            </a:r>
          </a:p>
          <a:p>
            <a:r>
              <a:rPr lang="de-DE" dirty="0"/>
              <a:t>Diese umfasst viele verschiedene APIs.</a:t>
            </a:r>
          </a:p>
          <a:p>
            <a:r>
              <a:rPr lang="de-DE" dirty="0"/>
              <a:t>Namenswechsel im Laufe der Zeit:</a:t>
            </a:r>
          </a:p>
          <a:p>
            <a:pPr lvl="1"/>
            <a:r>
              <a:rPr lang="de-DE" b="1" dirty="0"/>
              <a:t>J2EE</a:t>
            </a:r>
            <a:r>
              <a:rPr lang="de-DE" dirty="0"/>
              <a:t> (Java 2 Enterprise Edition)</a:t>
            </a:r>
          </a:p>
          <a:p>
            <a:pPr lvl="1"/>
            <a:r>
              <a:rPr lang="de-DE" b="1" dirty="0"/>
              <a:t>JEE</a:t>
            </a:r>
            <a:r>
              <a:rPr lang="de-DE" dirty="0"/>
              <a:t> (Java Enterprise Edition) wurde vom Java Community </a:t>
            </a:r>
            <a:r>
              <a:rPr lang="de-DE" dirty="0" err="1"/>
              <a:t>Process</a:t>
            </a:r>
            <a:r>
              <a:rPr lang="de-DE" dirty="0"/>
              <a:t> (JCP) definiert.</a:t>
            </a:r>
          </a:p>
          <a:p>
            <a:pPr lvl="1"/>
            <a:r>
              <a:rPr lang="de-DE" b="1" dirty="0"/>
              <a:t>Jakarta EE</a:t>
            </a:r>
            <a:r>
              <a:rPr lang="de-DE" dirty="0"/>
              <a:t>. Verantwortung für JEE ging von Oracle an die </a:t>
            </a:r>
            <a:r>
              <a:rPr lang="de-DE" dirty="0" err="1"/>
              <a:t>Eclipse</a:t>
            </a:r>
            <a:r>
              <a:rPr lang="de-DE" dirty="0"/>
              <a:t> </a:t>
            </a:r>
            <a:r>
              <a:rPr lang="de-DE" dirty="0" err="1"/>
              <a:t>Foundation</a:t>
            </a:r>
            <a:r>
              <a:rPr lang="de-DE" dirty="0"/>
              <a:t> über. Aus rechtlichen Gründen, musste der Name „Java“ in „Jakarta“ geändert werden.</a:t>
            </a:r>
          </a:p>
          <a:p>
            <a:pPr marL="0" indent="0">
              <a:buNone/>
            </a:pPr>
            <a:endParaRPr lang="de-DE" dirty="0"/>
          </a:p>
        </p:txBody>
      </p:sp>
      <p:pic>
        <p:nvPicPr>
          <p:cNvPr id="5" name="Grafik 4">
            <a:extLst>
              <a:ext uri="{FF2B5EF4-FFF2-40B4-BE49-F238E27FC236}">
                <a16:creationId xmlns:a16="http://schemas.microsoft.com/office/drawing/2014/main" id="{7ED991BD-1C68-79BA-8413-9F97B666212C}"/>
              </a:ext>
            </a:extLst>
          </p:cNvPr>
          <p:cNvPicPr>
            <a:picLocks noChangeAspect="1"/>
          </p:cNvPicPr>
          <p:nvPr/>
        </p:nvPicPr>
        <p:blipFill>
          <a:blip r:embed="rId3"/>
          <a:stretch>
            <a:fillRect/>
          </a:stretch>
        </p:blipFill>
        <p:spPr>
          <a:xfrm>
            <a:off x="6353007" y="1825625"/>
            <a:ext cx="5554071" cy="3796541"/>
          </a:xfrm>
          <a:prstGeom prst="rect">
            <a:avLst/>
          </a:prstGeom>
        </p:spPr>
      </p:pic>
    </p:spTree>
    <p:extLst>
      <p:ext uri="{BB962C8B-B14F-4D97-AF65-F5344CB8AC3E}">
        <p14:creationId xmlns:p14="http://schemas.microsoft.com/office/powerpoint/2010/main" val="24140539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14CF3D-E086-CA9C-55F3-A4E1DCF9B0F1}"/>
              </a:ext>
            </a:extLst>
          </p:cNvPr>
          <p:cNvSpPr>
            <a:spLocks noGrp="1"/>
          </p:cNvSpPr>
          <p:nvPr>
            <p:ph type="title"/>
          </p:nvPr>
        </p:nvSpPr>
        <p:spPr/>
        <p:txBody>
          <a:bodyPr/>
          <a:lstStyle/>
          <a:p>
            <a:r>
              <a:rPr lang="de-DE" dirty="0"/>
              <a:t>JEE/Jakarta EE - Komponenten</a:t>
            </a:r>
          </a:p>
        </p:txBody>
      </p:sp>
      <p:pic>
        <p:nvPicPr>
          <p:cNvPr id="6" name="Inhaltsplatzhalter 5">
            <a:extLst>
              <a:ext uri="{FF2B5EF4-FFF2-40B4-BE49-F238E27FC236}">
                <a16:creationId xmlns:a16="http://schemas.microsoft.com/office/drawing/2014/main" id="{FD4C3C6B-A53E-A65A-2D5C-3F16A1C03B3B}"/>
              </a:ext>
            </a:extLst>
          </p:cNvPr>
          <p:cNvPicPr>
            <a:picLocks noGrp="1" noChangeAspect="1"/>
          </p:cNvPicPr>
          <p:nvPr>
            <p:ph idx="1"/>
          </p:nvPr>
        </p:nvPicPr>
        <p:blipFill>
          <a:blip r:embed="rId2"/>
          <a:stretch>
            <a:fillRect/>
          </a:stretch>
        </p:blipFill>
        <p:spPr>
          <a:xfrm>
            <a:off x="2355292" y="1825625"/>
            <a:ext cx="7481416" cy="4351338"/>
          </a:xfrm>
          <a:prstGeom prst="rect">
            <a:avLst/>
          </a:prstGeom>
        </p:spPr>
      </p:pic>
    </p:spTree>
    <p:extLst>
      <p:ext uri="{BB962C8B-B14F-4D97-AF65-F5344CB8AC3E}">
        <p14:creationId xmlns:p14="http://schemas.microsoft.com/office/powerpoint/2010/main" val="609114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3B82CF-1B01-D772-B8EC-345400623862}"/>
              </a:ext>
            </a:extLst>
          </p:cNvPr>
          <p:cNvSpPr>
            <a:spLocks noGrp="1"/>
          </p:cNvSpPr>
          <p:nvPr>
            <p:ph type="title"/>
          </p:nvPr>
        </p:nvSpPr>
        <p:spPr/>
        <p:txBody>
          <a:bodyPr/>
          <a:lstStyle/>
          <a:p>
            <a:r>
              <a:rPr lang="de-DE" dirty="0"/>
              <a:t>Spring Komponenten</a:t>
            </a:r>
          </a:p>
        </p:txBody>
      </p:sp>
      <p:pic>
        <p:nvPicPr>
          <p:cNvPr id="4" name="Picture 2" descr="Spring Komponenten/ Technologien">
            <a:extLst>
              <a:ext uri="{FF2B5EF4-FFF2-40B4-BE49-F238E27FC236}">
                <a16:creationId xmlns:a16="http://schemas.microsoft.com/office/drawing/2014/main" id="{B1A204E7-BE70-8E87-E7B3-E1AEDC4B032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65115" y="1825625"/>
            <a:ext cx="7461769"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2251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CEC5FC-B9E1-A418-A891-609F88AEFA13}"/>
              </a:ext>
            </a:extLst>
          </p:cNvPr>
          <p:cNvSpPr>
            <a:spLocks noGrp="1"/>
          </p:cNvSpPr>
          <p:nvPr>
            <p:ph type="title"/>
          </p:nvPr>
        </p:nvSpPr>
        <p:spPr/>
        <p:txBody>
          <a:bodyPr/>
          <a:lstStyle/>
          <a:p>
            <a:r>
              <a:rPr lang="de-DE" dirty="0"/>
              <a:t>Spring JPA</a:t>
            </a:r>
          </a:p>
        </p:txBody>
      </p:sp>
      <p:sp>
        <p:nvSpPr>
          <p:cNvPr id="3" name="Inhaltsplatzhalter 2">
            <a:extLst>
              <a:ext uri="{FF2B5EF4-FFF2-40B4-BE49-F238E27FC236}">
                <a16:creationId xmlns:a16="http://schemas.microsoft.com/office/drawing/2014/main" id="{70722ABC-492B-120D-6B9E-AAD29F47D41D}"/>
              </a:ext>
            </a:extLst>
          </p:cNvPr>
          <p:cNvSpPr>
            <a:spLocks noGrp="1"/>
          </p:cNvSpPr>
          <p:nvPr>
            <p:ph idx="1"/>
          </p:nvPr>
        </p:nvSpPr>
        <p:spPr/>
        <p:txBody>
          <a:bodyPr/>
          <a:lstStyle/>
          <a:p>
            <a:r>
              <a:rPr lang="de-DE" dirty="0"/>
              <a:t>Java basiert auf Klassen, Datenbanken auf Tabellen.</a:t>
            </a:r>
          </a:p>
          <a:p>
            <a:r>
              <a:rPr lang="de-DE" dirty="0"/>
              <a:t>Wir lassen Spring die Übersetzung dieser beiden Datenstrukturen übernehmen.</a:t>
            </a:r>
          </a:p>
          <a:p>
            <a:r>
              <a:rPr lang="de-DE" dirty="0"/>
              <a:t>Nutzt Hibernate als Vendor. Andere können konfiguriert werden (</a:t>
            </a:r>
            <a:r>
              <a:rPr lang="de-DE" b="0" i="0" dirty="0" err="1">
                <a:solidFill>
                  <a:srgbClr val="2D3748"/>
                </a:solidFill>
                <a:effectLst/>
                <a:latin typeface="-apple-system"/>
              </a:rPr>
              <a:t>eclipse</a:t>
            </a:r>
            <a:r>
              <a:rPr lang="de-DE" b="0" i="0" dirty="0">
                <a:solidFill>
                  <a:srgbClr val="2D3748"/>
                </a:solidFill>
                <a:effectLst/>
                <a:latin typeface="-apple-system"/>
              </a:rPr>
              <a:t>-link, </a:t>
            </a:r>
            <a:r>
              <a:rPr lang="de-DE" b="0" i="0" dirty="0" err="1">
                <a:solidFill>
                  <a:srgbClr val="2D3748"/>
                </a:solidFill>
                <a:effectLst/>
                <a:latin typeface="-apple-system"/>
              </a:rPr>
              <a:t>OpenJPA</a:t>
            </a:r>
            <a:r>
              <a:rPr lang="de-DE" b="0" i="0" dirty="0">
                <a:solidFill>
                  <a:srgbClr val="2D3748"/>
                </a:solidFill>
                <a:effectLst/>
                <a:latin typeface="-apple-system"/>
              </a:rPr>
              <a:t>, </a:t>
            </a:r>
            <a:r>
              <a:rPr lang="de-DE" b="0" i="0" dirty="0" err="1">
                <a:solidFill>
                  <a:srgbClr val="2D3748"/>
                </a:solidFill>
                <a:effectLst/>
                <a:latin typeface="-apple-system"/>
              </a:rPr>
              <a:t>DataNucleus</a:t>
            </a:r>
            <a:r>
              <a:rPr lang="de-DE" dirty="0">
                <a:solidFill>
                  <a:srgbClr val="2D3748"/>
                </a:solidFill>
                <a:latin typeface="-apple-system"/>
              </a:rPr>
              <a:t>,…)</a:t>
            </a:r>
          </a:p>
          <a:p>
            <a:r>
              <a:rPr lang="de-DE" dirty="0">
                <a:solidFill>
                  <a:srgbClr val="2D3748"/>
                </a:solidFill>
                <a:latin typeface="-apple-system"/>
              </a:rPr>
              <a:t>JPA (Java </a:t>
            </a:r>
            <a:r>
              <a:rPr lang="de-DE" dirty="0" err="1">
                <a:solidFill>
                  <a:srgbClr val="2D3748"/>
                </a:solidFill>
                <a:latin typeface="-apple-system"/>
              </a:rPr>
              <a:t>Persistence</a:t>
            </a:r>
            <a:r>
              <a:rPr lang="de-DE" dirty="0">
                <a:solidFill>
                  <a:srgbClr val="2D3748"/>
                </a:solidFill>
                <a:latin typeface="-apple-system"/>
              </a:rPr>
              <a:t> API) ist eine Spezifikation für das Persistieren von Java-Objekten in relationale Datenbanken.</a:t>
            </a:r>
            <a:endParaRPr lang="de-DE" dirty="0"/>
          </a:p>
        </p:txBody>
      </p:sp>
    </p:spTree>
    <p:extLst>
      <p:ext uri="{BB962C8B-B14F-4D97-AF65-F5344CB8AC3E}">
        <p14:creationId xmlns:p14="http://schemas.microsoft.com/office/powerpoint/2010/main" val="634738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E8C85FB9-C932-71BB-4AB7-37C006E369FF}"/>
              </a:ext>
            </a:extLst>
          </p:cNvPr>
          <p:cNvPicPr>
            <a:picLocks noChangeAspect="1"/>
          </p:cNvPicPr>
          <p:nvPr/>
        </p:nvPicPr>
        <p:blipFill>
          <a:blip r:embed="rId2"/>
          <a:stretch>
            <a:fillRect/>
          </a:stretch>
        </p:blipFill>
        <p:spPr>
          <a:xfrm>
            <a:off x="6839957" y="917188"/>
            <a:ext cx="714375" cy="847725"/>
          </a:xfrm>
          <a:prstGeom prst="rect">
            <a:avLst/>
          </a:prstGeom>
        </p:spPr>
      </p:pic>
      <p:pic>
        <p:nvPicPr>
          <p:cNvPr id="7" name="Grafik 6">
            <a:extLst>
              <a:ext uri="{FF2B5EF4-FFF2-40B4-BE49-F238E27FC236}">
                <a16:creationId xmlns:a16="http://schemas.microsoft.com/office/drawing/2014/main" id="{B9073B5A-6039-2B34-5D13-E25F802C445A}"/>
              </a:ext>
            </a:extLst>
          </p:cNvPr>
          <p:cNvPicPr>
            <a:picLocks noChangeAspect="1"/>
          </p:cNvPicPr>
          <p:nvPr/>
        </p:nvPicPr>
        <p:blipFill>
          <a:blip r:embed="rId3"/>
          <a:stretch>
            <a:fillRect/>
          </a:stretch>
        </p:blipFill>
        <p:spPr>
          <a:xfrm>
            <a:off x="703384" y="390939"/>
            <a:ext cx="5031122" cy="6195392"/>
          </a:xfrm>
          <a:prstGeom prst="rect">
            <a:avLst/>
          </a:prstGeom>
          <a:ln>
            <a:noFill/>
          </a:ln>
          <a:effectLst>
            <a:outerShdw blurRad="292100" dist="139700" dir="2700000" algn="tl" rotWithShape="0">
              <a:srgbClr val="333333">
                <a:alpha val="65000"/>
              </a:srgbClr>
            </a:outerShdw>
          </a:effectLst>
        </p:spPr>
      </p:pic>
      <p:pic>
        <p:nvPicPr>
          <p:cNvPr id="4" name="Grafik 3">
            <a:extLst>
              <a:ext uri="{FF2B5EF4-FFF2-40B4-BE49-F238E27FC236}">
                <a16:creationId xmlns:a16="http://schemas.microsoft.com/office/drawing/2014/main" id="{8135D5B0-DB49-8EA1-5CBB-6232F87DF4F6}"/>
              </a:ext>
            </a:extLst>
          </p:cNvPr>
          <p:cNvPicPr>
            <a:picLocks noChangeAspect="1"/>
          </p:cNvPicPr>
          <p:nvPr/>
        </p:nvPicPr>
        <p:blipFill>
          <a:blip r:embed="rId4"/>
          <a:stretch>
            <a:fillRect/>
          </a:stretch>
        </p:blipFill>
        <p:spPr>
          <a:xfrm>
            <a:off x="7554332" y="2478496"/>
            <a:ext cx="4200355" cy="4107835"/>
          </a:xfrm>
          <a:prstGeom prst="rect">
            <a:avLst/>
          </a:prstGeom>
          <a:ln>
            <a:noFill/>
          </a:ln>
          <a:effectLst>
            <a:outerShdw blurRad="292100" dist="139700" dir="2700000" algn="tl" rotWithShape="0">
              <a:srgbClr val="333333">
                <a:alpha val="65000"/>
              </a:srgbClr>
            </a:outerShdw>
          </a:effectLst>
        </p:spPr>
      </p:pic>
      <p:sp>
        <p:nvSpPr>
          <p:cNvPr id="10" name="Pfeil: nach rechts 9">
            <a:extLst>
              <a:ext uri="{FF2B5EF4-FFF2-40B4-BE49-F238E27FC236}">
                <a16:creationId xmlns:a16="http://schemas.microsoft.com/office/drawing/2014/main" id="{98E535D0-553A-30FF-3AF2-D1BED15C0E15}"/>
              </a:ext>
            </a:extLst>
          </p:cNvPr>
          <p:cNvSpPr/>
          <p:nvPr/>
        </p:nvSpPr>
        <p:spPr>
          <a:xfrm>
            <a:off x="6022188" y="1138086"/>
            <a:ext cx="530087" cy="22643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a:p>
        </p:txBody>
      </p:sp>
      <p:pic>
        <p:nvPicPr>
          <p:cNvPr id="14" name="Grafik 13">
            <a:extLst>
              <a:ext uri="{FF2B5EF4-FFF2-40B4-BE49-F238E27FC236}">
                <a16:creationId xmlns:a16="http://schemas.microsoft.com/office/drawing/2014/main" id="{90A9B6BE-E67C-7C0B-EA61-20E1CE8DB451}"/>
              </a:ext>
            </a:extLst>
          </p:cNvPr>
          <p:cNvPicPr>
            <a:picLocks noChangeAspect="1"/>
          </p:cNvPicPr>
          <p:nvPr/>
        </p:nvPicPr>
        <p:blipFill>
          <a:blip r:embed="rId5"/>
          <a:stretch>
            <a:fillRect/>
          </a:stretch>
        </p:blipFill>
        <p:spPr>
          <a:xfrm>
            <a:off x="8524286" y="368803"/>
            <a:ext cx="3227707" cy="1800546"/>
          </a:xfrm>
          <a:prstGeom prst="rect">
            <a:avLst/>
          </a:prstGeom>
          <a:ln>
            <a:noFill/>
          </a:ln>
          <a:effectLst>
            <a:outerShdw blurRad="292100" dist="139700" dir="2700000" algn="tl" rotWithShape="0">
              <a:srgbClr val="333333">
                <a:alpha val="65000"/>
              </a:srgbClr>
            </a:outerShdw>
          </a:effectLst>
        </p:spPr>
      </p:pic>
      <p:sp>
        <p:nvSpPr>
          <p:cNvPr id="17" name="Rechteck: abgerundete Ecken 16">
            <a:extLst>
              <a:ext uri="{FF2B5EF4-FFF2-40B4-BE49-F238E27FC236}">
                <a16:creationId xmlns:a16="http://schemas.microsoft.com/office/drawing/2014/main" id="{3A47F56E-A7EE-18AA-594E-06686A1A5118}"/>
              </a:ext>
            </a:extLst>
          </p:cNvPr>
          <p:cNvSpPr/>
          <p:nvPr/>
        </p:nvSpPr>
        <p:spPr>
          <a:xfrm>
            <a:off x="2053891" y="6156514"/>
            <a:ext cx="859869" cy="371061"/>
          </a:xfrm>
          <a:prstGeom prst="roundRect">
            <a:avLst/>
          </a:prstGeom>
          <a:solidFill>
            <a:schemeClr val="bg1">
              <a:alpha val="0"/>
            </a:schemeClr>
          </a:solidFill>
          <a:ln w="28575">
            <a:solidFill>
              <a:schemeClr val="accent6"/>
            </a:solidFill>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A209DD59-CA67-C88E-9DCE-2E7975E4ACE8}"/>
              </a:ext>
            </a:extLst>
          </p:cNvPr>
          <p:cNvSpPr txBox="1"/>
          <p:nvPr/>
        </p:nvSpPr>
        <p:spPr>
          <a:xfrm>
            <a:off x="5859586" y="1364524"/>
            <a:ext cx="859659" cy="307777"/>
          </a:xfrm>
          <a:prstGeom prst="rect">
            <a:avLst/>
          </a:prstGeom>
          <a:noFill/>
        </p:spPr>
        <p:txBody>
          <a:bodyPr wrap="none" rtlCol="0">
            <a:spAutoFit/>
          </a:bodyPr>
          <a:lstStyle/>
          <a:p>
            <a:r>
              <a:rPr lang="de-DE" sz="1400" dirty="0">
                <a:solidFill>
                  <a:schemeClr val="accent6">
                    <a:lumMod val="75000"/>
                  </a:schemeClr>
                </a:solidFill>
              </a:rPr>
              <a:t>generiert</a:t>
            </a:r>
          </a:p>
        </p:txBody>
      </p:sp>
      <p:sp>
        <p:nvSpPr>
          <p:cNvPr id="20" name="Textfeld 19">
            <a:extLst>
              <a:ext uri="{FF2B5EF4-FFF2-40B4-BE49-F238E27FC236}">
                <a16:creationId xmlns:a16="http://schemas.microsoft.com/office/drawing/2014/main" id="{D8BBE5CC-7A02-CD55-EFA4-F4A4E0FD7526}"/>
              </a:ext>
            </a:extLst>
          </p:cNvPr>
          <p:cNvSpPr txBox="1"/>
          <p:nvPr/>
        </p:nvSpPr>
        <p:spPr>
          <a:xfrm>
            <a:off x="7624772" y="1341050"/>
            <a:ext cx="829073" cy="307777"/>
          </a:xfrm>
          <a:prstGeom prst="rect">
            <a:avLst/>
          </a:prstGeom>
          <a:noFill/>
        </p:spPr>
        <p:txBody>
          <a:bodyPr wrap="none" rtlCol="0">
            <a:spAutoFit/>
          </a:bodyPr>
          <a:lstStyle/>
          <a:p>
            <a:r>
              <a:rPr lang="de-DE" sz="1400" dirty="0">
                <a:solidFill>
                  <a:schemeClr val="accent6">
                    <a:lumMod val="75000"/>
                  </a:schemeClr>
                </a:solidFill>
              </a:rPr>
              <a:t>entpackt</a:t>
            </a:r>
          </a:p>
        </p:txBody>
      </p:sp>
      <p:sp>
        <p:nvSpPr>
          <p:cNvPr id="21" name="Pfeil: nach rechts 20">
            <a:extLst>
              <a:ext uri="{FF2B5EF4-FFF2-40B4-BE49-F238E27FC236}">
                <a16:creationId xmlns:a16="http://schemas.microsoft.com/office/drawing/2014/main" id="{5F451408-F73B-F3F8-B4C8-1F091B7178AC}"/>
              </a:ext>
            </a:extLst>
          </p:cNvPr>
          <p:cNvSpPr/>
          <p:nvPr/>
        </p:nvSpPr>
        <p:spPr>
          <a:xfrm>
            <a:off x="7772725" y="1138086"/>
            <a:ext cx="530087" cy="22643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395503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96E728-D258-D670-9002-C0BABB8E5294}"/>
              </a:ext>
            </a:extLst>
          </p:cNvPr>
          <p:cNvSpPr>
            <a:spLocks noGrp="1"/>
          </p:cNvSpPr>
          <p:nvPr>
            <p:ph type="title"/>
          </p:nvPr>
        </p:nvSpPr>
        <p:spPr/>
        <p:txBody>
          <a:bodyPr/>
          <a:lstStyle/>
          <a:p>
            <a:r>
              <a:rPr lang="de-DE" dirty="0"/>
              <a:t>Pures JDBC</a:t>
            </a:r>
          </a:p>
        </p:txBody>
      </p:sp>
      <p:sp>
        <p:nvSpPr>
          <p:cNvPr id="3" name="Inhaltsplatzhalter 2">
            <a:extLst>
              <a:ext uri="{FF2B5EF4-FFF2-40B4-BE49-F238E27FC236}">
                <a16:creationId xmlns:a16="http://schemas.microsoft.com/office/drawing/2014/main" id="{0EFEC311-C5CE-520D-9FAF-320B1E4EB3CF}"/>
              </a:ext>
            </a:extLst>
          </p:cNvPr>
          <p:cNvSpPr>
            <a:spLocks noGrp="1"/>
          </p:cNvSpPr>
          <p:nvPr>
            <p:ph idx="1"/>
          </p:nvPr>
        </p:nvSpPr>
        <p:spPr>
          <a:xfrm>
            <a:off x="838199" y="1825625"/>
            <a:ext cx="11132127" cy="4351338"/>
          </a:xfrm>
        </p:spPr>
        <p:txBody>
          <a:bodyPr/>
          <a:lstStyle/>
          <a:p>
            <a:r>
              <a:rPr lang="de-DE" dirty="0"/>
              <a:t>Ohne ein Framework ist die Arbeit mit JDCB aufwendig und fehleranfällig.</a:t>
            </a:r>
          </a:p>
          <a:p>
            <a:r>
              <a:rPr lang="de-DE" dirty="0"/>
              <a:t>Viel </a:t>
            </a:r>
            <a:r>
              <a:rPr lang="de-DE" dirty="0" err="1"/>
              <a:t>Boilerplate</a:t>
            </a:r>
            <a:r>
              <a:rPr lang="de-DE" dirty="0"/>
              <a:t> Code (Connections öffnen und schließen,…)</a:t>
            </a:r>
          </a:p>
        </p:txBody>
      </p:sp>
      <p:pic>
        <p:nvPicPr>
          <p:cNvPr id="11" name="Grafik 10">
            <a:extLst>
              <a:ext uri="{FF2B5EF4-FFF2-40B4-BE49-F238E27FC236}">
                <a16:creationId xmlns:a16="http://schemas.microsoft.com/office/drawing/2014/main" id="{BD52B471-C5A2-2660-F012-168A25D54D6B}"/>
              </a:ext>
            </a:extLst>
          </p:cNvPr>
          <p:cNvPicPr>
            <a:picLocks noChangeAspect="1"/>
          </p:cNvPicPr>
          <p:nvPr/>
        </p:nvPicPr>
        <p:blipFill>
          <a:blip r:embed="rId3"/>
          <a:stretch>
            <a:fillRect/>
          </a:stretch>
        </p:blipFill>
        <p:spPr>
          <a:xfrm>
            <a:off x="3214316" y="3018206"/>
            <a:ext cx="5763367" cy="3396767"/>
          </a:xfrm>
          <a:prstGeom prst="rect">
            <a:avLst/>
          </a:prstGeom>
        </p:spPr>
      </p:pic>
    </p:spTree>
    <p:extLst>
      <p:ext uri="{BB962C8B-B14F-4D97-AF65-F5344CB8AC3E}">
        <p14:creationId xmlns:p14="http://schemas.microsoft.com/office/powerpoint/2010/main" val="41841171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DB4078-C2BC-B825-BCEF-DE168AB84B2D}"/>
              </a:ext>
            </a:extLst>
          </p:cNvPr>
          <p:cNvSpPr>
            <a:spLocks noGrp="1"/>
          </p:cNvSpPr>
          <p:nvPr>
            <p:ph type="title"/>
          </p:nvPr>
        </p:nvSpPr>
        <p:spPr/>
        <p:txBody>
          <a:bodyPr/>
          <a:lstStyle/>
          <a:p>
            <a:r>
              <a:rPr lang="de-DE" dirty="0"/>
              <a:t>Wer macht was?</a:t>
            </a:r>
          </a:p>
        </p:txBody>
      </p:sp>
      <p:pic>
        <p:nvPicPr>
          <p:cNvPr id="6" name="Inhaltsplatzhalter 5">
            <a:extLst>
              <a:ext uri="{FF2B5EF4-FFF2-40B4-BE49-F238E27FC236}">
                <a16:creationId xmlns:a16="http://schemas.microsoft.com/office/drawing/2014/main" id="{BB6D4495-DE74-8B96-487A-EABDB86CF16C}"/>
              </a:ext>
            </a:extLst>
          </p:cNvPr>
          <p:cNvPicPr>
            <a:picLocks noGrp="1" noChangeAspect="1"/>
          </p:cNvPicPr>
          <p:nvPr>
            <p:ph idx="1"/>
          </p:nvPr>
        </p:nvPicPr>
        <p:blipFill>
          <a:blip r:embed="rId3"/>
          <a:stretch>
            <a:fillRect/>
          </a:stretch>
        </p:blipFill>
        <p:spPr>
          <a:xfrm>
            <a:off x="2573689" y="1825625"/>
            <a:ext cx="7044622" cy="4351338"/>
          </a:xfrm>
          <a:prstGeom prst="rect">
            <a:avLst/>
          </a:prstGeom>
        </p:spPr>
      </p:pic>
    </p:spTree>
    <p:extLst>
      <p:ext uri="{BB962C8B-B14F-4D97-AF65-F5344CB8AC3E}">
        <p14:creationId xmlns:p14="http://schemas.microsoft.com/office/powerpoint/2010/main" val="9453141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CB6D4E-5251-5CDF-1B5F-9B78DBACF385}"/>
              </a:ext>
            </a:extLst>
          </p:cNvPr>
          <p:cNvSpPr>
            <a:spLocks noGrp="1"/>
          </p:cNvSpPr>
          <p:nvPr>
            <p:ph type="title"/>
          </p:nvPr>
        </p:nvSpPr>
        <p:spPr/>
        <p:txBody>
          <a:bodyPr/>
          <a:lstStyle/>
          <a:p>
            <a:r>
              <a:rPr lang="de-DE" dirty="0"/>
              <a:t>Neues Projekt erstellen</a:t>
            </a:r>
          </a:p>
        </p:txBody>
      </p:sp>
      <p:sp>
        <p:nvSpPr>
          <p:cNvPr id="3" name="Inhaltsplatzhalter 2">
            <a:extLst>
              <a:ext uri="{FF2B5EF4-FFF2-40B4-BE49-F238E27FC236}">
                <a16:creationId xmlns:a16="http://schemas.microsoft.com/office/drawing/2014/main" id="{5E24924C-FF04-3F91-8C05-07D2DAA517C7}"/>
              </a:ext>
            </a:extLst>
          </p:cNvPr>
          <p:cNvSpPr>
            <a:spLocks noGrp="1"/>
          </p:cNvSpPr>
          <p:nvPr>
            <p:ph idx="1"/>
          </p:nvPr>
        </p:nvSpPr>
        <p:spPr/>
        <p:txBody>
          <a:bodyPr/>
          <a:lstStyle/>
          <a:p>
            <a:r>
              <a:rPr lang="de-DE" dirty="0"/>
              <a:t>Erstelle ein neues Projekt mit </a:t>
            </a:r>
            <a:r>
              <a:rPr lang="de-DE" dirty="0">
                <a:hlinkClick r:id="rId2"/>
              </a:rPr>
              <a:t>start.spring.io</a:t>
            </a:r>
            <a:r>
              <a:rPr lang="de-DE" dirty="0"/>
              <a:t> den Abhängigkeiten:</a:t>
            </a:r>
          </a:p>
          <a:p>
            <a:pPr lvl="1"/>
            <a:r>
              <a:rPr lang="de-DE" dirty="0"/>
              <a:t>Spring Data JPA</a:t>
            </a:r>
          </a:p>
          <a:p>
            <a:pPr lvl="1"/>
            <a:r>
              <a:rPr lang="de-DE" dirty="0"/>
              <a:t>Lombok</a:t>
            </a:r>
          </a:p>
          <a:p>
            <a:pPr lvl="1"/>
            <a:r>
              <a:rPr lang="de-DE" dirty="0"/>
              <a:t>H2</a:t>
            </a:r>
          </a:p>
          <a:p>
            <a:pPr lvl="1"/>
            <a:r>
              <a:rPr lang="de-DE" dirty="0"/>
              <a:t>Spring Web</a:t>
            </a:r>
          </a:p>
        </p:txBody>
      </p:sp>
    </p:spTree>
    <p:extLst>
      <p:ext uri="{BB962C8B-B14F-4D97-AF65-F5344CB8AC3E}">
        <p14:creationId xmlns:p14="http://schemas.microsoft.com/office/powerpoint/2010/main" val="27860789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726304-A9BD-AB75-538E-A4594ADB2B84}"/>
              </a:ext>
            </a:extLst>
          </p:cNvPr>
          <p:cNvSpPr>
            <a:spLocks noGrp="1"/>
          </p:cNvSpPr>
          <p:nvPr>
            <p:ph type="title"/>
          </p:nvPr>
        </p:nvSpPr>
        <p:spPr/>
        <p:txBody>
          <a:bodyPr/>
          <a:lstStyle/>
          <a:p>
            <a:r>
              <a:rPr lang="de-DE" dirty="0"/>
              <a:t>Properties für DB</a:t>
            </a:r>
          </a:p>
        </p:txBody>
      </p:sp>
      <p:pic>
        <p:nvPicPr>
          <p:cNvPr id="4" name="Grafik 3">
            <a:extLst>
              <a:ext uri="{FF2B5EF4-FFF2-40B4-BE49-F238E27FC236}">
                <a16:creationId xmlns:a16="http://schemas.microsoft.com/office/drawing/2014/main" id="{19E28E06-A6DB-77D2-0684-65D051BF349F}"/>
              </a:ext>
            </a:extLst>
          </p:cNvPr>
          <p:cNvPicPr>
            <a:picLocks noChangeAspect="1"/>
          </p:cNvPicPr>
          <p:nvPr/>
        </p:nvPicPr>
        <p:blipFill>
          <a:blip r:embed="rId2"/>
          <a:stretch>
            <a:fillRect/>
          </a:stretch>
        </p:blipFill>
        <p:spPr>
          <a:xfrm>
            <a:off x="3243262" y="2143931"/>
            <a:ext cx="5705475" cy="2238375"/>
          </a:xfrm>
          <a:prstGeom prst="rect">
            <a:avLst/>
          </a:prstGeom>
        </p:spPr>
      </p:pic>
    </p:spTree>
    <p:extLst>
      <p:ext uri="{BB962C8B-B14F-4D97-AF65-F5344CB8AC3E}">
        <p14:creationId xmlns:p14="http://schemas.microsoft.com/office/powerpoint/2010/main" val="23128778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B6096-17B4-4721-5701-E6EAECB12B4F}"/>
              </a:ext>
            </a:extLst>
          </p:cNvPr>
          <p:cNvSpPr>
            <a:spLocks noGrp="1"/>
          </p:cNvSpPr>
          <p:nvPr>
            <p:ph type="title"/>
          </p:nvPr>
        </p:nvSpPr>
        <p:spPr/>
        <p:txBody>
          <a:bodyPr/>
          <a:lstStyle/>
          <a:p>
            <a:r>
              <a:rPr lang="de-DE" dirty="0"/>
              <a:t>Eine erste Klasse</a:t>
            </a:r>
          </a:p>
        </p:txBody>
      </p:sp>
      <p:graphicFrame>
        <p:nvGraphicFramePr>
          <p:cNvPr id="6" name="Tabelle 6">
            <a:extLst>
              <a:ext uri="{FF2B5EF4-FFF2-40B4-BE49-F238E27FC236}">
                <a16:creationId xmlns:a16="http://schemas.microsoft.com/office/drawing/2014/main" id="{28E202D6-480F-3254-CA7D-9D04D8BB44A9}"/>
              </a:ext>
            </a:extLst>
          </p:cNvPr>
          <p:cNvGraphicFramePr>
            <a:graphicFrameLocks noGrp="1"/>
          </p:cNvGraphicFramePr>
          <p:nvPr>
            <p:ph idx="1"/>
            <p:extLst>
              <p:ext uri="{D42A27DB-BD31-4B8C-83A1-F6EECF244321}">
                <p14:modId xmlns:p14="http://schemas.microsoft.com/office/powerpoint/2010/main" val="2593842803"/>
              </p:ext>
            </p:extLst>
          </p:nvPr>
        </p:nvGraphicFramePr>
        <p:xfrm>
          <a:off x="838200" y="1825625"/>
          <a:ext cx="6362700" cy="3683000"/>
        </p:xfrm>
        <a:graphic>
          <a:graphicData uri="http://schemas.openxmlformats.org/drawingml/2006/table">
            <a:tbl>
              <a:tblPr firstRow="1" bandRow="1">
                <a:tableStyleId>{5C22544A-7EE6-4342-B048-85BDC9FD1C3A}</a:tableStyleId>
              </a:tblPr>
              <a:tblGrid>
                <a:gridCol w="2331346">
                  <a:extLst>
                    <a:ext uri="{9D8B030D-6E8A-4147-A177-3AD203B41FA5}">
                      <a16:colId xmlns:a16="http://schemas.microsoft.com/office/drawing/2014/main" val="2878409422"/>
                    </a:ext>
                  </a:extLst>
                </a:gridCol>
                <a:gridCol w="4031354">
                  <a:extLst>
                    <a:ext uri="{9D8B030D-6E8A-4147-A177-3AD203B41FA5}">
                      <a16:colId xmlns:a16="http://schemas.microsoft.com/office/drawing/2014/main" val="2391919733"/>
                    </a:ext>
                  </a:extLst>
                </a:gridCol>
              </a:tblGrid>
              <a:tr h="370840">
                <a:tc>
                  <a:txBody>
                    <a:bodyPr/>
                    <a:lstStyle/>
                    <a:p>
                      <a:r>
                        <a:rPr lang="de-DE" dirty="0"/>
                        <a:t>Annotation</a:t>
                      </a:r>
                    </a:p>
                  </a:txBody>
                  <a:tcPr/>
                </a:tc>
                <a:tc>
                  <a:txBody>
                    <a:bodyPr/>
                    <a:lstStyle/>
                    <a:p>
                      <a:r>
                        <a:rPr lang="de-DE" dirty="0"/>
                        <a:t>Bedeutung</a:t>
                      </a:r>
                    </a:p>
                  </a:txBody>
                  <a:tcPr/>
                </a:tc>
                <a:extLst>
                  <a:ext uri="{0D108BD9-81ED-4DB2-BD59-A6C34878D82A}">
                    <a16:rowId xmlns:a16="http://schemas.microsoft.com/office/drawing/2014/main" val="1010855254"/>
                  </a:ext>
                </a:extLst>
              </a:tr>
              <a:tr h="370840">
                <a:tc>
                  <a:txBody>
                    <a:bodyPr/>
                    <a:lstStyle/>
                    <a:p>
                      <a:r>
                        <a:rPr lang="de-DE" b="1" dirty="0"/>
                        <a:t>@Entity</a:t>
                      </a:r>
                    </a:p>
                  </a:txBody>
                  <a:tcPr/>
                </a:tc>
                <a:tc>
                  <a:txBody>
                    <a:bodyPr/>
                    <a:lstStyle/>
                    <a:p>
                      <a:r>
                        <a:rPr lang="de-DE" b="1" dirty="0"/>
                        <a:t>Zu dieser Klasse gehört eine Tabelle</a:t>
                      </a:r>
                    </a:p>
                  </a:txBody>
                  <a:tcPr/>
                </a:tc>
                <a:extLst>
                  <a:ext uri="{0D108BD9-81ED-4DB2-BD59-A6C34878D82A}">
                    <a16:rowId xmlns:a16="http://schemas.microsoft.com/office/drawing/2014/main" val="1696538878"/>
                  </a:ext>
                </a:extLst>
              </a:tr>
              <a:tr h="370840">
                <a:tc>
                  <a:txBody>
                    <a:bodyPr/>
                    <a:lstStyle/>
                    <a:p>
                      <a:r>
                        <a:rPr lang="de-DE" dirty="0"/>
                        <a:t>@Table</a:t>
                      </a:r>
                    </a:p>
                  </a:txBody>
                  <a:tcPr/>
                </a:tc>
                <a:tc>
                  <a:txBody>
                    <a:bodyPr/>
                    <a:lstStyle/>
                    <a:p>
                      <a:r>
                        <a:rPr lang="de-DE"/>
                        <a:t>Genauere Definitionen über die Tabelle.</a:t>
                      </a:r>
                      <a:endParaRPr lang="de-DE" dirty="0"/>
                    </a:p>
                  </a:txBody>
                  <a:tcPr/>
                </a:tc>
                <a:extLst>
                  <a:ext uri="{0D108BD9-81ED-4DB2-BD59-A6C34878D82A}">
                    <a16:rowId xmlns:a16="http://schemas.microsoft.com/office/drawing/2014/main" val="500514614"/>
                  </a:ext>
                </a:extLst>
              </a:tr>
              <a:tr h="370840">
                <a:tc>
                  <a:txBody>
                    <a:bodyPr/>
                    <a:lstStyle/>
                    <a:p>
                      <a:r>
                        <a:rPr lang="de-DE" dirty="0"/>
                        <a:t>@Data @AllArgsConstructor @NorArgsConstructor</a:t>
                      </a:r>
                    </a:p>
                    <a:p>
                      <a:r>
                        <a:rPr lang="de-DE" dirty="0"/>
                        <a:t>@Builder</a:t>
                      </a:r>
                    </a:p>
                  </a:txBody>
                  <a:tcPr/>
                </a:tc>
                <a:tc>
                  <a:txBody>
                    <a:bodyPr/>
                    <a:lstStyle/>
                    <a:p>
                      <a:r>
                        <a:rPr lang="de-DE" dirty="0"/>
                        <a:t>Lombok Annotationen für kompaktere Java Klassen.</a:t>
                      </a:r>
                    </a:p>
                  </a:txBody>
                  <a:tcPr/>
                </a:tc>
                <a:extLst>
                  <a:ext uri="{0D108BD9-81ED-4DB2-BD59-A6C34878D82A}">
                    <a16:rowId xmlns:a16="http://schemas.microsoft.com/office/drawing/2014/main" val="4033965627"/>
                  </a:ext>
                </a:extLst>
              </a:tr>
              <a:tr h="370840">
                <a:tc>
                  <a:txBody>
                    <a:bodyPr/>
                    <a:lstStyle/>
                    <a:p>
                      <a:r>
                        <a:rPr lang="de-DE" b="1" dirty="0"/>
                        <a:t>@Id</a:t>
                      </a:r>
                    </a:p>
                  </a:txBody>
                  <a:tcPr/>
                </a:tc>
                <a:tc>
                  <a:txBody>
                    <a:bodyPr/>
                    <a:lstStyle/>
                    <a:p>
                      <a:r>
                        <a:rPr lang="de-DE" b="1" dirty="0"/>
                        <a:t>Dieses Feld ist der Primary Key.</a:t>
                      </a:r>
                    </a:p>
                  </a:txBody>
                  <a:tcPr/>
                </a:tc>
                <a:extLst>
                  <a:ext uri="{0D108BD9-81ED-4DB2-BD59-A6C34878D82A}">
                    <a16:rowId xmlns:a16="http://schemas.microsoft.com/office/drawing/2014/main" val="1462549392"/>
                  </a:ext>
                </a:extLst>
              </a:tr>
              <a:tr h="370840">
                <a:tc>
                  <a:txBody>
                    <a:bodyPr/>
                    <a:lstStyle/>
                    <a:p>
                      <a:r>
                        <a:rPr lang="de-DE" dirty="0"/>
                        <a:t>@Generated Value</a:t>
                      </a:r>
                    </a:p>
                  </a:txBody>
                  <a:tcPr/>
                </a:tc>
                <a:tc>
                  <a:txBody>
                    <a:bodyPr/>
                    <a:lstStyle/>
                    <a:p>
                      <a:r>
                        <a:rPr lang="de-DE"/>
                        <a:t>Der Inhalt dieses Feldes wird automatisch generiert. </a:t>
                      </a:r>
                      <a:endParaRPr lang="de-DE" dirty="0"/>
                    </a:p>
                  </a:txBody>
                  <a:tcPr/>
                </a:tc>
                <a:extLst>
                  <a:ext uri="{0D108BD9-81ED-4DB2-BD59-A6C34878D82A}">
                    <a16:rowId xmlns:a16="http://schemas.microsoft.com/office/drawing/2014/main" val="2695470533"/>
                  </a:ext>
                </a:extLst>
              </a:tr>
              <a:tr h="370840">
                <a:tc>
                  <a:txBody>
                    <a:bodyPr/>
                    <a:lstStyle/>
                    <a:p>
                      <a:r>
                        <a:rPr lang="de-DE" dirty="0"/>
                        <a:t>@Column</a:t>
                      </a:r>
                    </a:p>
                  </a:txBody>
                  <a:tcPr/>
                </a:tc>
                <a:tc>
                  <a:txBody>
                    <a:bodyPr/>
                    <a:lstStyle/>
                    <a:p>
                      <a:r>
                        <a:rPr lang="de-DE" dirty="0"/>
                        <a:t>Genauere Informationen zur Spalte.</a:t>
                      </a:r>
                    </a:p>
                  </a:txBody>
                  <a:tcPr/>
                </a:tc>
                <a:extLst>
                  <a:ext uri="{0D108BD9-81ED-4DB2-BD59-A6C34878D82A}">
                    <a16:rowId xmlns:a16="http://schemas.microsoft.com/office/drawing/2014/main" val="784754260"/>
                  </a:ext>
                </a:extLst>
              </a:tr>
            </a:tbl>
          </a:graphicData>
        </a:graphic>
      </p:graphicFrame>
      <p:pic>
        <p:nvPicPr>
          <p:cNvPr id="5" name="Grafik 4">
            <a:extLst>
              <a:ext uri="{FF2B5EF4-FFF2-40B4-BE49-F238E27FC236}">
                <a16:creationId xmlns:a16="http://schemas.microsoft.com/office/drawing/2014/main" id="{75135B30-34C9-984D-159D-0B88E0443F80}"/>
              </a:ext>
            </a:extLst>
          </p:cNvPr>
          <p:cNvPicPr>
            <a:picLocks noChangeAspect="1"/>
          </p:cNvPicPr>
          <p:nvPr/>
        </p:nvPicPr>
        <p:blipFill>
          <a:blip r:embed="rId3"/>
          <a:stretch>
            <a:fillRect/>
          </a:stretch>
        </p:blipFill>
        <p:spPr>
          <a:xfrm>
            <a:off x="7447429" y="1027906"/>
            <a:ext cx="4552950" cy="3343275"/>
          </a:xfrm>
          <a:prstGeom prst="rect">
            <a:avLst/>
          </a:prstGeom>
        </p:spPr>
      </p:pic>
      <p:pic>
        <p:nvPicPr>
          <p:cNvPr id="8" name="Grafik 7">
            <a:extLst>
              <a:ext uri="{FF2B5EF4-FFF2-40B4-BE49-F238E27FC236}">
                <a16:creationId xmlns:a16="http://schemas.microsoft.com/office/drawing/2014/main" id="{79F29969-05A3-D8B3-0AD9-0630E4CE3D9F}"/>
              </a:ext>
            </a:extLst>
          </p:cNvPr>
          <p:cNvPicPr>
            <a:picLocks noChangeAspect="1"/>
          </p:cNvPicPr>
          <p:nvPr/>
        </p:nvPicPr>
        <p:blipFill>
          <a:blip r:embed="rId4"/>
          <a:stretch>
            <a:fillRect/>
          </a:stretch>
        </p:blipFill>
        <p:spPr>
          <a:xfrm>
            <a:off x="7999879" y="4833918"/>
            <a:ext cx="3448050" cy="1619250"/>
          </a:xfrm>
          <a:prstGeom prst="rect">
            <a:avLst/>
          </a:prstGeom>
        </p:spPr>
      </p:pic>
    </p:spTree>
    <p:extLst>
      <p:ext uri="{BB962C8B-B14F-4D97-AF65-F5344CB8AC3E}">
        <p14:creationId xmlns:p14="http://schemas.microsoft.com/office/powerpoint/2010/main" val="252698790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E8FE43-319B-537B-0286-5F1FC6411FFE}"/>
              </a:ext>
            </a:extLst>
          </p:cNvPr>
          <p:cNvSpPr>
            <a:spLocks noGrp="1"/>
          </p:cNvSpPr>
          <p:nvPr>
            <p:ph type="title"/>
          </p:nvPr>
        </p:nvSpPr>
        <p:spPr/>
        <p:txBody>
          <a:bodyPr/>
          <a:lstStyle/>
          <a:p>
            <a:r>
              <a:rPr lang="de-DE" dirty="0"/>
              <a:t>@UniqueConstrians</a:t>
            </a:r>
          </a:p>
        </p:txBody>
      </p:sp>
      <p:sp>
        <p:nvSpPr>
          <p:cNvPr id="3" name="Inhaltsplatzhalter 2">
            <a:extLst>
              <a:ext uri="{FF2B5EF4-FFF2-40B4-BE49-F238E27FC236}">
                <a16:creationId xmlns:a16="http://schemas.microsoft.com/office/drawing/2014/main" id="{4941D7BA-8F6A-5AC5-F0F7-921833FC1472}"/>
              </a:ext>
            </a:extLst>
          </p:cNvPr>
          <p:cNvSpPr>
            <a:spLocks noGrp="1"/>
          </p:cNvSpPr>
          <p:nvPr>
            <p:ph idx="1"/>
          </p:nvPr>
        </p:nvSpPr>
        <p:spPr>
          <a:xfrm>
            <a:off x="838200" y="1825625"/>
            <a:ext cx="5542128" cy="4351338"/>
          </a:xfrm>
        </p:spPr>
        <p:txBody>
          <a:bodyPr/>
          <a:lstStyle/>
          <a:p>
            <a:r>
              <a:rPr lang="de-DE" dirty="0"/>
              <a:t>Mit @UniqueConstraints können wir eben solche einfügen.</a:t>
            </a:r>
          </a:p>
        </p:txBody>
      </p:sp>
      <p:pic>
        <p:nvPicPr>
          <p:cNvPr id="5" name="Grafik 4">
            <a:extLst>
              <a:ext uri="{FF2B5EF4-FFF2-40B4-BE49-F238E27FC236}">
                <a16:creationId xmlns:a16="http://schemas.microsoft.com/office/drawing/2014/main" id="{EB8ADC02-77EC-F961-F518-5CF733B2595B}"/>
              </a:ext>
            </a:extLst>
          </p:cNvPr>
          <p:cNvPicPr>
            <a:picLocks noChangeAspect="1"/>
          </p:cNvPicPr>
          <p:nvPr/>
        </p:nvPicPr>
        <p:blipFill>
          <a:blip r:embed="rId2"/>
          <a:stretch>
            <a:fillRect/>
          </a:stretch>
        </p:blipFill>
        <p:spPr>
          <a:xfrm>
            <a:off x="6870046" y="681037"/>
            <a:ext cx="5000625" cy="5543550"/>
          </a:xfrm>
          <a:prstGeom prst="rect">
            <a:avLst/>
          </a:prstGeom>
        </p:spPr>
      </p:pic>
      <p:pic>
        <p:nvPicPr>
          <p:cNvPr id="7" name="Grafik 6">
            <a:extLst>
              <a:ext uri="{FF2B5EF4-FFF2-40B4-BE49-F238E27FC236}">
                <a16:creationId xmlns:a16="http://schemas.microsoft.com/office/drawing/2014/main" id="{5D073A0E-FDFD-E8A5-5B10-97D9B802CF8C}"/>
              </a:ext>
            </a:extLst>
          </p:cNvPr>
          <p:cNvPicPr>
            <a:picLocks noChangeAspect="1"/>
          </p:cNvPicPr>
          <p:nvPr/>
        </p:nvPicPr>
        <p:blipFill>
          <a:blip r:embed="rId3"/>
          <a:stretch>
            <a:fillRect/>
          </a:stretch>
        </p:blipFill>
        <p:spPr>
          <a:xfrm>
            <a:off x="3946852" y="5447084"/>
            <a:ext cx="2428875" cy="695325"/>
          </a:xfrm>
          <a:prstGeom prst="rect">
            <a:avLst/>
          </a:prstGeom>
        </p:spPr>
      </p:pic>
      <p:sp>
        <p:nvSpPr>
          <p:cNvPr id="8" name="Flussdiagramm: Prozess 7">
            <a:extLst>
              <a:ext uri="{FF2B5EF4-FFF2-40B4-BE49-F238E27FC236}">
                <a16:creationId xmlns:a16="http://schemas.microsoft.com/office/drawing/2014/main" id="{083E1869-6B48-3209-D3B0-D5F2D68C95E7}"/>
              </a:ext>
            </a:extLst>
          </p:cNvPr>
          <p:cNvSpPr/>
          <p:nvPr/>
        </p:nvSpPr>
        <p:spPr>
          <a:xfrm>
            <a:off x="7967543" y="2154561"/>
            <a:ext cx="3025730" cy="677350"/>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9" name="Flussdiagramm: Prozess 8">
            <a:extLst>
              <a:ext uri="{FF2B5EF4-FFF2-40B4-BE49-F238E27FC236}">
                <a16:creationId xmlns:a16="http://schemas.microsoft.com/office/drawing/2014/main" id="{B046B456-A37D-43C8-B540-873270E37685}"/>
              </a:ext>
            </a:extLst>
          </p:cNvPr>
          <p:cNvSpPr/>
          <p:nvPr/>
        </p:nvSpPr>
        <p:spPr>
          <a:xfrm>
            <a:off x="8310282" y="5529262"/>
            <a:ext cx="1075765" cy="184802"/>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5224215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B02322-D5E7-81FE-0AEE-A8F64B3A0FEA}"/>
              </a:ext>
            </a:extLst>
          </p:cNvPr>
          <p:cNvSpPr>
            <a:spLocks noGrp="1"/>
          </p:cNvSpPr>
          <p:nvPr>
            <p:ph type="title"/>
          </p:nvPr>
        </p:nvSpPr>
        <p:spPr/>
        <p:txBody>
          <a:bodyPr/>
          <a:lstStyle/>
          <a:p>
            <a:r>
              <a:rPr lang="de-DE" dirty="0"/>
              <a:t>Repository für Student</a:t>
            </a:r>
          </a:p>
        </p:txBody>
      </p:sp>
      <p:sp>
        <p:nvSpPr>
          <p:cNvPr id="3" name="Inhaltsplatzhalter 2">
            <a:extLst>
              <a:ext uri="{FF2B5EF4-FFF2-40B4-BE49-F238E27FC236}">
                <a16:creationId xmlns:a16="http://schemas.microsoft.com/office/drawing/2014/main" id="{C1E02887-B860-9669-F44D-BC57AAB7FF64}"/>
              </a:ext>
            </a:extLst>
          </p:cNvPr>
          <p:cNvSpPr>
            <a:spLocks noGrp="1"/>
          </p:cNvSpPr>
          <p:nvPr>
            <p:ph idx="1"/>
          </p:nvPr>
        </p:nvSpPr>
        <p:spPr>
          <a:xfrm>
            <a:off x="838200" y="1825625"/>
            <a:ext cx="6156278" cy="4351338"/>
          </a:xfrm>
        </p:spPr>
        <p:txBody>
          <a:bodyPr/>
          <a:lstStyle/>
          <a:p>
            <a:r>
              <a:rPr lang="de-DE" dirty="0"/>
              <a:t>Wir erstellen wieder ein Repository für die Student Entity.</a:t>
            </a:r>
          </a:p>
        </p:txBody>
      </p:sp>
      <p:pic>
        <p:nvPicPr>
          <p:cNvPr id="5" name="Grafik 4">
            <a:extLst>
              <a:ext uri="{FF2B5EF4-FFF2-40B4-BE49-F238E27FC236}">
                <a16:creationId xmlns:a16="http://schemas.microsoft.com/office/drawing/2014/main" id="{DC31DE41-02D5-CC28-DD2B-C57A9628E510}"/>
              </a:ext>
            </a:extLst>
          </p:cNvPr>
          <p:cNvPicPr>
            <a:picLocks noChangeAspect="1"/>
          </p:cNvPicPr>
          <p:nvPr/>
        </p:nvPicPr>
        <p:blipFill>
          <a:blip r:embed="rId2"/>
          <a:stretch>
            <a:fillRect/>
          </a:stretch>
        </p:blipFill>
        <p:spPr>
          <a:xfrm>
            <a:off x="3220943" y="5957888"/>
            <a:ext cx="6296025" cy="438150"/>
          </a:xfrm>
          <a:prstGeom prst="rect">
            <a:avLst/>
          </a:prstGeom>
        </p:spPr>
      </p:pic>
      <p:pic>
        <p:nvPicPr>
          <p:cNvPr id="7" name="Grafik 6">
            <a:extLst>
              <a:ext uri="{FF2B5EF4-FFF2-40B4-BE49-F238E27FC236}">
                <a16:creationId xmlns:a16="http://schemas.microsoft.com/office/drawing/2014/main" id="{7DD785DC-30B6-19C8-3195-B6F448F514B1}"/>
              </a:ext>
            </a:extLst>
          </p:cNvPr>
          <p:cNvPicPr>
            <a:picLocks noChangeAspect="1"/>
          </p:cNvPicPr>
          <p:nvPr/>
        </p:nvPicPr>
        <p:blipFill>
          <a:blip r:embed="rId3"/>
          <a:stretch>
            <a:fillRect/>
          </a:stretch>
        </p:blipFill>
        <p:spPr>
          <a:xfrm>
            <a:off x="7212215" y="575090"/>
            <a:ext cx="3829050" cy="4867275"/>
          </a:xfrm>
          <a:prstGeom prst="rect">
            <a:avLst/>
          </a:prstGeom>
        </p:spPr>
      </p:pic>
      <p:sp>
        <p:nvSpPr>
          <p:cNvPr id="8" name="Flussdiagramm: Prozess 7">
            <a:extLst>
              <a:ext uri="{FF2B5EF4-FFF2-40B4-BE49-F238E27FC236}">
                <a16:creationId xmlns:a16="http://schemas.microsoft.com/office/drawing/2014/main" id="{97D4E705-01F8-E3CA-ED95-0BD1F3253C2B}"/>
              </a:ext>
            </a:extLst>
          </p:cNvPr>
          <p:cNvSpPr/>
          <p:nvPr/>
        </p:nvSpPr>
        <p:spPr>
          <a:xfrm>
            <a:off x="7764369" y="4751340"/>
            <a:ext cx="1673055" cy="209622"/>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pic>
        <p:nvPicPr>
          <p:cNvPr id="10" name="Grafik 9">
            <a:extLst>
              <a:ext uri="{FF2B5EF4-FFF2-40B4-BE49-F238E27FC236}">
                <a16:creationId xmlns:a16="http://schemas.microsoft.com/office/drawing/2014/main" id="{5B92E1FA-3666-86D9-127C-F711F4262AB3}"/>
              </a:ext>
            </a:extLst>
          </p:cNvPr>
          <p:cNvPicPr>
            <a:picLocks noChangeAspect="1"/>
          </p:cNvPicPr>
          <p:nvPr/>
        </p:nvPicPr>
        <p:blipFill>
          <a:blip r:embed="rId4"/>
          <a:stretch>
            <a:fillRect/>
          </a:stretch>
        </p:blipFill>
        <p:spPr>
          <a:xfrm>
            <a:off x="2139302" y="3064473"/>
            <a:ext cx="4157709" cy="2377892"/>
          </a:xfrm>
          <a:prstGeom prst="rect">
            <a:avLst/>
          </a:prstGeom>
        </p:spPr>
      </p:pic>
    </p:spTree>
    <p:extLst>
      <p:ext uri="{BB962C8B-B14F-4D97-AF65-F5344CB8AC3E}">
        <p14:creationId xmlns:p14="http://schemas.microsoft.com/office/powerpoint/2010/main" val="35067533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E8751C-AD67-2E85-95F7-9823E44E946E}"/>
              </a:ext>
            </a:extLst>
          </p:cNvPr>
          <p:cNvSpPr>
            <a:spLocks noGrp="1"/>
          </p:cNvSpPr>
          <p:nvPr>
            <p:ph type="title"/>
          </p:nvPr>
        </p:nvSpPr>
        <p:spPr/>
        <p:txBody>
          <a:bodyPr/>
          <a:lstStyle/>
          <a:p>
            <a:r>
              <a:rPr lang="de-DE" dirty="0"/>
              <a:t>Daten Speichern</a:t>
            </a:r>
          </a:p>
        </p:txBody>
      </p:sp>
      <p:pic>
        <p:nvPicPr>
          <p:cNvPr id="5" name="Grafik 4">
            <a:extLst>
              <a:ext uri="{FF2B5EF4-FFF2-40B4-BE49-F238E27FC236}">
                <a16:creationId xmlns:a16="http://schemas.microsoft.com/office/drawing/2014/main" id="{09FA1E91-55A4-61DC-F68C-B205AC18309E}"/>
              </a:ext>
            </a:extLst>
          </p:cNvPr>
          <p:cNvPicPr>
            <a:picLocks noChangeAspect="1"/>
          </p:cNvPicPr>
          <p:nvPr/>
        </p:nvPicPr>
        <p:blipFill>
          <a:blip r:embed="rId2"/>
          <a:stretch>
            <a:fillRect/>
          </a:stretch>
        </p:blipFill>
        <p:spPr>
          <a:xfrm>
            <a:off x="3073305" y="1905794"/>
            <a:ext cx="6591300" cy="4191000"/>
          </a:xfrm>
          <a:prstGeom prst="rect">
            <a:avLst/>
          </a:prstGeom>
        </p:spPr>
      </p:pic>
      <p:sp>
        <p:nvSpPr>
          <p:cNvPr id="6" name="Flussdiagramm: Prozess 5">
            <a:extLst>
              <a:ext uri="{FF2B5EF4-FFF2-40B4-BE49-F238E27FC236}">
                <a16:creationId xmlns:a16="http://schemas.microsoft.com/office/drawing/2014/main" id="{BC62CE67-061D-43A6-1ACA-88E3B92B3D29}"/>
              </a:ext>
            </a:extLst>
          </p:cNvPr>
          <p:cNvSpPr/>
          <p:nvPr/>
        </p:nvSpPr>
        <p:spPr>
          <a:xfrm>
            <a:off x="4429769" y="5263131"/>
            <a:ext cx="2441879" cy="209622"/>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40000997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F94584-5FA2-244B-DE68-F92FBBFB373B}"/>
              </a:ext>
            </a:extLst>
          </p:cNvPr>
          <p:cNvSpPr>
            <a:spLocks noGrp="1"/>
          </p:cNvSpPr>
          <p:nvPr>
            <p:ph type="title"/>
          </p:nvPr>
        </p:nvSpPr>
        <p:spPr/>
        <p:txBody>
          <a:bodyPr/>
          <a:lstStyle/>
          <a:p>
            <a:r>
              <a:rPr lang="de-DE" dirty="0"/>
              <a:t>@Embeddable &amp; @Embedded</a:t>
            </a:r>
          </a:p>
        </p:txBody>
      </p:sp>
      <p:pic>
        <p:nvPicPr>
          <p:cNvPr id="5" name="Grafik 4">
            <a:extLst>
              <a:ext uri="{FF2B5EF4-FFF2-40B4-BE49-F238E27FC236}">
                <a16:creationId xmlns:a16="http://schemas.microsoft.com/office/drawing/2014/main" id="{5119FBF5-8284-0806-FEA7-15A57BC47BB1}"/>
              </a:ext>
            </a:extLst>
          </p:cNvPr>
          <p:cNvPicPr>
            <a:picLocks noChangeAspect="1"/>
          </p:cNvPicPr>
          <p:nvPr/>
        </p:nvPicPr>
        <p:blipFill>
          <a:blip r:embed="rId2"/>
          <a:stretch>
            <a:fillRect/>
          </a:stretch>
        </p:blipFill>
        <p:spPr>
          <a:xfrm>
            <a:off x="1101061" y="1662586"/>
            <a:ext cx="7391400" cy="3181350"/>
          </a:xfrm>
          <a:prstGeom prst="rect">
            <a:avLst/>
          </a:prstGeom>
        </p:spPr>
      </p:pic>
      <p:pic>
        <p:nvPicPr>
          <p:cNvPr id="7" name="Grafik 6">
            <a:extLst>
              <a:ext uri="{FF2B5EF4-FFF2-40B4-BE49-F238E27FC236}">
                <a16:creationId xmlns:a16="http://schemas.microsoft.com/office/drawing/2014/main" id="{93FC0525-26B7-BB93-48EF-EE451E810511}"/>
              </a:ext>
            </a:extLst>
          </p:cNvPr>
          <p:cNvPicPr>
            <a:picLocks noChangeAspect="1"/>
          </p:cNvPicPr>
          <p:nvPr/>
        </p:nvPicPr>
        <p:blipFill>
          <a:blip r:embed="rId3"/>
          <a:stretch>
            <a:fillRect/>
          </a:stretch>
        </p:blipFill>
        <p:spPr>
          <a:xfrm>
            <a:off x="9087070" y="1662587"/>
            <a:ext cx="1740226" cy="3181350"/>
          </a:xfrm>
          <a:prstGeom prst="rect">
            <a:avLst/>
          </a:prstGeom>
        </p:spPr>
      </p:pic>
      <p:pic>
        <p:nvPicPr>
          <p:cNvPr id="9" name="Grafik 8">
            <a:extLst>
              <a:ext uri="{FF2B5EF4-FFF2-40B4-BE49-F238E27FC236}">
                <a16:creationId xmlns:a16="http://schemas.microsoft.com/office/drawing/2014/main" id="{C284EB5A-CA4E-A5D4-0BA8-B0DE9B255461}"/>
              </a:ext>
            </a:extLst>
          </p:cNvPr>
          <p:cNvPicPr>
            <a:picLocks noChangeAspect="1"/>
          </p:cNvPicPr>
          <p:nvPr/>
        </p:nvPicPr>
        <p:blipFill>
          <a:blip r:embed="rId4"/>
          <a:stretch>
            <a:fillRect/>
          </a:stretch>
        </p:blipFill>
        <p:spPr>
          <a:xfrm>
            <a:off x="838200" y="5544633"/>
            <a:ext cx="3019425" cy="714375"/>
          </a:xfrm>
          <a:prstGeom prst="rect">
            <a:avLst/>
          </a:prstGeom>
        </p:spPr>
      </p:pic>
      <p:pic>
        <p:nvPicPr>
          <p:cNvPr id="11" name="Grafik 10">
            <a:extLst>
              <a:ext uri="{FF2B5EF4-FFF2-40B4-BE49-F238E27FC236}">
                <a16:creationId xmlns:a16="http://schemas.microsoft.com/office/drawing/2014/main" id="{D0873528-BDA5-B031-8461-01DDD6B2B02C}"/>
              </a:ext>
            </a:extLst>
          </p:cNvPr>
          <p:cNvPicPr>
            <a:picLocks noChangeAspect="1"/>
          </p:cNvPicPr>
          <p:nvPr/>
        </p:nvPicPr>
        <p:blipFill>
          <a:blip r:embed="rId5"/>
          <a:stretch>
            <a:fillRect/>
          </a:stretch>
        </p:blipFill>
        <p:spPr>
          <a:xfrm>
            <a:off x="3980328" y="5115927"/>
            <a:ext cx="7292723" cy="1376948"/>
          </a:xfrm>
          <a:prstGeom prst="rect">
            <a:avLst/>
          </a:prstGeom>
        </p:spPr>
      </p:pic>
      <p:cxnSp>
        <p:nvCxnSpPr>
          <p:cNvPr id="4" name="Gerader Verbinder 3">
            <a:extLst>
              <a:ext uri="{FF2B5EF4-FFF2-40B4-BE49-F238E27FC236}">
                <a16:creationId xmlns:a16="http://schemas.microsoft.com/office/drawing/2014/main" id="{419162EF-6F62-6254-1A81-76E755195936}"/>
              </a:ext>
            </a:extLst>
          </p:cNvPr>
          <p:cNvCxnSpPr/>
          <p:nvPr/>
        </p:nvCxnSpPr>
        <p:spPr>
          <a:xfrm>
            <a:off x="6817659" y="3220571"/>
            <a:ext cx="1230406"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66404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475299-1991-12EF-E5C2-B6A193E8CFC4}"/>
              </a:ext>
            </a:extLst>
          </p:cNvPr>
          <p:cNvSpPr>
            <a:spLocks noGrp="1"/>
          </p:cNvSpPr>
          <p:nvPr>
            <p:ph type="title"/>
          </p:nvPr>
        </p:nvSpPr>
        <p:spPr>
          <a:xfrm>
            <a:off x="838200" y="365125"/>
            <a:ext cx="4204648" cy="1325563"/>
          </a:xfrm>
        </p:spPr>
        <p:txBody>
          <a:bodyPr/>
          <a:lstStyle/>
          <a:p>
            <a:r>
              <a:rPr lang="de-DE" dirty="0"/>
              <a:t>Query erstellen</a:t>
            </a:r>
          </a:p>
        </p:txBody>
      </p:sp>
      <p:sp>
        <p:nvSpPr>
          <p:cNvPr id="3" name="Inhaltsplatzhalter 2">
            <a:extLst>
              <a:ext uri="{FF2B5EF4-FFF2-40B4-BE49-F238E27FC236}">
                <a16:creationId xmlns:a16="http://schemas.microsoft.com/office/drawing/2014/main" id="{BB49536C-2A90-8D8A-C3DE-C70C9D0A8594}"/>
              </a:ext>
            </a:extLst>
          </p:cNvPr>
          <p:cNvSpPr>
            <a:spLocks noGrp="1"/>
          </p:cNvSpPr>
          <p:nvPr>
            <p:ph idx="1"/>
          </p:nvPr>
        </p:nvSpPr>
        <p:spPr>
          <a:xfrm>
            <a:off x="838199" y="1825625"/>
            <a:ext cx="4334301" cy="4351338"/>
          </a:xfrm>
        </p:spPr>
        <p:txBody>
          <a:bodyPr/>
          <a:lstStyle/>
          <a:p>
            <a:r>
              <a:rPr lang="de-DE" dirty="0"/>
              <a:t>Mit Alt+Einfg öffnet sich in </a:t>
            </a:r>
            <a:r>
              <a:rPr lang="de-DE" dirty="0" err="1"/>
              <a:t>IntelliJ</a:t>
            </a:r>
            <a:r>
              <a:rPr lang="de-DE" dirty="0"/>
              <a:t> ein Kontextmenü zum Erstellen von </a:t>
            </a:r>
            <a:r>
              <a:rPr lang="de-DE" dirty="0">
                <a:hlinkClick r:id="rId2"/>
              </a:rPr>
              <a:t>Repository Methoden</a:t>
            </a:r>
            <a:r>
              <a:rPr lang="de-DE" dirty="0"/>
              <a:t>.</a:t>
            </a:r>
          </a:p>
        </p:txBody>
      </p:sp>
      <p:pic>
        <p:nvPicPr>
          <p:cNvPr id="5" name="Grafik 4">
            <a:extLst>
              <a:ext uri="{FF2B5EF4-FFF2-40B4-BE49-F238E27FC236}">
                <a16:creationId xmlns:a16="http://schemas.microsoft.com/office/drawing/2014/main" id="{AF7B7F9C-321F-65A6-4407-3A1D9D2183A5}"/>
              </a:ext>
            </a:extLst>
          </p:cNvPr>
          <p:cNvPicPr>
            <a:picLocks noChangeAspect="1"/>
          </p:cNvPicPr>
          <p:nvPr/>
        </p:nvPicPr>
        <p:blipFill>
          <a:blip r:embed="rId3"/>
          <a:stretch>
            <a:fillRect/>
          </a:stretch>
        </p:blipFill>
        <p:spPr>
          <a:xfrm>
            <a:off x="5335253" y="429905"/>
            <a:ext cx="5956849" cy="2050600"/>
          </a:xfrm>
          <a:prstGeom prst="rect">
            <a:avLst/>
          </a:prstGeom>
        </p:spPr>
      </p:pic>
      <p:pic>
        <p:nvPicPr>
          <p:cNvPr id="7" name="Grafik 6">
            <a:extLst>
              <a:ext uri="{FF2B5EF4-FFF2-40B4-BE49-F238E27FC236}">
                <a16:creationId xmlns:a16="http://schemas.microsoft.com/office/drawing/2014/main" id="{E8F9A3EB-8232-E01B-1FB9-2347401CCBA7}"/>
              </a:ext>
            </a:extLst>
          </p:cNvPr>
          <p:cNvPicPr>
            <a:picLocks noChangeAspect="1"/>
          </p:cNvPicPr>
          <p:nvPr/>
        </p:nvPicPr>
        <p:blipFill>
          <a:blip r:embed="rId4"/>
          <a:stretch>
            <a:fillRect/>
          </a:stretch>
        </p:blipFill>
        <p:spPr>
          <a:xfrm>
            <a:off x="1616621" y="3691470"/>
            <a:ext cx="2162175" cy="2876550"/>
          </a:xfrm>
          <a:prstGeom prst="rect">
            <a:avLst/>
          </a:prstGeom>
        </p:spPr>
      </p:pic>
      <p:pic>
        <p:nvPicPr>
          <p:cNvPr id="9" name="Grafik 8">
            <a:extLst>
              <a:ext uri="{FF2B5EF4-FFF2-40B4-BE49-F238E27FC236}">
                <a16:creationId xmlns:a16="http://schemas.microsoft.com/office/drawing/2014/main" id="{74DED8BD-6828-E053-530B-6A5F8212145F}"/>
              </a:ext>
            </a:extLst>
          </p:cNvPr>
          <p:cNvPicPr>
            <a:picLocks noChangeAspect="1"/>
          </p:cNvPicPr>
          <p:nvPr/>
        </p:nvPicPr>
        <p:blipFill>
          <a:blip r:embed="rId5"/>
          <a:stretch>
            <a:fillRect/>
          </a:stretch>
        </p:blipFill>
        <p:spPr>
          <a:xfrm>
            <a:off x="5336276" y="2842067"/>
            <a:ext cx="5955826" cy="3725953"/>
          </a:xfrm>
          <a:prstGeom prst="rect">
            <a:avLst/>
          </a:prstGeom>
        </p:spPr>
      </p:pic>
    </p:spTree>
    <p:extLst>
      <p:ext uri="{BB962C8B-B14F-4D97-AF65-F5344CB8AC3E}">
        <p14:creationId xmlns:p14="http://schemas.microsoft.com/office/powerpoint/2010/main" val="3996732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6828B3-B0BE-32FA-65EA-7D8CE3C0DE99}"/>
              </a:ext>
            </a:extLst>
          </p:cNvPr>
          <p:cNvSpPr>
            <a:spLocks noGrp="1"/>
          </p:cNvSpPr>
          <p:nvPr>
            <p:ph type="title"/>
          </p:nvPr>
        </p:nvSpPr>
        <p:spPr/>
        <p:txBody>
          <a:bodyPr/>
          <a:lstStyle/>
          <a:p>
            <a:r>
              <a:rPr lang="de-DE" dirty="0"/>
              <a:t>Inhalt eines neues Projektes</a:t>
            </a:r>
          </a:p>
        </p:txBody>
      </p:sp>
      <p:graphicFrame>
        <p:nvGraphicFramePr>
          <p:cNvPr id="4" name="Tabelle 4">
            <a:extLst>
              <a:ext uri="{FF2B5EF4-FFF2-40B4-BE49-F238E27FC236}">
                <a16:creationId xmlns:a16="http://schemas.microsoft.com/office/drawing/2014/main" id="{76FBE257-6B13-1E67-2812-6389B3905263}"/>
              </a:ext>
            </a:extLst>
          </p:cNvPr>
          <p:cNvGraphicFramePr>
            <a:graphicFrameLocks noGrp="1"/>
          </p:cNvGraphicFramePr>
          <p:nvPr>
            <p:ph idx="1"/>
            <p:extLst>
              <p:ext uri="{D42A27DB-BD31-4B8C-83A1-F6EECF244321}">
                <p14:modId xmlns:p14="http://schemas.microsoft.com/office/powerpoint/2010/main" val="197567271"/>
              </p:ext>
            </p:extLst>
          </p:nvPr>
        </p:nvGraphicFramePr>
        <p:xfrm>
          <a:off x="838200" y="1825625"/>
          <a:ext cx="10515600" cy="3505200"/>
        </p:xfrm>
        <a:graphic>
          <a:graphicData uri="http://schemas.openxmlformats.org/drawingml/2006/table">
            <a:tbl>
              <a:tblPr firstRow="1" bandRow="1">
                <a:tableStyleId>{5C22544A-7EE6-4342-B048-85BDC9FD1C3A}</a:tableStyleId>
              </a:tblPr>
              <a:tblGrid>
                <a:gridCol w="3599329">
                  <a:extLst>
                    <a:ext uri="{9D8B030D-6E8A-4147-A177-3AD203B41FA5}">
                      <a16:colId xmlns:a16="http://schemas.microsoft.com/office/drawing/2014/main" val="3137510223"/>
                    </a:ext>
                  </a:extLst>
                </a:gridCol>
                <a:gridCol w="6916271">
                  <a:extLst>
                    <a:ext uri="{9D8B030D-6E8A-4147-A177-3AD203B41FA5}">
                      <a16:colId xmlns:a16="http://schemas.microsoft.com/office/drawing/2014/main" val="3869278257"/>
                    </a:ext>
                  </a:extLst>
                </a:gridCol>
              </a:tblGrid>
              <a:tr h="370840">
                <a:tc>
                  <a:txBody>
                    <a:bodyPr/>
                    <a:lstStyle/>
                    <a:p>
                      <a:r>
                        <a:rPr lang="de-DE"/>
                        <a:t>Dateien</a:t>
                      </a:r>
                      <a:endParaRPr lang="de-DE" dirty="0"/>
                    </a:p>
                  </a:txBody>
                  <a:tcPr/>
                </a:tc>
                <a:tc>
                  <a:txBody>
                    <a:bodyPr/>
                    <a:lstStyle/>
                    <a:p>
                      <a:r>
                        <a:rPr lang="de-DE"/>
                        <a:t>Bedeutung</a:t>
                      </a:r>
                      <a:endParaRPr lang="de-DE" dirty="0"/>
                    </a:p>
                  </a:txBody>
                  <a:tcPr/>
                </a:tc>
                <a:extLst>
                  <a:ext uri="{0D108BD9-81ED-4DB2-BD59-A6C34878D82A}">
                    <a16:rowId xmlns:a16="http://schemas.microsoft.com/office/drawing/2014/main" val="1994427699"/>
                  </a:ext>
                </a:extLst>
              </a:tr>
              <a:tr h="370840">
                <a:tc>
                  <a:txBody>
                    <a:bodyPr/>
                    <a:lstStyle/>
                    <a:p>
                      <a:r>
                        <a:rPr lang="de-DE" dirty="0" err="1"/>
                        <a:t>mvnw</a:t>
                      </a:r>
                      <a:r>
                        <a:rPr lang="de-DE" dirty="0"/>
                        <a:t> und mvnw.cmd</a:t>
                      </a:r>
                    </a:p>
                  </a:txBody>
                  <a:tcPr/>
                </a:tc>
                <a:tc>
                  <a:txBody>
                    <a:bodyPr/>
                    <a:lstStyle/>
                    <a:p>
                      <a:r>
                        <a:rPr lang="de-DE" dirty="0"/>
                        <a:t>Maven Wrapper Skripte, mit denen das Projekt auch ohne installiertes Maven gebaut werden kann.</a:t>
                      </a:r>
                    </a:p>
                  </a:txBody>
                  <a:tcPr/>
                </a:tc>
                <a:extLst>
                  <a:ext uri="{0D108BD9-81ED-4DB2-BD59-A6C34878D82A}">
                    <a16:rowId xmlns:a16="http://schemas.microsoft.com/office/drawing/2014/main" val="2654704106"/>
                  </a:ext>
                </a:extLst>
              </a:tr>
              <a:tr h="370840">
                <a:tc>
                  <a:txBody>
                    <a:bodyPr/>
                    <a:lstStyle/>
                    <a:p>
                      <a:r>
                        <a:rPr lang="de-DE" dirty="0"/>
                        <a:t>pom.xml</a:t>
                      </a:r>
                    </a:p>
                  </a:txBody>
                  <a:tcPr/>
                </a:tc>
                <a:tc>
                  <a:txBody>
                    <a:bodyPr/>
                    <a:lstStyle/>
                    <a:p>
                      <a:r>
                        <a:rPr lang="de-DE" dirty="0"/>
                        <a:t>Maven </a:t>
                      </a:r>
                      <a:r>
                        <a:rPr lang="de-DE" dirty="0" err="1"/>
                        <a:t>Build</a:t>
                      </a:r>
                      <a:r>
                        <a:rPr lang="de-DE" dirty="0"/>
                        <a:t> </a:t>
                      </a:r>
                      <a:r>
                        <a:rPr lang="de-DE" dirty="0" err="1"/>
                        <a:t>Specifications</a:t>
                      </a:r>
                      <a:endParaRPr lang="de-DE" dirty="0"/>
                    </a:p>
                  </a:txBody>
                  <a:tcPr/>
                </a:tc>
                <a:extLst>
                  <a:ext uri="{0D108BD9-81ED-4DB2-BD59-A6C34878D82A}">
                    <a16:rowId xmlns:a16="http://schemas.microsoft.com/office/drawing/2014/main" val="3221809638"/>
                  </a:ext>
                </a:extLst>
              </a:tr>
              <a:tr h="370840">
                <a:tc>
                  <a:txBody>
                    <a:bodyPr/>
                    <a:lstStyle/>
                    <a:p>
                      <a:r>
                        <a:rPr lang="de-DE" dirty="0"/>
                        <a:t>&lt;</a:t>
                      </a:r>
                      <a:r>
                        <a:rPr lang="de-DE" dirty="0" err="1"/>
                        <a:t>projektname</a:t>
                      </a:r>
                      <a:r>
                        <a:rPr lang="de-DE" dirty="0"/>
                        <a:t>&gt;Application.java</a:t>
                      </a:r>
                    </a:p>
                  </a:txBody>
                  <a:tcPr/>
                </a:tc>
                <a:tc>
                  <a:txBody>
                    <a:bodyPr/>
                    <a:lstStyle/>
                    <a:p>
                      <a:r>
                        <a:rPr lang="de-DE" dirty="0"/>
                        <a:t>Main-Klasse von Spring Boot.</a:t>
                      </a:r>
                    </a:p>
                  </a:txBody>
                  <a:tcPr/>
                </a:tc>
                <a:extLst>
                  <a:ext uri="{0D108BD9-81ED-4DB2-BD59-A6C34878D82A}">
                    <a16:rowId xmlns:a16="http://schemas.microsoft.com/office/drawing/2014/main" val="915257603"/>
                  </a:ext>
                </a:extLst>
              </a:tr>
              <a:tr h="370840">
                <a:tc>
                  <a:txBody>
                    <a:bodyPr/>
                    <a:lstStyle/>
                    <a:p>
                      <a:r>
                        <a:rPr lang="de-DE" dirty="0" err="1"/>
                        <a:t>application.properties</a:t>
                      </a:r>
                      <a:endParaRPr lang="de-DE" dirty="0"/>
                    </a:p>
                  </a:txBody>
                  <a:tcPr/>
                </a:tc>
                <a:tc>
                  <a:txBody>
                    <a:bodyPr/>
                    <a:lstStyle/>
                    <a:p>
                      <a:r>
                        <a:rPr lang="de-DE" dirty="0"/>
                        <a:t>Zunächst leer. Ermöglicht Einstellungen vorzunehmen.</a:t>
                      </a:r>
                    </a:p>
                  </a:txBody>
                  <a:tcPr/>
                </a:tc>
                <a:extLst>
                  <a:ext uri="{0D108BD9-81ED-4DB2-BD59-A6C34878D82A}">
                    <a16:rowId xmlns:a16="http://schemas.microsoft.com/office/drawing/2014/main" val="1943445873"/>
                  </a:ext>
                </a:extLst>
              </a:tr>
              <a:tr h="370840">
                <a:tc>
                  <a:txBody>
                    <a:bodyPr/>
                    <a:lstStyle/>
                    <a:p>
                      <a:r>
                        <a:rPr lang="de-DE" dirty="0" err="1"/>
                        <a:t>static</a:t>
                      </a:r>
                      <a:endParaRPr lang="de-DE" dirty="0"/>
                    </a:p>
                  </a:txBody>
                  <a:tcPr/>
                </a:tc>
                <a:tc>
                  <a:txBody>
                    <a:bodyPr/>
                    <a:lstStyle/>
                    <a:p>
                      <a:r>
                        <a:rPr lang="de-DE" dirty="0"/>
                        <a:t>Ordner in dem statische Inhalte gespeichert werden (</a:t>
                      </a:r>
                      <a:r>
                        <a:rPr lang="de-DE" dirty="0" err="1"/>
                        <a:t>Javascript</a:t>
                      </a:r>
                      <a:r>
                        <a:rPr lang="de-DE" dirty="0"/>
                        <a:t>/Bilder/</a:t>
                      </a:r>
                      <a:r>
                        <a:rPr lang="de-DE" dirty="0" err="1"/>
                        <a:t>css</a:t>
                      </a:r>
                      <a:r>
                        <a:rPr lang="de-DE" dirty="0"/>
                        <a:t>…)</a:t>
                      </a:r>
                    </a:p>
                  </a:txBody>
                  <a:tcPr/>
                </a:tc>
                <a:extLst>
                  <a:ext uri="{0D108BD9-81ED-4DB2-BD59-A6C34878D82A}">
                    <a16:rowId xmlns:a16="http://schemas.microsoft.com/office/drawing/2014/main" val="2261688627"/>
                  </a:ext>
                </a:extLst>
              </a:tr>
              <a:tr h="370840">
                <a:tc>
                  <a:txBody>
                    <a:bodyPr/>
                    <a:lstStyle/>
                    <a:p>
                      <a:r>
                        <a:rPr lang="de-DE" dirty="0" err="1"/>
                        <a:t>templates</a:t>
                      </a:r>
                      <a:endParaRPr lang="de-DE" dirty="0"/>
                    </a:p>
                  </a:txBody>
                  <a:tcPr/>
                </a:tc>
                <a:tc>
                  <a:txBody>
                    <a:bodyPr/>
                    <a:lstStyle/>
                    <a:p>
                      <a:r>
                        <a:rPr lang="de-DE" dirty="0"/>
                        <a:t>Ordner für </a:t>
                      </a:r>
                      <a:r>
                        <a:rPr lang="de-DE" dirty="0" err="1"/>
                        <a:t>template</a:t>
                      </a:r>
                      <a:r>
                        <a:rPr lang="de-DE" dirty="0"/>
                        <a:t> Dateien</a:t>
                      </a:r>
                    </a:p>
                  </a:txBody>
                  <a:tcPr/>
                </a:tc>
                <a:extLst>
                  <a:ext uri="{0D108BD9-81ED-4DB2-BD59-A6C34878D82A}">
                    <a16:rowId xmlns:a16="http://schemas.microsoft.com/office/drawing/2014/main" val="164784321"/>
                  </a:ext>
                </a:extLst>
              </a:tr>
              <a:tr h="370840">
                <a:tc>
                  <a:txBody>
                    <a:bodyPr/>
                    <a:lstStyle/>
                    <a:p>
                      <a:r>
                        <a:rPr lang="de-DE" dirty="0"/>
                        <a:t>&lt;</a:t>
                      </a:r>
                      <a:r>
                        <a:rPr lang="de-DE" dirty="0" err="1"/>
                        <a:t>projektname</a:t>
                      </a:r>
                      <a:r>
                        <a:rPr lang="de-DE" dirty="0"/>
                        <a:t>&gt;ApllicationTests.java</a:t>
                      </a:r>
                    </a:p>
                  </a:txBody>
                  <a:tcPr/>
                </a:tc>
                <a:tc>
                  <a:txBody>
                    <a:bodyPr/>
                    <a:lstStyle/>
                    <a:p>
                      <a:r>
                        <a:rPr lang="de-DE" dirty="0"/>
                        <a:t>Testklasse</a:t>
                      </a:r>
                    </a:p>
                  </a:txBody>
                  <a:tcPr/>
                </a:tc>
                <a:extLst>
                  <a:ext uri="{0D108BD9-81ED-4DB2-BD59-A6C34878D82A}">
                    <a16:rowId xmlns:a16="http://schemas.microsoft.com/office/drawing/2014/main" val="3285358295"/>
                  </a:ext>
                </a:extLst>
              </a:tr>
            </a:tbl>
          </a:graphicData>
        </a:graphic>
      </p:graphicFrame>
    </p:spTree>
    <p:extLst>
      <p:ext uri="{BB962C8B-B14F-4D97-AF65-F5344CB8AC3E}">
        <p14:creationId xmlns:p14="http://schemas.microsoft.com/office/powerpoint/2010/main" val="167309187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D79130-AC56-E56B-A67C-168F9FFC0CE0}"/>
              </a:ext>
            </a:extLst>
          </p:cNvPr>
          <p:cNvSpPr>
            <a:spLocks noGrp="1"/>
          </p:cNvSpPr>
          <p:nvPr>
            <p:ph type="title"/>
          </p:nvPr>
        </p:nvSpPr>
        <p:spPr/>
        <p:txBody>
          <a:bodyPr/>
          <a:lstStyle/>
          <a:p>
            <a:r>
              <a:rPr lang="de-DE" dirty="0"/>
              <a:t>JPQL Query</a:t>
            </a:r>
          </a:p>
        </p:txBody>
      </p:sp>
      <p:sp>
        <p:nvSpPr>
          <p:cNvPr id="3" name="Inhaltsplatzhalter 2">
            <a:extLst>
              <a:ext uri="{FF2B5EF4-FFF2-40B4-BE49-F238E27FC236}">
                <a16:creationId xmlns:a16="http://schemas.microsoft.com/office/drawing/2014/main" id="{CB2F841B-748A-986C-2B18-42B047AC62B7}"/>
              </a:ext>
            </a:extLst>
          </p:cNvPr>
          <p:cNvSpPr>
            <a:spLocks noGrp="1"/>
          </p:cNvSpPr>
          <p:nvPr>
            <p:ph idx="1"/>
          </p:nvPr>
        </p:nvSpPr>
        <p:spPr/>
        <p:txBody>
          <a:bodyPr/>
          <a:lstStyle/>
          <a:p>
            <a:r>
              <a:rPr lang="de-DE" dirty="0"/>
              <a:t>JPQL basiert auf den Klassen, nicht auf den Tabellennamen!</a:t>
            </a:r>
          </a:p>
          <a:p>
            <a:r>
              <a:rPr lang="de-DE" dirty="0"/>
              <a:t>Hier ist ein Fehler versteckt ;)</a:t>
            </a:r>
          </a:p>
        </p:txBody>
      </p:sp>
      <p:pic>
        <p:nvPicPr>
          <p:cNvPr id="7" name="Grafik 6">
            <a:extLst>
              <a:ext uri="{FF2B5EF4-FFF2-40B4-BE49-F238E27FC236}">
                <a16:creationId xmlns:a16="http://schemas.microsoft.com/office/drawing/2014/main" id="{810B7C2A-678E-1436-6411-8B7734A9B451}"/>
              </a:ext>
            </a:extLst>
          </p:cNvPr>
          <p:cNvPicPr>
            <a:picLocks noChangeAspect="1"/>
          </p:cNvPicPr>
          <p:nvPr/>
        </p:nvPicPr>
        <p:blipFill>
          <a:blip r:embed="rId2"/>
          <a:stretch>
            <a:fillRect/>
          </a:stretch>
        </p:blipFill>
        <p:spPr>
          <a:xfrm>
            <a:off x="2533650" y="3363107"/>
            <a:ext cx="7124700" cy="2028825"/>
          </a:xfrm>
          <a:prstGeom prst="rect">
            <a:avLst/>
          </a:prstGeom>
        </p:spPr>
      </p:pic>
    </p:spTree>
    <p:extLst>
      <p:ext uri="{BB962C8B-B14F-4D97-AF65-F5344CB8AC3E}">
        <p14:creationId xmlns:p14="http://schemas.microsoft.com/office/powerpoint/2010/main" val="47779872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A0970F-D2DB-E5E5-8E86-396505CB8FD9}"/>
              </a:ext>
            </a:extLst>
          </p:cNvPr>
          <p:cNvSpPr>
            <a:spLocks noGrp="1"/>
          </p:cNvSpPr>
          <p:nvPr>
            <p:ph type="title"/>
          </p:nvPr>
        </p:nvSpPr>
        <p:spPr/>
        <p:txBody>
          <a:bodyPr/>
          <a:lstStyle/>
          <a:p>
            <a:r>
              <a:rPr lang="de-DE" dirty="0"/>
              <a:t>Native Query &amp; Parameter</a:t>
            </a:r>
          </a:p>
        </p:txBody>
      </p:sp>
      <p:sp>
        <p:nvSpPr>
          <p:cNvPr id="3" name="Inhaltsplatzhalter 2">
            <a:extLst>
              <a:ext uri="{FF2B5EF4-FFF2-40B4-BE49-F238E27FC236}">
                <a16:creationId xmlns:a16="http://schemas.microsoft.com/office/drawing/2014/main" id="{CB763E77-3780-D0AE-2746-E03EDC376CD0}"/>
              </a:ext>
            </a:extLst>
          </p:cNvPr>
          <p:cNvSpPr>
            <a:spLocks noGrp="1"/>
          </p:cNvSpPr>
          <p:nvPr>
            <p:ph idx="1"/>
          </p:nvPr>
        </p:nvSpPr>
        <p:spPr/>
        <p:txBody>
          <a:bodyPr/>
          <a:lstStyle/>
          <a:p>
            <a:r>
              <a:rPr lang="de-DE" dirty="0"/>
              <a:t>Achtung, bei Datenbankwechsel können Native </a:t>
            </a:r>
            <a:r>
              <a:rPr lang="de-DE" dirty="0" err="1"/>
              <a:t>Queries</a:t>
            </a:r>
            <a:r>
              <a:rPr lang="de-DE" dirty="0"/>
              <a:t> ggf. nicht mehr funktionieren.</a:t>
            </a:r>
          </a:p>
          <a:p>
            <a:r>
              <a:rPr lang="de-DE" dirty="0"/>
              <a:t>Der @Param ist ggf. optional.</a:t>
            </a:r>
          </a:p>
          <a:p>
            <a:endParaRPr lang="de-DE" dirty="0"/>
          </a:p>
        </p:txBody>
      </p:sp>
      <p:pic>
        <p:nvPicPr>
          <p:cNvPr id="5" name="Grafik 4">
            <a:extLst>
              <a:ext uri="{FF2B5EF4-FFF2-40B4-BE49-F238E27FC236}">
                <a16:creationId xmlns:a16="http://schemas.microsoft.com/office/drawing/2014/main" id="{B7EF1843-73AE-E785-B90E-2DF587D00564}"/>
              </a:ext>
            </a:extLst>
          </p:cNvPr>
          <p:cNvPicPr>
            <a:picLocks noChangeAspect="1"/>
          </p:cNvPicPr>
          <p:nvPr/>
        </p:nvPicPr>
        <p:blipFill>
          <a:blip r:embed="rId2"/>
          <a:stretch>
            <a:fillRect/>
          </a:stretch>
        </p:blipFill>
        <p:spPr>
          <a:xfrm>
            <a:off x="2309812" y="4237274"/>
            <a:ext cx="7572375" cy="676275"/>
          </a:xfrm>
          <a:prstGeom prst="rect">
            <a:avLst/>
          </a:prstGeom>
        </p:spPr>
      </p:pic>
    </p:spTree>
    <p:extLst>
      <p:ext uri="{BB962C8B-B14F-4D97-AF65-F5344CB8AC3E}">
        <p14:creationId xmlns:p14="http://schemas.microsoft.com/office/powerpoint/2010/main" val="4272045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555B2D-2342-961E-93BC-EB8F2FA757E4}"/>
              </a:ext>
            </a:extLst>
          </p:cNvPr>
          <p:cNvSpPr>
            <a:spLocks noGrp="1"/>
          </p:cNvSpPr>
          <p:nvPr>
            <p:ph type="title"/>
          </p:nvPr>
        </p:nvSpPr>
        <p:spPr/>
        <p:txBody>
          <a:bodyPr/>
          <a:lstStyle/>
          <a:p>
            <a:r>
              <a:rPr lang="de-DE" dirty="0" err="1"/>
              <a:t>Modifying</a:t>
            </a:r>
            <a:r>
              <a:rPr lang="de-DE" dirty="0"/>
              <a:t> Query</a:t>
            </a:r>
          </a:p>
        </p:txBody>
      </p:sp>
      <p:sp>
        <p:nvSpPr>
          <p:cNvPr id="3" name="Inhaltsplatzhalter 2">
            <a:extLst>
              <a:ext uri="{FF2B5EF4-FFF2-40B4-BE49-F238E27FC236}">
                <a16:creationId xmlns:a16="http://schemas.microsoft.com/office/drawing/2014/main" id="{89EAE849-C3DD-0714-8EC8-C76DA9DD8F98}"/>
              </a:ext>
            </a:extLst>
          </p:cNvPr>
          <p:cNvSpPr>
            <a:spLocks noGrp="1"/>
          </p:cNvSpPr>
          <p:nvPr>
            <p:ph idx="1"/>
          </p:nvPr>
        </p:nvSpPr>
        <p:spPr/>
        <p:txBody>
          <a:bodyPr/>
          <a:lstStyle/>
          <a:p>
            <a:r>
              <a:rPr lang="de-DE" dirty="0"/>
              <a:t>@Transactional sorgt dafür, dass bei der Ausführung mehrerer </a:t>
            </a:r>
            <a:r>
              <a:rPr lang="de-DE" dirty="0" err="1"/>
              <a:t>Queries</a:t>
            </a:r>
            <a:r>
              <a:rPr lang="de-DE" dirty="0"/>
              <a:t> alle erfolgreich sein müssen. Ist dies nicht der Fall wird ein Rollback durchgeführt.</a:t>
            </a:r>
          </a:p>
          <a:p>
            <a:r>
              <a:rPr lang="de-DE" dirty="0"/>
              <a:t>@Modifying zeigt an, dass die Methode Änderungen an bestehenden Zeilen in der Datenbank vornimmt. </a:t>
            </a:r>
          </a:p>
          <a:p>
            <a:r>
              <a:rPr lang="de-DE" dirty="0"/>
              <a:t>@Modifying ist für DELETE, UPDATE, INSERT und DDL-Statements notwendig.</a:t>
            </a:r>
          </a:p>
        </p:txBody>
      </p:sp>
      <p:pic>
        <p:nvPicPr>
          <p:cNvPr id="5" name="Grafik 4">
            <a:extLst>
              <a:ext uri="{FF2B5EF4-FFF2-40B4-BE49-F238E27FC236}">
                <a16:creationId xmlns:a16="http://schemas.microsoft.com/office/drawing/2014/main" id="{50004873-263E-3C9D-165A-FC536DE0D687}"/>
              </a:ext>
            </a:extLst>
          </p:cNvPr>
          <p:cNvPicPr>
            <a:picLocks noChangeAspect="1"/>
          </p:cNvPicPr>
          <p:nvPr/>
        </p:nvPicPr>
        <p:blipFill>
          <a:blip r:embed="rId2"/>
          <a:stretch>
            <a:fillRect/>
          </a:stretch>
        </p:blipFill>
        <p:spPr>
          <a:xfrm>
            <a:off x="2404992" y="5103552"/>
            <a:ext cx="7791450" cy="895350"/>
          </a:xfrm>
          <a:prstGeom prst="rect">
            <a:avLst/>
          </a:prstGeom>
        </p:spPr>
      </p:pic>
    </p:spTree>
    <p:extLst>
      <p:ext uri="{BB962C8B-B14F-4D97-AF65-F5344CB8AC3E}">
        <p14:creationId xmlns:p14="http://schemas.microsoft.com/office/powerpoint/2010/main" val="14511270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C4A6DB-DF24-FD1F-2197-E24B5181C06E}"/>
              </a:ext>
            </a:extLst>
          </p:cNvPr>
          <p:cNvSpPr>
            <a:spLocks noGrp="1"/>
          </p:cNvSpPr>
          <p:nvPr>
            <p:ph type="title"/>
          </p:nvPr>
        </p:nvSpPr>
        <p:spPr/>
        <p:txBody>
          <a:bodyPr/>
          <a:lstStyle/>
          <a:p>
            <a:r>
              <a:rPr lang="de-DE" dirty="0"/>
              <a:t>Unidirektionale </a:t>
            </a:r>
            <a:r>
              <a:rPr lang="de-DE" dirty="0" err="1"/>
              <a:t>OneToOne</a:t>
            </a:r>
            <a:r>
              <a:rPr lang="de-DE" dirty="0"/>
              <a:t> Verknüpfung</a:t>
            </a:r>
          </a:p>
        </p:txBody>
      </p:sp>
      <p:sp>
        <p:nvSpPr>
          <p:cNvPr id="3" name="Inhaltsplatzhalter 2">
            <a:extLst>
              <a:ext uri="{FF2B5EF4-FFF2-40B4-BE49-F238E27FC236}">
                <a16:creationId xmlns:a16="http://schemas.microsoft.com/office/drawing/2014/main" id="{3A1E8C25-797D-0F06-3934-9A93A45095C0}"/>
              </a:ext>
            </a:extLst>
          </p:cNvPr>
          <p:cNvSpPr>
            <a:spLocks noGrp="1"/>
          </p:cNvSpPr>
          <p:nvPr>
            <p:ph idx="1"/>
          </p:nvPr>
        </p:nvSpPr>
        <p:spPr/>
        <p:txBody>
          <a:bodyPr/>
          <a:lstStyle/>
          <a:p>
            <a:r>
              <a:rPr lang="de-DE" dirty="0"/>
              <a:t>Nutze die @OneToOne Annotation.</a:t>
            </a:r>
          </a:p>
        </p:txBody>
      </p:sp>
      <p:pic>
        <p:nvPicPr>
          <p:cNvPr id="12" name="Grafik 11">
            <a:extLst>
              <a:ext uri="{FF2B5EF4-FFF2-40B4-BE49-F238E27FC236}">
                <a16:creationId xmlns:a16="http://schemas.microsoft.com/office/drawing/2014/main" id="{32141A3A-6CD7-C62E-ED21-E675C86F4B53}"/>
              </a:ext>
            </a:extLst>
          </p:cNvPr>
          <p:cNvPicPr>
            <a:picLocks noChangeAspect="1"/>
          </p:cNvPicPr>
          <p:nvPr/>
        </p:nvPicPr>
        <p:blipFill>
          <a:blip r:embed="rId2"/>
          <a:stretch>
            <a:fillRect/>
          </a:stretch>
        </p:blipFill>
        <p:spPr>
          <a:xfrm>
            <a:off x="8521639" y="2425700"/>
            <a:ext cx="2514600" cy="3886200"/>
          </a:xfrm>
          <a:prstGeom prst="rect">
            <a:avLst/>
          </a:prstGeom>
        </p:spPr>
      </p:pic>
      <p:pic>
        <p:nvPicPr>
          <p:cNvPr id="13" name="Grafik 12">
            <a:extLst>
              <a:ext uri="{FF2B5EF4-FFF2-40B4-BE49-F238E27FC236}">
                <a16:creationId xmlns:a16="http://schemas.microsoft.com/office/drawing/2014/main" id="{FE6B1A26-A338-F534-2C20-C944192999AB}"/>
              </a:ext>
            </a:extLst>
          </p:cNvPr>
          <p:cNvPicPr>
            <a:picLocks noChangeAspect="1"/>
          </p:cNvPicPr>
          <p:nvPr/>
        </p:nvPicPr>
        <p:blipFill>
          <a:blip r:embed="rId3"/>
          <a:stretch>
            <a:fillRect/>
          </a:stretch>
        </p:blipFill>
        <p:spPr>
          <a:xfrm>
            <a:off x="1106037" y="3052218"/>
            <a:ext cx="3416185" cy="2633165"/>
          </a:xfrm>
          <a:prstGeom prst="rect">
            <a:avLst/>
          </a:prstGeom>
        </p:spPr>
      </p:pic>
      <p:pic>
        <p:nvPicPr>
          <p:cNvPr id="14" name="Grafik 13">
            <a:extLst>
              <a:ext uri="{FF2B5EF4-FFF2-40B4-BE49-F238E27FC236}">
                <a16:creationId xmlns:a16="http://schemas.microsoft.com/office/drawing/2014/main" id="{3C96D8B4-B095-FBAF-B933-D6613B487022}"/>
              </a:ext>
            </a:extLst>
          </p:cNvPr>
          <p:cNvPicPr>
            <a:picLocks noChangeAspect="1"/>
          </p:cNvPicPr>
          <p:nvPr/>
        </p:nvPicPr>
        <p:blipFill>
          <a:blip r:embed="rId4"/>
          <a:stretch>
            <a:fillRect/>
          </a:stretch>
        </p:blipFill>
        <p:spPr>
          <a:xfrm>
            <a:off x="4850785" y="3381363"/>
            <a:ext cx="3319174" cy="1974874"/>
          </a:xfrm>
          <a:prstGeom prst="rect">
            <a:avLst/>
          </a:prstGeom>
        </p:spPr>
      </p:pic>
      <p:sp>
        <p:nvSpPr>
          <p:cNvPr id="15" name="Flussdiagramm: Prozess 14">
            <a:extLst>
              <a:ext uri="{FF2B5EF4-FFF2-40B4-BE49-F238E27FC236}">
                <a16:creationId xmlns:a16="http://schemas.microsoft.com/office/drawing/2014/main" id="{905A9B3C-264D-48E5-58B0-8EB2EE52F40D}"/>
              </a:ext>
            </a:extLst>
          </p:cNvPr>
          <p:cNvSpPr/>
          <p:nvPr/>
        </p:nvSpPr>
        <p:spPr>
          <a:xfrm>
            <a:off x="1734337" y="5192973"/>
            <a:ext cx="531192" cy="163264"/>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5397454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C2A3EE-FD85-5CEB-F9FD-6A123DD6F6BE}"/>
              </a:ext>
            </a:extLst>
          </p:cNvPr>
          <p:cNvSpPr>
            <a:spLocks noGrp="1"/>
          </p:cNvSpPr>
          <p:nvPr>
            <p:ph type="title"/>
          </p:nvPr>
        </p:nvSpPr>
        <p:spPr/>
        <p:txBody>
          <a:bodyPr/>
          <a:lstStyle/>
          <a:p>
            <a:r>
              <a:rPr lang="de-DE" dirty="0"/>
              <a:t>Unidirektionale </a:t>
            </a:r>
            <a:r>
              <a:rPr lang="de-DE" dirty="0" err="1"/>
              <a:t>OneToOne</a:t>
            </a:r>
            <a:r>
              <a:rPr lang="de-DE" dirty="0"/>
              <a:t> Verknüpfung</a:t>
            </a:r>
          </a:p>
        </p:txBody>
      </p:sp>
      <p:sp>
        <p:nvSpPr>
          <p:cNvPr id="3" name="Inhaltsplatzhalter 2">
            <a:extLst>
              <a:ext uri="{FF2B5EF4-FFF2-40B4-BE49-F238E27FC236}">
                <a16:creationId xmlns:a16="http://schemas.microsoft.com/office/drawing/2014/main" id="{E5E75FFA-FCE6-0E46-5EE8-38C55A2BA1ED}"/>
              </a:ext>
            </a:extLst>
          </p:cNvPr>
          <p:cNvSpPr>
            <a:spLocks noGrp="1"/>
          </p:cNvSpPr>
          <p:nvPr>
            <p:ph idx="1"/>
          </p:nvPr>
        </p:nvSpPr>
        <p:spPr/>
        <p:txBody>
          <a:bodyPr/>
          <a:lstStyle/>
          <a:p>
            <a:r>
              <a:rPr lang="de-DE" dirty="0"/>
              <a:t>Derzeit müssen wir die Objekte noch nacheinander erstellen und in der richtigen Reihenfolge speichern.</a:t>
            </a:r>
          </a:p>
        </p:txBody>
      </p:sp>
      <p:pic>
        <p:nvPicPr>
          <p:cNvPr id="4" name="Grafik 3">
            <a:extLst>
              <a:ext uri="{FF2B5EF4-FFF2-40B4-BE49-F238E27FC236}">
                <a16:creationId xmlns:a16="http://schemas.microsoft.com/office/drawing/2014/main" id="{38EE687E-F6C9-F9EC-74DD-B34296C46E9C}"/>
              </a:ext>
            </a:extLst>
          </p:cNvPr>
          <p:cNvPicPr>
            <a:picLocks noChangeAspect="1"/>
          </p:cNvPicPr>
          <p:nvPr/>
        </p:nvPicPr>
        <p:blipFill>
          <a:blip r:embed="rId2"/>
          <a:stretch>
            <a:fillRect/>
          </a:stretch>
        </p:blipFill>
        <p:spPr>
          <a:xfrm>
            <a:off x="838200" y="3499193"/>
            <a:ext cx="4495800" cy="2514600"/>
          </a:xfrm>
          <a:prstGeom prst="rect">
            <a:avLst/>
          </a:prstGeom>
        </p:spPr>
      </p:pic>
      <p:pic>
        <p:nvPicPr>
          <p:cNvPr id="7" name="Grafik 6">
            <a:extLst>
              <a:ext uri="{FF2B5EF4-FFF2-40B4-BE49-F238E27FC236}">
                <a16:creationId xmlns:a16="http://schemas.microsoft.com/office/drawing/2014/main" id="{B339C5FF-8A33-56E3-0246-A76639FF1AF4}"/>
              </a:ext>
            </a:extLst>
          </p:cNvPr>
          <p:cNvPicPr>
            <a:picLocks noChangeAspect="1"/>
          </p:cNvPicPr>
          <p:nvPr/>
        </p:nvPicPr>
        <p:blipFill>
          <a:blip r:embed="rId3"/>
          <a:stretch>
            <a:fillRect/>
          </a:stretch>
        </p:blipFill>
        <p:spPr>
          <a:xfrm>
            <a:off x="5791698" y="3122955"/>
            <a:ext cx="5972175" cy="3267075"/>
          </a:xfrm>
          <a:prstGeom prst="rect">
            <a:avLst/>
          </a:prstGeom>
        </p:spPr>
      </p:pic>
    </p:spTree>
    <p:extLst>
      <p:ext uri="{BB962C8B-B14F-4D97-AF65-F5344CB8AC3E}">
        <p14:creationId xmlns:p14="http://schemas.microsoft.com/office/powerpoint/2010/main" val="5276455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05721A-E742-4ECE-83EA-8E51125C7C80}"/>
              </a:ext>
            </a:extLst>
          </p:cNvPr>
          <p:cNvSpPr>
            <a:spLocks noGrp="1"/>
          </p:cNvSpPr>
          <p:nvPr>
            <p:ph type="title"/>
          </p:nvPr>
        </p:nvSpPr>
        <p:spPr/>
        <p:txBody>
          <a:bodyPr/>
          <a:lstStyle/>
          <a:p>
            <a:r>
              <a:rPr lang="de-DE" dirty="0" err="1"/>
              <a:t>CascadeType</a:t>
            </a:r>
            <a:endParaRPr lang="de-DE" dirty="0"/>
          </a:p>
        </p:txBody>
      </p:sp>
      <p:sp>
        <p:nvSpPr>
          <p:cNvPr id="3" name="Inhaltsplatzhalter 2">
            <a:extLst>
              <a:ext uri="{FF2B5EF4-FFF2-40B4-BE49-F238E27FC236}">
                <a16:creationId xmlns:a16="http://schemas.microsoft.com/office/drawing/2014/main" id="{AD9BD2C6-5AF4-4807-35D0-967766C25D94}"/>
              </a:ext>
            </a:extLst>
          </p:cNvPr>
          <p:cNvSpPr>
            <a:spLocks noGrp="1"/>
          </p:cNvSpPr>
          <p:nvPr>
            <p:ph idx="1"/>
          </p:nvPr>
        </p:nvSpPr>
        <p:spPr/>
        <p:txBody>
          <a:bodyPr/>
          <a:lstStyle/>
          <a:p>
            <a:r>
              <a:rPr lang="de-DE" dirty="0"/>
              <a:t>Damit die nicht gesicherten Objekte automatisch gespeichert/gelöscht usw. werden, kann mit „</a:t>
            </a:r>
            <a:r>
              <a:rPr lang="de-DE" dirty="0" err="1"/>
              <a:t>cascade</a:t>
            </a:r>
            <a:r>
              <a:rPr lang="de-DE" dirty="0"/>
              <a:t>“ eingestellt werden, welche Befehle weitergegeben werden.</a:t>
            </a:r>
          </a:p>
          <a:p>
            <a:r>
              <a:rPr lang="de-DE" dirty="0"/>
              <a:t>Es kann auch die @Cascade Annotation genutzt werden.</a:t>
            </a:r>
          </a:p>
        </p:txBody>
      </p:sp>
      <p:pic>
        <p:nvPicPr>
          <p:cNvPr id="7" name="Grafik 6">
            <a:extLst>
              <a:ext uri="{FF2B5EF4-FFF2-40B4-BE49-F238E27FC236}">
                <a16:creationId xmlns:a16="http://schemas.microsoft.com/office/drawing/2014/main" id="{7F3DB55F-CA41-56C8-B0A5-5C4ACFBB57DC}"/>
              </a:ext>
            </a:extLst>
          </p:cNvPr>
          <p:cNvPicPr>
            <a:picLocks noChangeAspect="1"/>
          </p:cNvPicPr>
          <p:nvPr/>
        </p:nvPicPr>
        <p:blipFill>
          <a:blip r:embed="rId2"/>
          <a:stretch>
            <a:fillRect/>
          </a:stretch>
        </p:blipFill>
        <p:spPr>
          <a:xfrm>
            <a:off x="1704975" y="4832326"/>
            <a:ext cx="3200400" cy="495300"/>
          </a:xfrm>
          <a:prstGeom prst="rect">
            <a:avLst/>
          </a:prstGeom>
        </p:spPr>
      </p:pic>
      <p:pic>
        <p:nvPicPr>
          <p:cNvPr id="9" name="Grafik 8">
            <a:extLst>
              <a:ext uri="{FF2B5EF4-FFF2-40B4-BE49-F238E27FC236}">
                <a16:creationId xmlns:a16="http://schemas.microsoft.com/office/drawing/2014/main" id="{F1B98245-3467-E0B5-3BD2-2CADBA093D18}"/>
              </a:ext>
            </a:extLst>
          </p:cNvPr>
          <p:cNvPicPr>
            <a:picLocks noChangeAspect="1"/>
          </p:cNvPicPr>
          <p:nvPr/>
        </p:nvPicPr>
        <p:blipFill>
          <a:blip r:embed="rId3"/>
          <a:stretch>
            <a:fillRect/>
          </a:stretch>
        </p:blipFill>
        <p:spPr>
          <a:xfrm>
            <a:off x="6096000" y="3779814"/>
            <a:ext cx="4391025" cy="2600325"/>
          </a:xfrm>
          <a:prstGeom prst="rect">
            <a:avLst/>
          </a:prstGeom>
        </p:spPr>
      </p:pic>
    </p:spTree>
    <p:extLst>
      <p:ext uri="{BB962C8B-B14F-4D97-AF65-F5344CB8AC3E}">
        <p14:creationId xmlns:p14="http://schemas.microsoft.com/office/powerpoint/2010/main" val="7701021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C70B4F-7765-A419-617E-99848998E2B0}"/>
              </a:ext>
            </a:extLst>
          </p:cNvPr>
          <p:cNvSpPr>
            <a:spLocks noGrp="1"/>
          </p:cNvSpPr>
          <p:nvPr>
            <p:ph type="title"/>
          </p:nvPr>
        </p:nvSpPr>
        <p:spPr/>
        <p:txBody>
          <a:bodyPr/>
          <a:lstStyle/>
          <a:p>
            <a:r>
              <a:rPr lang="de-DE" dirty="0" err="1"/>
              <a:t>Biderektionale</a:t>
            </a:r>
            <a:r>
              <a:rPr lang="de-DE" dirty="0"/>
              <a:t> </a:t>
            </a:r>
            <a:r>
              <a:rPr lang="de-DE" dirty="0" err="1"/>
              <a:t>OneToOne</a:t>
            </a:r>
            <a:endParaRPr lang="de-DE" dirty="0"/>
          </a:p>
        </p:txBody>
      </p:sp>
      <p:sp>
        <p:nvSpPr>
          <p:cNvPr id="3" name="Inhaltsplatzhalter 2">
            <a:extLst>
              <a:ext uri="{FF2B5EF4-FFF2-40B4-BE49-F238E27FC236}">
                <a16:creationId xmlns:a16="http://schemas.microsoft.com/office/drawing/2014/main" id="{B96F2FD4-3D9E-C135-008C-22DBFD18E341}"/>
              </a:ext>
            </a:extLst>
          </p:cNvPr>
          <p:cNvSpPr>
            <a:spLocks noGrp="1"/>
          </p:cNvSpPr>
          <p:nvPr>
            <p:ph idx="1"/>
          </p:nvPr>
        </p:nvSpPr>
        <p:spPr>
          <a:xfrm>
            <a:off x="838200" y="1825625"/>
            <a:ext cx="6940924" cy="4351338"/>
          </a:xfrm>
        </p:spPr>
        <p:txBody>
          <a:bodyPr/>
          <a:lstStyle/>
          <a:p>
            <a:r>
              <a:rPr lang="de-DE" dirty="0"/>
              <a:t>Die </a:t>
            </a:r>
            <a:r>
              <a:rPr lang="de-DE" dirty="0" err="1"/>
              <a:t>mappedBy</a:t>
            </a:r>
            <a:r>
              <a:rPr lang="de-DE" dirty="0"/>
              <a:t> Option von @OneToOne gibt an, dass die Zuordnung in einer anderen Spalte stattfindet.</a:t>
            </a:r>
          </a:p>
          <a:p>
            <a:r>
              <a:rPr lang="de-DE" dirty="0"/>
              <a:t>Gebe den Namen des Feldes an, nicht den Tabellennamen!</a:t>
            </a:r>
          </a:p>
        </p:txBody>
      </p:sp>
      <p:pic>
        <p:nvPicPr>
          <p:cNvPr id="5" name="Grafik 4">
            <a:extLst>
              <a:ext uri="{FF2B5EF4-FFF2-40B4-BE49-F238E27FC236}">
                <a16:creationId xmlns:a16="http://schemas.microsoft.com/office/drawing/2014/main" id="{676C2788-C9BD-B844-7E19-005B4CA1B3BC}"/>
              </a:ext>
            </a:extLst>
          </p:cNvPr>
          <p:cNvPicPr>
            <a:picLocks noChangeAspect="1"/>
          </p:cNvPicPr>
          <p:nvPr/>
        </p:nvPicPr>
        <p:blipFill>
          <a:blip r:embed="rId2"/>
          <a:stretch>
            <a:fillRect/>
          </a:stretch>
        </p:blipFill>
        <p:spPr>
          <a:xfrm>
            <a:off x="4460762" y="4776841"/>
            <a:ext cx="3819525" cy="457200"/>
          </a:xfrm>
          <a:prstGeom prst="rect">
            <a:avLst/>
          </a:prstGeom>
        </p:spPr>
      </p:pic>
      <p:pic>
        <p:nvPicPr>
          <p:cNvPr id="7" name="Grafik 6">
            <a:extLst>
              <a:ext uri="{FF2B5EF4-FFF2-40B4-BE49-F238E27FC236}">
                <a16:creationId xmlns:a16="http://schemas.microsoft.com/office/drawing/2014/main" id="{56CB29A7-CDD8-F0A7-F203-1A3B540D0366}"/>
              </a:ext>
            </a:extLst>
          </p:cNvPr>
          <p:cNvPicPr>
            <a:picLocks noChangeAspect="1"/>
          </p:cNvPicPr>
          <p:nvPr/>
        </p:nvPicPr>
        <p:blipFill>
          <a:blip r:embed="rId3"/>
          <a:stretch>
            <a:fillRect/>
          </a:stretch>
        </p:blipFill>
        <p:spPr>
          <a:xfrm>
            <a:off x="8532551" y="1027906"/>
            <a:ext cx="2590800" cy="3990975"/>
          </a:xfrm>
          <a:prstGeom prst="rect">
            <a:avLst/>
          </a:prstGeom>
        </p:spPr>
      </p:pic>
      <p:pic>
        <p:nvPicPr>
          <p:cNvPr id="8" name="Grafik 7">
            <a:extLst>
              <a:ext uri="{FF2B5EF4-FFF2-40B4-BE49-F238E27FC236}">
                <a16:creationId xmlns:a16="http://schemas.microsoft.com/office/drawing/2014/main" id="{C29675DD-15B7-ED59-0491-85435F882338}"/>
              </a:ext>
            </a:extLst>
          </p:cNvPr>
          <p:cNvPicPr>
            <a:picLocks noChangeAspect="1"/>
          </p:cNvPicPr>
          <p:nvPr/>
        </p:nvPicPr>
        <p:blipFill>
          <a:blip r:embed="rId4"/>
          <a:stretch>
            <a:fillRect/>
          </a:stretch>
        </p:blipFill>
        <p:spPr>
          <a:xfrm>
            <a:off x="942447" y="4771231"/>
            <a:ext cx="3200400" cy="495300"/>
          </a:xfrm>
          <a:prstGeom prst="rect">
            <a:avLst/>
          </a:prstGeom>
        </p:spPr>
      </p:pic>
      <p:sp>
        <p:nvSpPr>
          <p:cNvPr id="9" name="Flussdiagramm: Prozess 8">
            <a:extLst>
              <a:ext uri="{FF2B5EF4-FFF2-40B4-BE49-F238E27FC236}">
                <a16:creationId xmlns:a16="http://schemas.microsoft.com/office/drawing/2014/main" id="{A8614C55-1F48-8BA9-3ABF-762F31CF368A}"/>
              </a:ext>
            </a:extLst>
          </p:cNvPr>
          <p:cNvSpPr/>
          <p:nvPr/>
        </p:nvSpPr>
        <p:spPr>
          <a:xfrm>
            <a:off x="2742278" y="5031964"/>
            <a:ext cx="1129552" cy="181536"/>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0" name="Flussdiagramm: Prozess 9">
            <a:extLst>
              <a:ext uri="{FF2B5EF4-FFF2-40B4-BE49-F238E27FC236}">
                <a16:creationId xmlns:a16="http://schemas.microsoft.com/office/drawing/2014/main" id="{C0A011B5-37D1-A16C-776F-77EAB217EFDA}"/>
              </a:ext>
            </a:extLst>
          </p:cNvPr>
          <p:cNvSpPr/>
          <p:nvPr/>
        </p:nvSpPr>
        <p:spPr>
          <a:xfrm>
            <a:off x="6874276" y="4776841"/>
            <a:ext cx="1255460" cy="205970"/>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1" name="Rechteck 10">
            <a:extLst>
              <a:ext uri="{FF2B5EF4-FFF2-40B4-BE49-F238E27FC236}">
                <a16:creationId xmlns:a16="http://schemas.microsoft.com/office/drawing/2014/main" id="{C9A912FA-DB3E-C946-DEBE-E9C8ECEDEB48}"/>
              </a:ext>
            </a:extLst>
          </p:cNvPr>
          <p:cNvSpPr/>
          <p:nvPr/>
        </p:nvSpPr>
        <p:spPr>
          <a:xfrm>
            <a:off x="949171" y="4488843"/>
            <a:ext cx="1518365" cy="282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Course.java</a:t>
            </a:r>
          </a:p>
        </p:txBody>
      </p:sp>
      <p:sp>
        <p:nvSpPr>
          <p:cNvPr id="12" name="Rechteck 11">
            <a:extLst>
              <a:ext uri="{FF2B5EF4-FFF2-40B4-BE49-F238E27FC236}">
                <a16:creationId xmlns:a16="http://schemas.microsoft.com/office/drawing/2014/main" id="{A8C5D870-EF32-692C-85FF-847BCCF53E17}"/>
              </a:ext>
            </a:extLst>
          </p:cNvPr>
          <p:cNvSpPr/>
          <p:nvPr/>
        </p:nvSpPr>
        <p:spPr>
          <a:xfrm>
            <a:off x="4467486" y="4494453"/>
            <a:ext cx="2436160" cy="282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CourseMaterial.java</a:t>
            </a:r>
          </a:p>
        </p:txBody>
      </p:sp>
    </p:spTree>
    <p:extLst>
      <p:ext uri="{BB962C8B-B14F-4D97-AF65-F5344CB8AC3E}">
        <p14:creationId xmlns:p14="http://schemas.microsoft.com/office/powerpoint/2010/main" val="16426380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0162DE-6FBB-825D-DA14-8673B3B4ABF2}"/>
              </a:ext>
            </a:extLst>
          </p:cNvPr>
          <p:cNvSpPr>
            <a:spLocks noGrp="1"/>
          </p:cNvSpPr>
          <p:nvPr>
            <p:ph type="title"/>
          </p:nvPr>
        </p:nvSpPr>
        <p:spPr/>
        <p:txBody>
          <a:bodyPr/>
          <a:lstStyle/>
          <a:p>
            <a:r>
              <a:rPr lang="de-DE" dirty="0" err="1"/>
              <a:t>OneToMany</a:t>
            </a:r>
            <a:r>
              <a:rPr lang="de-DE" dirty="0"/>
              <a:t> Unidirektional</a:t>
            </a:r>
          </a:p>
        </p:txBody>
      </p:sp>
      <p:sp>
        <p:nvSpPr>
          <p:cNvPr id="3" name="Inhaltsplatzhalter 2">
            <a:extLst>
              <a:ext uri="{FF2B5EF4-FFF2-40B4-BE49-F238E27FC236}">
                <a16:creationId xmlns:a16="http://schemas.microsoft.com/office/drawing/2014/main" id="{BBF041F7-1284-6AC2-59C7-EFC78FE97DF7}"/>
              </a:ext>
            </a:extLst>
          </p:cNvPr>
          <p:cNvSpPr>
            <a:spLocks noGrp="1"/>
          </p:cNvSpPr>
          <p:nvPr>
            <p:ph idx="1"/>
          </p:nvPr>
        </p:nvSpPr>
        <p:spPr>
          <a:xfrm>
            <a:off x="838200" y="1825625"/>
            <a:ext cx="5419299" cy="4351338"/>
          </a:xfrm>
        </p:spPr>
        <p:txBody>
          <a:bodyPr>
            <a:normAutofit fontScale="92500" lnSpcReduction="10000"/>
          </a:bodyPr>
          <a:lstStyle/>
          <a:p>
            <a:r>
              <a:rPr lang="de-DE" dirty="0"/>
              <a:t>Nutze @OneToMany Annotation.</a:t>
            </a:r>
          </a:p>
          <a:p>
            <a:r>
              <a:rPr lang="de-DE" dirty="0"/>
              <a:t>Wenn auf @JoinColumn verzichtet wird, wird eine extra Tabelle für den </a:t>
            </a:r>
            <a:r>
              <a:rPr lang="de-DE" dirty="0" err="1"/>
              <a:t>Join</a:t>
            </a:r>
            <a:r>
              <a:rPr lang="de-DE" dirty="0"/>
              <a:t> erstellt.</a:t>
            </a:r>
          </a:p>
          <a:p>
            <a:r>
              <a:rPr lang="de-DE" dirty="0"/>
              <a:t>Der Parameter „</a:t>
            </a:r>
            <a:r>
              <a:rPr lang="de-DE" dirty="0" err="1"/>
              <a:t>name</a:t>
            </a:r>
            <a:r>
              <a:rPr lang="de-DE" dirty="0"/>
              <a:t>“ sagt den Spaltennamen an.</a:t>
            </a:r>
          </a:p>
          <a:p>
            <a:r>
              <a:rPr lang="de-DE" dirty="0"/>
              <a:t>Der Parameter „</a:t>
            </a:r>
            <a:r>
              <a:rPr lang="de-DE" dirty="0" err="1"/>
              <a:t>referencedColumnName</a:t>
            </a:r>
            <a:r>
              <a:rPr lang="de-DE" dirty="0"/>
              <a:t>“ sagt den im Ziel referenzierten Spaltennamen an. Wenn nicht gesetzt, wird der Primary Key verwendet.</a:t>
            </a:r>
          </a:p>
        </p:txBody>
      </p:sp>
      <p:pic>
        <p:nvPicPr>
          <p:cNvPr id="7" name="Grafik 6">
            <a:extLst>
              <a:ext uri="{FF2B5EF4-FFF2-40B4-BE49-F238E27FC236}">
                <a16:creationId xmlns:a16="http://schemas.microsoft.com/office/drawing/2014/main" id="{127D9FD2-E7A8-AC83-F3BA-F414BE7CB002}"/>
              </a:ext>
            </a:extLst>
          </p:cNvPr>
          <p:cNvPicPr>
            <a:picLocks noChangeAspect="1"/>
          </p:cNvPicPr>
          <p:nvPr/>
        </p:nvPicPr>
        <p:blipFill>
          <a:blip r:embed="rId2"/>
          <a:stretch>
            <a:fillRect/>
          </a:stretch>
        </p:blipFill>
        <p:spPr>
          <a:xfrm>
            <a:off x="6437727" y="1712858"/>
            <a:ext cx="5510543" cy="1225605"/>
          </a:xfrm>
          <a:prstGeom prst="rect">
            <a:avLst/>
          </a:prstGeom>
        </p:spPr>
      </p:pic>
      <p:pic>
        <p:nvPicPr>
          <p:cNvPr id="9" name="Grafik 8">
            <a:extLst>
              <a:ext uri="{FF2B5EF4-FFF2-40B4-BE49-F238E27FC236}">
                <a16:creationId xmlns:a16="http://schemas.microsoft.com/office/drawing/2014/main" id="{AD23E3DF-D931-87C1-72DF-336E74FC9B33}"/>
              </a:ext>
            </a:extLst>
          </p:cNvPr>
          <p:cNvPicPr>
            <a:picLocks noChangeAspect="1"/>
          </p:cNvPicPr>
          <p:nvPr/>
        </p:nvPicPr>
        <p:blipFill>
          <a:blip r:embed="rId3"/>
          <a:stretch>
            <a:fillRect/>
          </a:stretch>
        </p:blipFill>
        <p:spPr>
          <a:xfrm>
            <a:off x="6437727" y="3367586"/>
            <a:ext cx="5510543" cy="2882900"/>
          </a:xfrm>
          <a:prstGeom prst="rect">
            <a:avLst/>
          </a:prstGeom>
        </p:spPr>
      </p:pic>
    </p:spTree>
    <p:extLst>
      <p:ext uri="{BB962C8B-B14F-4D97-AF65-F5344CB8AC3E}">
        <p14:creationId xmlns:p14="http://schemas.microsoft.com/office/powerpoint/2010/main" val="352489767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71A75F-406A-9221-E96D-0193E6600DF3}"/>
              </a:ext>
            </a:extLst>
          </p:cNvPr>
          <p:cNvSpPr>
            <a:spLocks noGrp="1"/>
          </p:cNvSpPr>
          <p:nvPr>
            <p:ph type="title"/>
          </p:nvPr>
        </p:nvSpPr>
        <p:spPr/>
        <p:txBody>
          <a:bodyPr/>
          <a:lstStyle/>
          <a:p>
            <a:r>
              <a:rPr lang="de-DE" dirty="0" err="1"/>
              <a:t>ManyToOne</a:t>
            </a:r>
            <a:endParaRPr lang="de-DE" dirty="0"/>
          </a:p>
        </p:txBody>
      </p:sp>
      <p:sp>
        <p:nvSpPr>
          <p:cNvPr id="3" name="Inhaltsplatzhalter 2">
            <a:extLst>
              <a:ext uri="{FF2B5EF4-FFF2-40B4-BE49-F238E27FC236}">
                <a16:creationId xmlns:a16="http://schemas.microsoft.com/office/drawing/2014/main" id="{2A6C0A28-BF78-DF75-EFA9-92E8A931ADC5}"/>
              </a:ext>
            </a:extLst>
          </p:cNvPr>
          <p:cNvSpPr>
            <a:spLocks noGrp="1"/>
          </p:cNvSpPr>
          <p:nvPr>
            <p:ph idx="1"/>
          </p:nvPr>
        </p:nvSpPr>
        <p:spPr/>
        <p:txBody>
          <a:bodyPr/>
          <a:lstStyle/>
          <a:p>
            <a:r>
              <a:rPr lang="de-DE" dirty="0"/>
              <a:t>Alternativ kann @ManyToOne verwendet werden.</a:t>
            </a:r>
          </a:p>
          <a:p>
            <a:r>
              <a:rPr lang="de-DE" dirty="0"/>
              <a:t>Dies ist empfohlen.</a:t>
            </a:r>
          </a:p>
          <a:p>
            <a:r>
              <a:rPr lang="de-DE" dirty="0"/>
              <a:t>Es wird hier keine Tabelle </a:t>
            </a:r>
            <a:r>
              <a:rPr lang="de-DE" dirty="0" err="1"/>
              <a:t>Jointabelle</a:t>
            </a:r>
            <a:r>
              <a:rPr lang="de-DE" dirty="0"/>
              <a:t> erstellt.</a:t>
            </a:r>
          </a:p>
        </p:txBody>
      </p:sp>
      <p:sp>
        <p:nvSpPr>
          <p:cNvPr id="6" name="Rechteck 5">
            <a:extLst>
              <a:ext uri="{FF2B5EF4-FFF2-40B4-BE49-F238E27FC236}">
                <a16:creationId xmlns:a16="http://schemas.microsoft.com/office/drawing/2014/main" id="{D3254957-B6A0-1288-8A17-ADEAF74E0C81}"/>
              </a:ext>
            </a:extLst>
          </p:cNvPr>
          <p:cNvSpPr/>
          <p:nvPr/>
        </p:nvSpPr>
        <p:spPr>
          <a:xfrm>
            <a:off x="3295651" y="3928876"/>
            <a:ext cx="1518365" cy="282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Course.java</a:t>
            </a:r>
          </a:p>
        </p:txBody>
      </p:sp>
      <p:pic>
        <p:nvPicPr>
          <p:cNvPr id="8" name="Grafik 7">
            <a:extLst>
              <a:ext uri="{FF2B5EF4-FFF2-40B4-BE49-F238E27FC236}">
                <a16:creationId xmlns:a16="http://schemas.microsoft.com/office/drawing/2014/main" id="{6921C8B7-4DB2-4CEC-88B9-A73CE264B320}"/>
              </a:ext>
            </a:extLst>
          </p:cNvPr>
          <p:cNvPicPr>
            <a:picLocks noChangeAspect="1"/>
          </p:cNvPicPr>
          <p:nvPr/>
        </p:nvPicPr>
        <p:blipFill>
          <a:blip r:embed="rId2"/>
          <a:stretch>
            <a:fillRect/>
          </a:stretch>
        </p:blipFill>
        <p:spPr>
          <a:xfrm>
            <a:off x="3288827" y="4211264"/>
            <a:ext cx="3876675" cy="457200"/>
          </a:xfrm>
          <a:prstGeom prst="rect">
            <a:avLst/>
          </a:prstGeom>
        </p:spPr>
      </p:pic>
    </p:spTree>
    <p:extLst>
      <p:ext uri="{BB962C8B-B14F-4D97-AF65-F5344CB8AC3E}">
        <p14:creationId xmlns:p14="http://schemas.microsoft.com/office/powerpoint/2010/main" val="11291420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3B7505-C85A-4F99-C9C0-3B5D7BF373A4}"/>
              </a:ext>
            </a:extLst>
          </p:cNvPr>
          <p:cNvSpPr>
            <a:spLocks noGrp="1"/>
          </p:cNvSpPr>
          <p:nvPr>
            <p:ph type="title"/>
          </p:nvPr>
        </p:nvSpPr>
        <p:spPr/>
        <p:txBody>
          <a:bodyPr/>
          <a:lstStyle/>
          <a:p>
            <a:r>
              <a:rPr lang="de-DE" dirty="0" err="1"/>
              <a:t>ManyToOne</a:t>
            </a:r>
            <a:r>
              <a:rPr lang="de-DE" dirty="0"/>
              <a:t> bidirektional</a:t>
            </a:r>
          </a:p>
        </p:txBody>
      </p:sp>
      <p:sp>
        <p:nvSpPr>
          <p:cNvPr id="3" name="Inhaltsplatzhalter 2">
            <a:extLst>
              <a:ext uri="{FF2B5EF4-FFF2-40B4-BE49-F238E27FC236}">
                <a16:creationId xmlns:a16="http://schemas.microsoft.com/office/drawing/2014/main" id="{163AE5D8-C7AF-A2C5-0D70-D5FA0F27468B}"/>
              </a:ext>
            </a:extLst>
          </p:cNvPr>
          <p:cNvSpPr>
            <a:spLocks noGrp="1"/>
          </p:cNvSpPr>
          <p:nvPr>
            <p:ph idx="1"/>
          </p:nvPr>
        </p:nvSpPr>
        <p:spPr/>
        <p:txBody>
          <a:bodyPr/>
          <a:lstStyle/>
          <a:p>
            <a:r>
              <a:rPr lang="de-DE" dirty="0"/>
              <a:t>Füge wieder das </a:t>
            </a:r>
            <a:r>
              <a:rPr lang="de-DE" dirty="0" err="1"/>
              <a:t>mappedBy</a:t>
            </a:r>
            <a:r>
              <a:rPr lang="de-DE" dirty="0"/>
              <a:t> Attribut hinzu.</a:t>
            </a:r>
          </a:p>
        </p:txBody>
      </p:sp>
      <p:grpSp>
        <p:nvGrpSpPr>
          <p:cNvPr id="15" name="Gruppieren 14">
            <a:extLst>
              <a:ext uri="{FF2B5EF4-FFF2-40B4-BE49-F238E27FC236}">
                <a16:creationId xmlns:a16="http://schemas.microsoft.com/office/drawing/2014/main" id="{D3B7DDF0-0204-EBCE-B02F-9611467C6229}"/>
              </a:ext>
            </a:extLst>
          </p:cNvPr>
          <p:cNvGrpSpPr/>
          <p:nvPr/>
        </p:nvGrpSpPr>
        <p:grpSpPr>
          <a:xfrm>
            <a:off x="5505358" y="4208346"/>
            <a:ext cx="5486400" cy="723806"/>
            <a:chOff x="5505358" y="4208346"/>
            <a:chExt cx="5486400" cy="723806"/>
          </a:xfrm>
        </p:grpSpPr>
        <p:pic>
          <p:nvPicPr>
            <p:cNvPr id="5" name="Grafik 4">
              <a:extLst>
                <a:ext uri="{FF2B5EF4-FFF2-40B4-BE49-F238E27FC236}">
                  <a16:creationId xmlns:a16="http://schemas.microsoft.com/office/drawing/2014/main" id="{CDAB5D9A-57FD-F430-2D19-8CED77016AEC}"/>
                </a:ext>
              </a:extLst>
            </p:cNvPr>
            <p:cNvPicPr>
              <a:picLocks noChangeAspect="1"/>
            </p:cNvPicPr>
            <p:nvPr/>
          </p:nvPicPr>
          <p:blipFill>
            <a:blip r:embed="rId2"/>
            <a:stretch>
              <a:fillRect/>
            </a:stretch>
          </p:blipFill>
          <p:spPr>
            <a:xfrm>
              <a:off x="5505358" y="4484477"/>
              <a:ext cx="5486400" cy="447675"/>
            </a:xfrm>
            <a:prstGeom prst="rect">
              <a:avLst/>
            </a:prstGeom>
          </p:spPr>
        </p:pic>
        <p:sp>
          <p:nvSpPr>
            <p:cNvPr id="9" name="Rechteck 8">
              <a:extLst>
                <a:ext uri="{FF2B5EF4-FFF2-40B4-BE49-F238E27FC236}">
                  <a16:creationId xmlns:a16="http://schemas.microsoft.com/office/drawing/2014/main" id="{D1A0D3DB-66F2-D1F5-7AC8-D9248705013B}"/>
                </a:ext>
              </a:extLst>
            </p:cNvPr>
            <p:cNvSpPr/>
            <p:nvPr/>
          </p:nvSpPr>
          <p:spPr>
            <a:xfrm>
              <a:off x="5512082" y="4208346"/>
              <a:ext cx="1518365" cy="282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Teacher.java</a:t>
              </a:r>
            </a:p>
          </p:txBody>
        </p:sp>
      </p:grpSp>
      <p:grpSp>
        <p:nvGrpSpPr>
          <p:cNvPr id="16" name="Gruppieren 15">
            <a:extLst>
              <a:ext uri="{FF2B5EF4-FFF2-40B4-BE49-F238E27FC236}">
                <a16:creationId xmlns:a16="http://schemas.microsoft.com/office/drawing/2014/main" id="{6F2DBB91-48A7-0B8D-BA63-768BFC9BE216}"/>
              </a:ext>
            </a:extLst>
          </p:cNvPr>
          <p:cNvGrpSpPr/>
          <p:nvPr/>
        </p:nvGrpSpPr>
        <p:grpSpPr>
          <a:xfrm>
            <a:off x="5512082" y="3026873"/>
            <a:ext cx="3876675" cy="740055"/>
            <a:chOff x="1371416" y="4208346"/>
            <a:chExt cx="3876675" cy="740055"/>
          </a:xfrm>
        </p:grpSpPr>
        <p:sp>
          <p:nvSpPr>
            <p:cNvPr id="8" name="Rechteck 7">
              <a:extLst>
                <a:ext uri="{FF2B5EF4-FFF2-40B4-BE49-F238E27FC236}">
                  <a16:creationId xmlns:a16="http://schemas.microsoft.com/office/drawing/2014/main" id="{229F7D8C-6865-0CF4-5A46-26B28C8869F4}"/>
                </a:ext>
              </a:extLst>
            </p:cNvPr>
            <p:cNvSpPr/>
            <p:nvPr/>
          </p:nvSpPr>
          <p:spPr>
            <a:xfrm>
              <a:off x="1378140" y="4208346"/>
              <a:ext cx="1518365" cy="282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Course.java</a:t>
              </a:r>
            </a:p>
          </p:txBody>
        </p:sp>
        <p:pic>
          <p:nvPicPr>
            <p:cNvPr id="11" name="Grafik 10">
              <a:extLst>
                <a:ext uri="{FF2B5EF4-FFF2-40B4-BE49-F238E27FC236}">
                  <a16:creationId xmlns:a16="http://schemas.microsoft.com/office/drawing/2014/main" id="{ECB2A368-3A1B-85C6-93F2-393795AC3D0A}"/>
                </a:ext>
              </a:extLst>
            </p:cNvPr>
            <p:cNvPicPr>
              <a:picLocks noChangeAspect="1"/>
            </p:cNvPicPr>
            <p:nvPr/>
          </p:nvPicPr>
          <p:blipFill>
            <a:blip r:embed="rId3"/>
            <a:stretch>
              <a:fillRect/>
            </a:stretch>
          </p:blipFill>
          <p:spPr>
            <a:xfrm>
              <a:off x="1371416" y="4491201"/>
              <a:ext cx="3876675" cy="457200"/>
            </a:xfrm>
            <a:prstGeom prst="rect">
              <a:avLst/>
            </a:prstGeom>
          </p:spPr>
        </p:pic>
      </p:grpSp>
      <p:pic>
        <p:nvPicPr>
          <p:cNvPr id="13" name="Grafik 12">
            <a:extLst>
              <a:ext uri="{FF2B5EF4-FFF2-40B4-BE49-F238E27FC236}">
                <a16:creationId xmlns:a16="http://schemas.microsoft.com/office/drawing/2014/main" id="{3F2C34C4-28D7-15C8-AE06-7E8B98E5B288}"/>
              </a:ext>
            </a:extLst>
          </p:cNvPr>
          <p:cNvPicPr>
            <a:picLocks noChangeAspect="1"/>
          </p:cNvPicPr>
          <p:nvPr/>
        </p:nvPicPr>
        <p:blipFill>
          <a:blip r:embed="rId4"/>
          <a:stretch>
            <a:fillRect/>
          </a:stretch>
        </p:blipFill>
        <p:spPr>
          <a:xfrm>
            <a:off x="760394" y="2740025"/>
            <a:ext cx="3810000" cy="3752850"/>
          </a:xfrm>
          <a:prstGeom prst="rect">
            <a:avLst/>
          </a:prstGeom>
        </p:spPr>
      </p:pic>
    </p:spTree>
    <p:extLst>
      <p:ext uri="{BB962C8B-B14F-4D97-AF65-F5344CB8AC3E}">
        <p14:creationId xmlns:p14="http://schemas.microsoft.com/office/powerpoint/2010/main" val="3030300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97BFA8-51B4-C1CF-7D6D-55FD07AA95A6}"/>
              </a:ext>
            </a:extLst>
          </p:cNvPr>
          <p:cNvSpPr>
            <a:spLocks noGrp="1"/>
          </p:cNvSpPr>
          <p:nvPr>
            <p:ph type="title"/>
          </p:nvPr>
        </p:nvSpPr>
        <p:spPr/>
        <p:txBody>
          <a:bodyPr/>
          <a:lstStyle/>
          <a:p>
            <a:r>
              <a:rPr lang="de-DE" dirty="0" err="1"/>
              <a:t>Dependency</a:t>
            </a:r>
            <a:r>
              <a:rPr lang="de-DE" dirty="0"/>
              <a:t> </a:t>
            </a:r>
            <a:r>
              <a:rPr lang="de-DE" dirty="0" err="1"/>
              <a:t>Injection</a:t>
            </a:r>
            <a:r>
              <a:rPr lang="de-DE" dirty="0"/>
              <a:t> (DI)</a:t>
            </a:r>
          </a:p>
        </p:txBody>
      </p:sp>
      <p:sp>
        <p:nvSpPr>
          <p:cNvPr id="3" name="Inhaltsplatzhalter 2">
            <a:extLst>
              <a:ext uri="{FF2B5EF4-FFF2-40B4-BE49-F238E27FC236}">
                <a16:creationId xmlns:a16="http://schemas.microsoft.com/office/drawing/2014/main" id="{872B65AB-EF1C-9F39-200E-5488FF3EF065}"/>
              </a:ext>
            </a:extLst>
          </p:cNvPr>
          <p:cNvSpPr>
            <a:spLocks noGrp="1"/>
          </p:cNvSpPr>
          <p:nvPr>
            <p:ph idx="1"/>
          </p:nvPr>
        </p:nvSpPr>
        <p:spPr/>
        <p:txBody>
          <a:bodyPr/>
          <a:lstStyle/>
          <a:p>
            <a:r>
              <a:rPr lang="de-DE" dirty="0"/>
              <a:t>DI ist ein Design Pattern, bei dem die Abhängigkeiten von Klassen und Instanzen nicht hart gecodet werden, sondern erst zur </a:t>
            </a:r>
            <a:r>
              <a:rPr lang="de-DE" dirty="0" err="1"/>
              <a:t>Compile</a:t>
            </a:r>
            <a:r>
              <a:rPr lang="de-DE" dirty="0"/>
              <a:t>- oder Laufzeit bestimmt werden.</a:t>
            </a:r>
          </a:p>
        </p:txBody>
      </p:sp>
    </p:spTree>
    <p:extLst>
      <p:ext uri="{BB962C8B-B14F-4D97-AF65-F5344CB8AC3E}">
        <p14:creationId xmlns:p14="http://schemas.microsoft.com/office/powerpoint/2010/main" val="37170218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C75A94-4ECD-5CEC-2C83-A1918A61260F}"/>
              </a:ext>
            </a:extLst>
          </p:cNvPr>
          <p:cNvSpPr>
            <a:spLocks noGrp="1"/>
          </p:cNvSpPr>
          <p:nvPr>
            <p:ph type="title"/>
          </p:nvPr>
        </p:nvSpPr>
        <p:spPr/>
        <p:txBody>
          <a:bodyPr/>
          <a:lstStyle/>
          <a:p>
            <a:r>
              <a:rPr lang="de-DE" dirty="0"/>
              <a:t>Fake Daten erzeugen</a:t>
            </a:r>
          </a:p>
        </p:txBody>
      </p:sp>
      <p:sp>
        <p:nvSpPr>
          <p:cNvPr id="3" name="Inhaltsplatzhalter 2">
            <a:extLst>
              <a:ext uri="{FF2B5EF4-FFF2-40B4-BE49-F238E27FC236}">
                <a16:creationId xmlns:a16="http://schemas.microsoft.com/office/drawing/2014/main" id="{DF3F969F-7FD3-998D-9555-ED4DEE9C1D93}"/>
              </a:ext>
            </a:extLst>
          </p:cNvPr>
          <p:cNvSpPr>
            <a:spLocks noGrp="1"/>
          </p:cNvSpPr>
          <p:nvPr>
            <p:ph idx="1"/>
          </p:nvPr>
        </p:nvSpPr>
        <p:spPr>
          <a:xfrm>
            <a:off x="838200" y="1825625"/>
            <a:ext cx="4197824" cy="4351338"/>
          </a:xfrm>
        </p:spPr>
        <p:txBody>
          <a:bodyPr>
            <a:normAutofit/>
          </a:bodyPr>
          <a:lstStyle/>
          <a:p>
            <a:r>
              <a:rPr lang="de-DE" sz="1800" dirty="0">
                <a:hlinkClick r:id="rId2"/>
              </a:rPr>
              <a:t>https://mvnrepository.com/artifact/com.github.javafaker/javafaker/1.0.2</a:t>
            </a:r>
            <a:endParaRPr lang="de-DE" sz="1800" dirty="0"/>
          </a:p>
          <a:p>
            <a:endParaRPr lang="de-DE" sz="1800" dirty="0"/>
          </a:p>
        </p:txBody>
      </p:sp>
      <p:pic>
        <p:nvPicPr>
          <p:cNvPr id="5" name="Grafik 4">
            <a:extLst>
              <a:ext uri="{FF2B5EF4-FFF2-40B4-BE49-F238E27FC236}">
                <a16:creationId xmlns:a16="http://schemas.microsoft.com/office/drawing/2014/main" id="{7A46974C-BB63-6DB9-8CD3-14F29840075D}"/>
              </a:ext>
            </a:extLst>
          </p:cNvPr>
          <p:cNvPicPr>
            <a:picLocks noChangeAspect="1"/>
          </p:cNvPicPr>
          <p:nvPr/>
        </p:nvPicPr>
        <p:blipFill>
          <a:blip r:embed="rId3"/>
          <a:stretch>
            <a:fillRect/>
          </a:stretch>
        </p:blipFill>
        <p:spPr>
          <a:xfrm>
            <a:off x="4695044" y="3429000"/>
            <a:ext cx="7150074" cy="3048415"/>
          </a:xfrm>
          <a:prstGeom prst="rect">
            <a:avLst/>
          </a:prstGeom>
        </p:spPr>
      </p:pic>
      <p:pic>
        <p:nvPicPr>
          <p:cNvPr id="7" name="Grafik 6">
            <a:extLst>
              <a:ext uri="{FF2B5EF4-FFF2-40B4-BE49-F238E27FC236}">
                <a16:creationId xmlns:a16="http://schemas.microsoft.com/office/drawing/2014/main" id="{FDBA4885-EACD-AF99-71E1-5DDE51232F26}"/>
              </a:ext>
            </a:extLst>
          </p:cNvPr>
          <p:cNvPicPr>
            <a:picLocks noChangeAspect="1"/>
          </p:cNvPicPr>
          <p:nvPr/>
        </p:nvPicPr>
        <p:blipFill>
          <a:blip r:embed="rId4"/>
          <a:stretch>
            <a:fillRect/>
          </a:stretch>
        </p:blipFill>
        <p:spPr>
          <a:xfrm>
            <a:off x="5551340" y="2049313"/>
            <a:ext cx="6293778" cy="1156000"/>
          </a:xfrm>
          <a:prstGeom prst="rect">
            <a:avLst/>
          </a:prstGeom>
        </p:spPr>
      </p:pic>
      <p:pic>
        <p:nvPicPr>
          <p:cNvPr id="9" name="Grafik 8">
            <a:extLst>
              <a:ext uri="{FF2B5EF4-FFF2-40B4-BE49-F238E27FC236}">
                <a16:creationId xmlns:a16="http://schemas.microsoft.com/office/drawing/2014/main" id="{BE881C80-7832-FA15-BD8D-C749C151D8F7}"/>
              </a:ext>
            </a:extLst>
          </p:cNvPr>
          <p:cNvPicPr>
            <a:picLocks noChangeAspect="1"/>
          </p:cNvPicPr>
          <p:nvPr/>
        </p:nvPicPr>
        <p:blipFill>
          <a:blip r:embed="rId5"/>
          <a:stretch>
            <a:fillRect/>
          </a:stretch>
        </p:blipFill>
        <p:spPr>
          <a:xfrm>
            <a:off x="1686919" y="4281014"/>
            <a:ext cx="2500385" cy="1344385"/>
          </a:xfrm>
          <a:prstGeom prst="rect">
            <a:avLst/>
          </a:prstGeom>
        </p:spPr>
      </p:pic>
    </p:spTree>
    <p:extLst>
      <p:ext uri="{BB962C8B-B14F-4D97-AF65-F5344CB8AC3E}">
        <p14:creationId xmlns:p14="http://schemas.microsoft.com/office/powerpoint/2010/main" val="8195086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14C6C2-7A1D-5D51-EE6D-54F3F27150B2}"/>
              </a:ext>
            </a:extLst>
          </p:cNvPr>
          <p:cNvSpPr>
            <a:spLocks noGrp="1"/>
          </p:cNvSpPr>
          <p:nvPr>
            <p:ph type="title"/>
          </p:nvPr>
        </p:nvSpPr>
        <p:spPr/>
        <p:txBody>
          <a:bodyPr/>
          <a:lstStyle/>
          <a:p>
            <a:r>
              <a:rPr lang="de-DE" dirty="0" err="1"/>
              <a:t>Paging</a:t>
            </a:r>
            <a:r>
              <a:rPr lang="de-DE" dirty="0"/>
              <a:t> and </a:t>
            </a:r>
            <a:r>
              <a:rPr lang="de-DE" dirty="0" err="1"/>
              <a:t>Sorting</a:t>
            </a:r>
            <a:endParaRPr lang="de-DE" dirty="0"/>
          </a:p>
        </p:txBody>
      </p:sp>
      <p:grpSp>
        <p:nvGrpSpPr>
          <p:cNvPr id="11" name="Gruppieren 10">
            <a:extLst>
              <a:ext uri="{FF2B5EF4-FFF2-40B4-BE49-F238E27FC236}">
                <a16:creationId xmlns:a16="http://schemas.microsoft.com/office/drawing/2014/main" id="{B14F9399-E5DA-E2E6-599C-9826CAEF76D8}"/>
              </a:ext>
            </a:extLst>
          </p:cNvPr>
          <p:cNvGrpSpPr/>
          <p:nvPr/>
        </p:nvGrpSpPr>
        <p:grpSpPr>
          <a:xfrm>
            <a:off x="7024687" y="1490056"/>
            <a:ext cx="4581525" cy="2343150"/>
            <a:chOff x="7005637" y="3053118"/>
            <a:chExt cx="4581525" cy="2343150"/>
          </a:xfrm>
        </p:grpSpPr>
        <p:pic>
          <p:nvPicPr>
            <p:cNvPr id="7" name="Grafik 6">
              <a:extLst>
                <a:ext uri="{FF2B5EF4-FFF2-40B4-BE49-F238E27FC236}">
                  <a16:creationId xmlns:a16="http://schemas.microsoft.com/office/drawing/2014/main" id="{562A88EF-291D-2D94-5C89-F8B0CA7E50B8}"/>
                </a:ext>
              </a:extLst>
            </p:cNvPr>
            <p:cNvPicPr>
              <a:picLocks noChangeAspect="1"/>
            </p:cNvPicPr>
            <p:nvPr/>
          </p:nvPicPr>
          <p:blipFill>
            <a:blip r:embed="rId2"/>
            <a:stretch>
              <a:fillRect/>
            </a:stretch>
          </p:blipFill>
          <p:spPr>
            <a:xfrm>
              <a:off x="7005637" y="3053118"/>
              <a:ext cx="4581525" cy="2343150"/>
            </a:xfrm>
            <a:prstGeom prst="rect">
              <a:avLst/>
            </a:prstGeom>
          </p:spPr>
        </p:pic>
        <p:sp>
          <p:nvSpPr>
            <p:cNvPr id="8" name="Flussdiagramm: Prozess 7">
              <a:extLst>
                <a:ext uri="{FF2B5EF4-FFF2-40B4-BE49-F238E27FC236}">
                  <a16:creationId xmlns:a16="http://schemas.microsoft.com/office/drawing/2014/main" id="{402DE417-957D-B746-AF6B-21228ECE8F4D}"/>
                </a:ext>
              </a:extLst>
            </p:cNvPr>
            <p:cNvSpPr/>
            <p:nvPr/>
          </p:nvSpPr>
          <p:spPr>
            <a:xfrm>
              <a:off x="8672229" y="5180612"/>
              <a:ext cx="2143621" cy="181536"/>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grpSp>
      <p:pic>
        <p:nvPicPr>
          <p:cNvPr id="13" name="Grafik 12">
            <a:extLst>
              <a:ext uri="{FF2B5EF4-FFF2-40B4-BE49-F238E27FC236}">
                <a16:creationId xmlns:a16="http://schemas.microsoft.com/office/drawing/2014/main" id="{95A4236F-03C0-8D3F-7C4A-CADC761FBD7F}"/>
              </a:ext>
            </a:extLst>
          </p:cNvPr>
          <p:cNvPicPr>
            <a:picLocks noChangeAspect="1"/>
          </p:cNvPicPr>
          <p:nvPr/>
        </p:nvPicPr>
        <p:blipFill>
          <a:blip r:embed="rId3"/>
          <a:stretch>
            <a:fillRect/>
          </a:stretch>
        </p:blipFill>
        <p:spPr>
          <a:xfrm>
            <a:off x="7019925" y="3968143"/>
            <a:ext cx="4838700" cy="2752725"/>
          </a:xfrm>
          <a:prstGeom prst="rect">
            <a:avLst/>
          </a:prstGeom>
        </p:spPr>
      </p:pic>
      <p:sp>
        <p:nvSpPr>
          <p:cNvPr id="14" name="Flussdiagramm: Prozess 13">
            <a:extLst>
              <a:ext uri="{FF2B5EF4-FFF2-40B4-BE49-F238E27FC236}">
                <a16:creationId xmlns:a16="http://schemas.microsoft.com/office/drawing/2014/main" id="{B7BE7080-75FD-EB94-F6E8-C9504235D62F}"/>
              </a:ext>
            </a:extLst>
          </p:cNvPr>
          <p:cNvSpPr/>
          <p:nvPr/>
        </p:nvSpPr>
        <p:spPr>
          <a:xfrm>
            <a:off x="7068668" y="6087174"/>
            <a:ext cx="4670614" cy="569119"/>
          </a:xfrm>
          <a:prstGeom prst="flowChartProcess">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grpSp>
        <p:nvGrpSpPr>
          <p:cNvPr id="22" name="Gruppieren 21">
            <a:extLst>
              <a:ext uri="{FF2B5EF4-FFF2-40B4-BE49-F238E27FC236}">
                <a16:creationId xmlns:a16="http://schemas.microsoft.com/office/drawing/2014/main" id="{1760D02D-A406-56D7-C36F-3DE422B0EEE3}"/>
              </a:ext>
            </a:extLst>
          </p:cNvPr>
          <p:cNvGrpSpPr/>
          <p:nvPr/>
        </p:nvGrpSpPr>
        <p:grpSpPr>
          <a:xfrm>
            <a:off x="621700" y="4485155"/>
            <a:ext cx="6181725" cy="1533525"/>
            <a:chOff x="707426" y="4727202"/>
            <a:chExt cx="6181725" cy="1533525"/>
          </a:xfrm>
        </p:grpSpPr>
        <p:pic>
          <p:nvPicPr>
            <p:cNvPr id="10" name="Grafik 9">
              <a:extLst>
                <a:ext uri="{FF2B5EF4-FFF2-40B4-BE49-F238E27FC236}">
                  <a16:creationId xmlns:a16="http://schemas.microsoft.com/office/drawing/2014/main" id="{8DFDE6C7-E506-5EFD-B4A5-1BB7D2E63DF3}"/>
                </a:ext>
              </a:extLst>
            </p:cNvPr>
            <p:cNvPicPr>
              <a:picLocks noChangeAspect="1"/>
            </p:cNvPicPr>
            <p:nvPr/>
          </p:nvPicPr>
          <p:blipFill>
            <a:blip r:embed="rId4"/>
            <a:stretch>
              <a:fillRect/>
            </a:stretch>
          </p:blipFill>
          <p:spPr>
            <a:xfrm>
              <a:off x="707426" y="4727202"/>
              <a:ext cx="6181725" cy="1533525"/>
            </a:xfrm>
            <a:prstGeom prst="rect">
              <a:avLst/>
            </a:prstGeom>
          </p:spPr>
        </p:pic>
        <p:sp>
          <p:nvSpPr>
            <p:cNvPr id="15" name="Flussdiagramm: Prozess 14">
              <a:extLst>
                <a:ext uri="{FF2B5EF4-FFF2-40B4-BE49-F238E27FC236}">
                  <a16:creationId xmlns:a16="http://schemas.microsoft.com/office/drawing/2014/main" id="{27F73F88-FF9E-D6CD-5508-057603EF17B5}"/>
                </a:ext>
              </a:extLst>
            </p:cNvPr>
            <p:cNvSpPr/>
            <p:nvPr/>
          </p:nvSpPr>
          <p:spPr>
            <a:xfrm>
              <a:off x="1377256" y="5569813"/>
              <a:ext cx="3530920" cy="407406"/>
            </a:xfrm>
            <a:prstGeom prst="flowChartProcess">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grpSp>
      <p:grpSp>
        <p:nvGrpSpPr>
          <p:cNvPr id="21" name="Gruppieren 20">
            <a:extLst>
              <a:ext uri="{FF2B5EF4-FFF2-40B4-BE49-F238E27FC236}">
                <a16:creationId xmlns:a16="http://schemas.microsoft.com/office/drawing/2014/main" id="{4BE822F4-25C4-CC82-27BF-C54270421874}"/>
              </a:ext>
            </a:extLst>
          </p:cNvPr>
          <p:cNvGrpSpPr/>
          <p:nvPr/>
        </p:nvGrpSpPr>
        <p:grpSpPr>
          <a:xfrm>
            <a:off x="535976" y="1937731"/>
            <a:ext cx="6353175" cy="1447800"/>
            <a:chOff x="535976" y="2454463"/>
            <a:chExt cx="6353175" cy="1447800"/>
          </a:xfrm>
        </p:grpSpPr>
        <p:pic>
          <p:nvPicPr>
            <p:cNvPr id="5" name="Grafik 4">
              <a:extLst>
                <a:ext uri="{FF2B5EF4-FFF2-40B4-BE49-F238E27FC236}">
                  <a16:creationId xmlns:a16="http://schemas.microsoft.com/office/drawing/2014/main" id="{7C3797BD-C685-1B57-89E2-F27672F219EF}"/>
                </a:ext>
              </a:extLst>
            </p:cNvPr>
            <p:cNvPicPr>
              <a:picLocks noChangeAspect="1"/>
            </p:cNvPicPr>
            <p:nvPr/>
          </p:nvPicPr>
          <p:blipFill>
            <a:blip r:embed="rId5"/>
            <a:stretch>
              <a:fillRect/>
            </a:stretch>
          </p:blipFill>
          <p:spPr>
            <a:xfrm>
              <a:off x="535976" y="2454463"/>
              <a:ext cx="6353175" cy="1447800"/>
            </a:xfrm>
            <a:prstGeom prst="rect">
              <a:avLst/>
            </a:prstGeom>
          </p:spPr>
        </p:pic>
        <p:sp>
          <p:nvSpPr>
            <p:cNvPr id="16" name="Flussdiagramm: Prozess 15">
              <a:extLst>
                <a:ext uri="{FF2B5EF4-FFF2-40B4-BE49-F238E27FC236}">
                  <a16:creationId xmlns:a16="http://schemas.microsoft.com/office/drawing/2014/main" id="{F4609154-0CFC-24D0-B794-B0E4DE1FEAE0}"/>
                </a:ext>
              </a:extLst>
            </p:cNvPr>
            <p:cNvSpPr/>
            <p:nvPr/>
          </p:nvSpPr>
          <p:spPr>
            <a:xfrm>
              <a:off x="656195" y="2514741"/>
              <a:ext cx="4097340" cy="416718"/>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7" name="Flussdiagramm: Prozess 16">
              <a:extLst>
                <a:ext uri="{FF2B5EF4-FFF2-40B4-BE49-F238E27FC236}">
                  <a16:creationId xmlns:a16="http://schemas.microsoft.com/office/drawing/2014/main" id="{B37B1298-4069-5148-4B7E-C0D20C0FBAC0}"/>
                </a:ext>
              </a:extLst>
            </p:cNvPr>
            <p:cNvSpPr/>
            <p:nvPr/>
          </p:nvSpPr>
          <p:spPr>
            <a:xfrm>
              <a:off x="2674935" y="3154785"/>
              <a:ext cx="659936" cy="180086"/>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8" name="Flussdiagramm: Prozess 17">
              <a:extLst>
                <a:ext uri="{FF2B5EF4-FFF2-40B4-BE49-F238E27FC236}">
                  <a16:creationId xmlns:a16="http://schemas.microsoft.com/office/drawing/2014/main" id="{F3EF943B-1639-D782-182B-C3C1525F27FD}"/>
                </a:ext>
              </a:extLst>
            </p:cNvPr>
            <p:cNvSpPr/>
            <p:nvPr/>
          </p:nvSpPr>
          <p:spPr>
            <a:xfrm>
              <a:off x="2671248" y="3555956"/>
              <a:ext cx="659936" cy="180086"/>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grpSp>
    </p:spTree>
    <p:extLst>
      <p:ext uri="{BB962C8B-B14F-4D97-AF65-F5344CB8AC3E}">
        <p14:creationId xmlns:p14="http://schemas.microsoft.com/office/powerpoint/2010/main" val="17848428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9EEE3F-E4C1-30E7-4D60-0602B6D74826}"/>
              </a:ext>
            </a:extLst>
          </p:cNvPr>
          <p:cNvSpPr>
            <a:spLocks noGrp="1"/>
          </p:cNvSpPr>
          <p:nvPr>
            <p:ph type="title"/>
          </p:nvPr>
        </p:nvSpPr>
        <p:spPr/>
        <p:txBody>
          <a:bodyPr/>
          <a:lstStyle/>
          <a:p>
            <a:r>
              <a:rPr lang="de-DE" dirty="0"/>
              <a:t>Query Methode</a:t>
            </a:r>
          </a:p>
        </p:txBody>
      </p:sp>
      <p:sp>
        <p:nvSpPr>
          <p:cNvPr id="3" name="Inhaltsplatzhalter 2">
            <a:extLst>
              <a:ext uri="{FF2B5EF4-FFF2-40B4-BE49-F238E27FC236}">
                <a16:creationId xmlns:a16="http://schemas.microsoft.com/office/drawing/2014/main" id="{FB910A0D-EDF6-8E66-0D91-9BCB42C64905}"/>
              </a:ext>
            </a:extLst>
          </p:cNvPr>
          <p:cNvSpPr>
            <a:spLocks noGrp="1"/>
          </p:cNvSpPr>
          <p:nvPr>
            <p:ph idx="1"/>
          </p:nvPr>
        </p:nvSpPr>
        <p:spPr/>
        <p:txBody>
          <a:bodyPr/>
          <a:lstStyle/>
          <a:p>
            <a:r>
              <a:rPr lang="de-DE" dirty="0"/>
              <a:t>Es lassen sich auch Query Methoden erstellen:</a:t>
            </a:r>
          </a:p>
        </p:txBody>
      </p:sp>
      <p:pic>
        <p:nvPicPr>
          <p:cNvPr id="5" name="Grafik 4">
            <a:extLst>
              <a:ext uri="{FF2B5EF4-FFF2-40B4-BE49-F238E27FC236}">
                <a16:creationId xmlns:a16="http://schemas.microsoft.com/office/drawing/2014/main" id="{1F102607-2E41-6DE9-8D65-9C7027C8A6AB}"/>
              </a:ext>
            </a:extLst>
          </p:cNvPr>
          <p:cNvPicPr>
            <a:picLocks noChangeAspect="1"/>
          </p:cNvPicPr>
          <p:nvPr/>
        </p:nvPicPr>
        <p:blipFill>
          <a:blip r:embed="rId2"/>
          <a:stretch>
            <a:fillRect/>
          </a:stretch>
        </p:blipFill>
        <p:spPr>
          <a:xfrm>
            <a:off x="278186" y="3131483"/>
            <a:ext cx="8077200" cy="257175"/>
          </a:xfrm>
          <a:prstGeom prst="rect">
            <a:avLst/>
          </a:prstGeom>
        </p:spPr>
      </p:pic>
      <p:pic>
        <p:nvPicPr>
          <p:cNvPr id="7" name="Grafik 6">
            <a:extLst>
              <a:ext uri="{FF2B5EF4-FFF2-40B4-BE49-F238E27FC236}">
                <a16:creationId xmlns:a16="http://schemas.microsoft.com/office/drawing/2014/main" id="{0E6FA6BA-269C-90F8-5061-12C6AA46312D}"/>
              </a:ext>
            </a:extLst>
          </p:cNvPr>
          <p:cNvPicPr>
            <a:picLocks noChangeAspect="1"/>
          </p:cNvPicPr>
          <p:nvPr/>
        </p:nvPicPr>
        <p:blipFill>
          <a:blip r:embed="rId3"/>
          <a:stretch>
            <a:fillRect/>
          </a:stretch>
        </p:blipFill>
        <p:spPr>
          <a:xfrm>
            <a:off x="278186" y="3943349"/>
            <a:ext cx="5705475" cy="923925"/>
          </a:xfrm>
          <a:prstGeom prst="rect">
            <a:avLst/>
          </a:prstGeom>
        </p:spPr>
      </p:pic>
      <p:pic>
        <p:nvPicPr>
          <p:cNvPr id="9" name="Grafik 8">
            <a:extLst>
              <a:ext uri="{FF2B5EF4-FFF2-40B4-BE49-F238E27FC236}">
                <a16:creationId xmlns:a16="http://schemas.microsoft.com/office/drawing/2014/main" id="{3F4CD2D0-6267-1E9C-1A0A-6FEEFCA1FA9E}"/>
              </a:ext>
            </a:extLst>
          </p:cNvPr>
          <p:cNvPicPr>
            <a:picLocks noChangeAspect="1"/>
          </p:cNvPicPr>
          <p:nvPr/>
        </p:nvPicPr>
        <p:blipFill>
          <a:blip r:embed="rId4"/>
          <a:stretch>
            <a:fillRect/>
          </a:stretch>
        </p:blipFill>
        <p:spPr>
          <a:xfrm>
            <a:off x="6306671" y="3890962"/>
            <a:ext cx="4971769" cy="2460998"/>
          </a:xfrm>
          <a:prstGeom prst="rect">
            <a:avLst/>
          </a:prstGeom>
        </p:spPr>
      </p:pic>
      <p:sp>
        <p:nvSpPr>
          <p:cNvPr id="10" name="Rechteck 9">
            <a:extLst>
              <a:ext uri="{FF2B5EF4-FFF2-40B4-BE49-F238E27FC236}">
                <a16:creationId xmlns:a16="http://schemas.microsoft.com/office/drawing/2014/main" id="{20A84577-D129-793F-B1B2-7FF52AA655F8}"/>
              </a:ext>
            </a:extLst>
          </p:cNvPr>
          <p:cNvSpPr/>
          <p:nvPr/>
        </p:nvSpPr>
        <p:spPr>
          <a:xfrm>
            <a:off x="284910" y="2881031"/>
            <a:ext cx="2453809" cy="2571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err="1"/>
              <a:t>StudentRepository</a:t>
            </a:r>
            <a:endParaRPr lang="de-DE" dirty="0"/>
          </a:p>
        </p:txBody>
      </p:sp>
    </p:spTree>
    <p:extLst>
      <p:ext uri="{BB962C8B-B14F-4D97-AF65-F5344CB8AC3E}">
        <p14:creationId xmlns:p14="http://schemas.microsoft.com/office/powerpoint/2010/main" val="22492481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8B71CB-7161-53E3-443B-B2FDBEFE4AEE}"/>
              </a:ext>
            </a:extLst>
          </p:cNvPr>
          <p:cNvSpPr>
            <a:spLocks noGrp="1"/>
          </p:cNvSpPr>
          <p:nvPr>
            <p:ph type="title"/>
          </p:nvPr>
        </p:nvSpPr>
        <p:spPr/>
        <p:txBody>
          <a:bodyPr/>
          <a:lstStyle/>
          <a:p>
            <a:r>
              <a:rPr lang="de-DE" dirty="0" err="1"/>
              <a:t>ManyToMany</a:t>
            </a:r>
            <a:endParaRPr lang="de-DE" dirty="0"/>
          </a:p>
        </p:txBody>
      </p:sp>
      <p:sp>
        <p:nvSpPr>
          <p:cNvPr id="3" name="Inhaltsplatzhalter 2">
            <a:extLst>
              <a:ext uri="{FF2B5EF4-FFF2-40B4-BE49-F238E27FC236}">
                <a16:creationId xmlns:a16="http://schemas.microsoft.com/office/drawing/2014/main" id="{9D055618-F5A8-E130-4CE8-2A9EBD5B4353}"/>
              </a:ext>
            </a:extLst>
          </p:cNvPr>
          <p:cNvSpPr>
            <a:spLocks noGrp="1"/>
          </p:cNvSpPr>
          <p:nvPr>
            <p:ph idx="1"/>
          </p:nvPr>
        </p:nvSpPr>
        <p:spPr/>
        <p:txBody>
          <a:bodyPr/>
          <a:lstStyle/>
          <a:p>
            <a:r>
              <a:rPr lang="de-DE" dirty="0"/>
              <a:t>Hier muss eine </a:t>
            </a:r>
            <a:r>
              <a:rPr lang="de-DE" dirty="0" err="1"/>
              <a:t>JoinTable</a:t>
            </a:r>
            <a:r>
              <a:rPr lang="de-DE" dirty="0"/>
              <a:t> definiert werden, die in der Datenbank</a:t>
            </a:r>
          </a:p>
        </p:txBody>
      </p:sp>
      <p:pic>
        <p:nvPicPr>
          <p:cNvPr id="5" name="Grafik 4">
            <a:extLst>
              <a:ext uri="{FF2B5EF4-FFF2-40B4-BE49-F238E27FC236}">
                <a16:creationId xmlns:a16="http://schemas.microsoft.com/office/drawing/2014/main" id="{C24C80FE-BA7B-5080-4905-8FFE53F928D3}"/>
              </a:ext>
            </a:extLst>
          </p:cNvPr>
          <p:cNvPicPr>
            <a:picLocks noChangeAspect="1"/>
          </p:cNvPicPr>
          <p:nvPr/>
        </p:nvPicPr>
        <p:blipFill>
          <a:blip r:embed="rId2"/>
          <a:stretch>
            <a:fillRect/>
          </a:stretch>
        </p:blipFill>
        <p:spPr>
          <a:xfrm>
            <a:off x="1138593" y="3631939"/>
            <a:ext cx="6038850" cy="1095375"/>
          </a:xfrm>
          <a:prstGeom prst="rect">
            <a:avLst/>
          </a:prstGeom>
        </p:spPr>
      </p:pic>
      <p:pic>
        <p:nvPicPr>
          <p:cNvPr id="7" name="Grafik 6">
            <a:extLst>
              <a:ext uri="{FF2B5EF4-FFF2-40B4-BE49-F238E27FC236}">
                <a16:creationId xmlns:a16="http://schemas.microsoft.com/office/drawing/2014/main" id="{F13EABCF-DAF4-B901-120C-E4ED257EA1E6}"/>
              </a:ext>
            </a:extLst>
          </p:cNvPr>
          <p:cNvPicPr>
            <a:picLocks noChangeAspect="1"/>
          </p:cNvPicPr>
          <p:nvPr/>
        </p:nvPicPr>
        <p:blipFill>
          <a:blip r:embed="rId3"/>
          <a:stretch>
            <a:fillRect/>
          </a:stretch>
        </p:blipFill>
        <p:spPr>
          <a:xfrm>
            <a:off x="7803193" y="2333065"/>
            <a:ext cx="3147998" cy="4190517"/>
          </a:xfrm>
          <a:prstGeom prst="rect">
            <a:avLst/>
          </a:prstGeom>
        </p:spPr>
      </p:pic>
    </p:spTree>
    <p:extLst>
      <p:ext uri="{BB962C8B-B14F-4D97-AF65-F5344CB8AC3E}">
        <p14:creationId xmlns:p14="http://schemas.microsoft.com/office/powerpoint/2010/main" val="277290645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AD908B-C2BA-D9EE-3CE7-C0ADD27DC287}"/>
              </a:ext>
            </a:extLst>
          </p:cNvPr>
          <p:cNvSpPr>
            <a:spLocks noGrp="1"/>
          </p:cNvSpPr>
          <p:nvPr>
            <p:ph type="title"/>
          </p:nvPr>
        </p:nvSpPr>
        <p:spPr/>
        <p:txBody>
          <a:bodyPr/>
          <a:lstStyle/>
          <a:p>
            <a:r>
              <a:rPr lang="de-DE" dirty="0"/>
              <a:t>Transaktionen</a:t>
            </a:r>
          </a:p>
        </p:txBody>
      </p:sp>
      <p:sp>
        <p:nvSpPr>
          <p:cNvPr id="3" name="Inhaltsplatzhalter 2">
            <a:extLst>
              <a:ext uri="{FF2B5EF4-FFF2-40B4-BE49-F238E27FC236}">
                <a16:creationId xmlns:a16="http://schemas.microsoft.com/office/drawing/2014/main" id="{604F71F5-7120-4B93-03A6-39B1967C6CD1}"/>
              </a:ext>
            </a:extLst>
          </p:cNvPr>
          <p:cNvSpPr>
            <a:spLocks noGrp="1"/>
          </p:cNvSpPr>
          <p:nvPr>
            <p:ph idx="1"/>
          </p:nvPr>
        </p:nvSpPr>
        <p:spPr>
          <a:xfrm>
            <a:off x="838200" y="1825625"/>
            <a:ext cx="10515600" cy="4351338"/>
          </a:xfrm>
        </p:spPr>
        <p:txBody>
          <a:bodyPr>
            <a:normAutofit/>
          </a:bodyPr>
          <a:lstStyle/>
          <a:p>
            <a:r>
              <a:rPr lang="de-DE" dirty="0"/>
              <a:t>Transaktionen managen die Änderungen, die man an einem System vornimmt (Datenbanken, …). Dabei werden die ACID Charakteristika eingehalten:</a:t>
            </a:r>
          </a:p>
          <a:p>
            <a:pPr lvl="1"/>
            <a:r>
              <a:rPr lang="de-DE" dirty="0" err="1"/>
              <a:t>Atomicity</a:t>
            </a:r>
            <a:r>
              <a:rPr lang="de-DE" dirty="0"/>
              <a:t> (Alles oder nichts wird </a:t>
            </a:r>
            <a:r>
              <a:rPr lang="de-DE" dirty="0" err="1"/>
              <a:t>commitet</a:t>
            </a:r>
            <a:r>
              <a:rPr lang="de-DE" dirty="0"/>
              <a:t>)</a:t>
            </a:r>
          </a:p>
          <a:p>
            <a:pPr lvl="1"/>
            <a:r>
              <a:rPr lang="de-DE" dirty="0"/>
              <a:t>Consistency (System bleibt in einem konsistenten Zustand)</a:t>
            </a:r>
          </a:p>
          <a:p>
            <a:pPr lvl="1"/>
            <a:r>
              <a:rPr lang="de-DE" dirty="0"/>
              <a:t>Isolation (Änderungen einer Transaktion sind vor dem Commit nicht für andere Transaktionen sichtbar)</a:t>
            </a:r>
          </a:p>
          <a:p>
            <a:pPr lvl="1"/>
            <a:r>
              <a:rPr lang="de-DE" dirty="0" err="1"/>
              <a:t>Durability</a:t>
            </a:r>
            <a:r>
              <a:rPr lang="de-DE" dirty="0"/>
              <a:t> (stellt sicher, dass </a:t>
            </a:r>
            <a:r>
              <a:rPr lang="de-DE" dirty="0" err="1"/>
              <a:t>commitete</a:t>
            </a:r>
            <a:r>
              <a:rPr lang="de-DE" dirty="0"/>
              <a:t> Änderungen auch persistent sind.)</a:t>
            </a:r>
          </a:p>
          <a:p>
            <a:r>
              <a:rPr lang="de-DE" dirty="0"/>
              <a:t>JDBC stellt dieses Transaktionsmanagement zur Verfügung.</a:t>
            </a:r>
          </a:p>
          <a:p>
            <a:r>
              <a:rPr lang="de-DE" dirty="0"/>
              <a:t>Spring stellt bequeme Wege bereit, diese zu verwenden.</a:t>
            </a:r>
          </a:p>
          <a:p>
            <a:pPr marL="0" indent="0">
              <a:buNone/>
            </a:pPr>
            <a:endParaRPr lang="de-DE" dirty="0"/>
          </a:p>
        </p:txBody>
      </p:sp>
    </p:spTree>
    <p:extLst>
      <p:ext uri="{BB962C8B-B14F-4D97-AF65-F5344CB8AC3E}">
        <p14:creationId xmlns:p14="http://schemas.microsoft.com/office/powerpoint/2010/main" val="38064945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603FE3-C172-7471-B238-41D415B918E8}"/>
              </a:ext>
            </a:extLst>
          </p:cNvPr>
          <p:cNvSpPr>
            <a:spLocks noGrp="1"/>
          </p:cNvSpPr>
          <p:nvPr>
            <p:ph type="title"/>
          </p:nvPr>
        </p:nvSpPr>
        <p:spPr/>
        <p:txBody>
          <a:bodyPr/>
          <a:lstStyle/>
          <a:p>
            <a:r>
              <a:rPr lang="de-DE" dirty="0"/>
              <a:t>Transaktionen ohne Spring</a:t>
            </a:r>
          </a:p>
        </p:txBody>
      </p:sp>
      <p:sp>
        <p:nvSpPr>
          <p:cNvPr id="3" name="Inhaltsplatzhalter 2">
            <a:extLst>
              <a:ext uri="{FF2B5EF4-FFF2-40B4-BE49-F238E27FC236}">
                <a16:creationId xmlns:a16="http://schemas.microsoft.com/office/drawing/2014/main" id="{A1F6F60B-5884-2675-7005-F502F8C0EF7C}"/>
              </a:ext>
            </a:extLst>
          </p:cNvPr>
          <p:cNvSpPr>
            <a:spLocks noGrp="1"/>
          </p:cNvSpPr>
          <p:nvPr>
            <p:ph idx="1"/>
          </p:nvPr>
        </p:nvSpPr>
        <p:spPr>
          <a:xfrm>
            <a:off x="838200" y="1825625"/>
            <a:ext cx="4784678" cy="4351338"/>
          </a:xfrm>
        </p:spPr>
        <p:txBody>
          <a:bodyPr>
            <a:normAutofit fontScale="92500" lnSpcReduction="10000"/>
          </a:bodyPr>
          <a:lstStyle/>
          <a:p>
            <a:r>
              <a:rPr lang="de-DE" dirty="0"/>
              <a:t>Start: Connection aufstellen &amp; auto-</a:t>
            </a:r>
            <a:r>
              <a:rPr lang="de-DE" dirty="0" err="1"/>
              <a:t>commit</a:t>
            </a:r>
            <a:r>
              <a:rPr lang="de-DE" dirty="0"/>
              <a:t> deaktivieren.</a:t>
            </a:r>
          </a:p>
          <a:p>
            <a:r>
              <a:rPr lang="de-DE" dirty="0"/>
              <a:t>Commit: Wenn alle Operationen getan sind, mit </a:t>
            </a:r>
            <a:r>
              <a:rPr lang="de-DE" dirty="0" err="1"/>
              <a:t>commit</a:t>
            </a:r>
            <a:r>
              <a:rPr lang="de-DE" dirty="0"/>
              <a:t>() persistieren.</a:t>
            </a:r>
          </a:p>
          <a:p>
            <a:r>
              <a:rPr lang="de-DE" dirty="0"/>
              <a:t>Bei Fehler: Einen Rollback mit </a:t>
            </a:r>
            <a:r>
              <a:rPr lang="de-DE" dirty="0" err="1"/>
              <a:t>rollback</a:t>
            </a:r>
            <a:r>
              <a:rPr lang="de-DE" dirty="0"/>
              <a:t>() ausführen</a:t>
            </a:r>
          </a:p>
          <a:p>
            <a:endParaRPr lang="de-DE" dirty="0"/>
          </a:p>
          <a:p>
            <a:r>
              <a:rPr lang="de-DE" dirty="0"/>
              <a:t>Theoretisch nachvollziehbar, praktisch schwer zu implementieren.</a:t>
            </a:r>
          </a:p>
        </p:txBody>
      </p:sp>
      <p:pic>
        <p:nvPicPr>
          <p:cNvPr id="5" name="Grafik 4">
            <a:extLst>
              <a:ext uri="{FF2B5EF4-FFF2-40B4-BE49-F238E27FC236}">
                <a16:creationId xmlns:a16="http://schemas.microsoft.com/office/drawing/2014/main" id="{7F001A7F-B1C3-E5E3-B6D6-846563D08F28}"/>
              </a:ext>
            </a:extLst>
          </p:cNvPr>
          <p:cNvPicPr>
            <a:picLocks noChangeAspect="1"/>
          </p:cNvPicPr>
          <p:nvPr/>
        </p:nvPicPr>
        <p:blipFill>
          <a:blip r:embed="rId2"/>
          <a:stretch>
            <a:fillRect/>
          </a:stretch>
        </p:blipFill>
        <p:spPr>
          <a:xfrm>
            <a:off x="6203534" y="2486819"/>
            <a:ext cx="5391150" cy="3028950"/>
          </a:xfrm>
          <a:prstGeom prst="rect">
            <a:avLst/>
          </a:prstGeom>
        </p:spPr>
      </p:pic>
    </p:spTree>
    <p:extLst>
      <p:ext uri="{BB962C8B-B14F-4D97-AF65-F5344CB8AC3E}">
        <p14:creationId xmlns:p14="http://schemas.microsoft.com/office/powerpoint/2010/main" val="3751280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995958-2FFC-D045-1776-BB16002ABD01}"/>
              </a:ext>
            </a:extLst>
          </p:cNvPr>
          <p:cNvSpPr>
            <a:spLocks noGrp="1"/>
          </p:cNvSpPr>
          <p:nvPr>
            <p:ph type="title"/>
          </p:nvPr>
        </p:nvSpPr>
        <p:spPr/>
        <p:txBody>
          <a:bodyPr/>
          <a:lstStyle/>
          <a:p>
            <a:r>
              <a:rPr lang="de-DE" dirty="0"/>
              <a:t>Spring </a:t>
            </a:r>
            <a:r>
              <a:rPr lang="de-DE" dirty="0" err="1"/>
              <a:t>Transaktionmanagment</a:t>
            </a:r>
            <a:endParaRPr lang="de-DE" dirty="0"/>
          </a:p>
        </p:txBody>
      </p:sp>
      <p:sp>
        <p:nvSpPr>
          <p:cNvPr id="3" name="Inhaltsplatzhalter 2">
            <a:extLst>
              <a:ext uri="{FF2B5EF4-FFF2-40B4-BE49-F238E27FC236}">
                <a16:creationId xmlns:a16="http://schemas.microsoft.com/office/drawing/2014/main" id="{9DFD313C-8C3F-DC19-25E9-4D3627A020C0}"/>
              </a:ext>
            </a:extLst>
          </p:cNvPr>
          <p:cNvSpPr>
            <a:spLocks noGrp="1"/>
          </p:cNvSpPr>
          <p:nvPr>
            <p:ph idx="1"/>
          </p:nvPr>
        </p:nvSpPr>
        <p:spPr>
          <a:xfrm>
            <a:off x="838201" y="1825625"/>
            <a:ext cx="7204512" cy="4351338"/>
          </a:xfrm>
        </p:spPr>
        <p:txBody>
          <a:bodyPr>
            <a:normAutofit fontScale="92500" lnSpcReduction="10000"/>
          </a:bodyPr>
          <a:lstStyle/>
          <a:p>
            <a:r>
              <a:rPr lang="de-DE" dirty="0"/>
              <a:t>Wenn kein Spring Boot verwendet wird, muss die Annotation @EnableTranactionManagement gesetzt werden, um Transaktionen zu ermöglichen.</a:t>
            </a:r>
          </a:p>
          <a:p>
            <a:r>
              <a:rPr lang="de-DE" dirty="0"/>
              <a:t>Spring erstellt für die Methoden, die mit @Transactional annotiert ein Proxy. Kann an Klasse oder an Methode gehängt werden.</a:t>
            </a:r>
          </a:p>
          <a:p>
            <a:r>
              <a:rPr lang="de-DE" dirty="0"/>
              <a:t>Wichtigste Attribute von @Transactional:</a:t>
            </a:r>
          </a:p>
          <a:p>
            <a:pPr lvl="1"/>
            <a:r>
              <a:rPr lang="de-DE" dirty="0" err="1"/>
              <a:t>readOnly</a:t>
            </a:r>
            <a:endParaRPr lang="de-DE" dirty="0"/>
          </a:p>
          <a:p>
            <a:pPr lvl="1"/>
            <a:r>
              <a:rPr lang="de-DE" dirty="0" err="1"/>
              <a:t>rollbackFor</a:t>
            </a:r>
            <a:endParaRPr lang="de-DE" dirty="0"/>
          </a:p>
          <a:p>
            <a:pPr lvl="1"/>
            <a:r>
              <a:rPr lang="de-DE" dirty="0" err="1"/>
              <a:t>noRollbackFor</a:t>
            </a:r>
            <a:endParaRPr lang="de-DE" dirty="0"/>
          </a:p>
          <a:p>
            <a:pPr lvl="1"/>
            <a:r>
              <a:rPr lang="de-DE" dirty="0" err="1"/>
              <a:t>propagation</a:t>
            </a:r>
            <a:endParaRPr lang="de-DE" dirty="0"/>
          </a:p>
        </p:txBody>
      </p:sp>
      <p:sp>
        <p:nvSpPr>
          <p:cNvPr id="15" name="Rechteck: abgerundete Ecken 14">
            <a:extLst>
              <a:ext uri="{FF2B5EF4-FFF2-40B4-BE49-F238E27FC236}">
                <a16:creationId xmlns:a16="http://schemas.microsoft.com/office/drawing/2014/main" id="{7C7C86BB-9B77-C1BC-A5B4-6EE1B5931FE3}"/>
              </a:ext>
            </a:extLst>
          </p:cNvPr>
          <p:cNvSpPr/>
          <p:nvPr/>
        </p:nvSpPr>
        <p:spPr>
          <a:xfrm>
            <a:off x="8089781" y="1825625"/>
            <a:ext cx="3857934" cy="4097804"/>
          </a:xfrm>
          <a:prstGeom prst="roundRect">
            <a:avLst>
              <a:gd name="adj" fmla="val 6766"/>
            </a:avLst>
          </a:prstGeom>
          <a:solidFill>
            <a:schemeClr val="accent1">
              <a:alpha val="50000"/>
            </a:schemeClr>
          </a:solidFill>
          <a:ln w="19050">
            <a:solidFill>
              <a:schemeClr val="accent1"/>
            </a:solidFill>
          </a:ln>
        </p:spPr>
        <p:style>
          <a:lnRef idx="0">
            <a:scrgbClr r="0" g="0" b="0"/>
          </a:lnRef>
          <a:fillRef idx="0">
            <a:scrgbClr r="0" g="0" b="0"/>
          </a:fillRef>
          <a:effectRef idx="0">
            <a:scrgbClr r="0" g="0" b="0"/>
          </a:effectRef>
          <a:fontRef idx="minor">
            <a:schemeClr val="lt1"/>
          </a:fontRef>
        </p:style>
        <p:txBody>
          <a:bodyPr rtlCol="0" anchor="t"/>
          <a:lstStyle/>
          <a:p>
            <a:pPr algn="ctr"/>
            <a:r>
              <a:rPr lang="de-DE" dirty="0"/>
              <a:t>Proxy der Klasse</a:t>
            </a:r>
          </a:p>
        </p:txBody>
      </p:sp>
      <p:sp>
        <p:nvSpPr>
          <p:cNvPr id="18" name="Rechteck: abgerundete Ecken 17">
            <a:extLst>
              <a:ext uri="{FF2B5EF4-FFF2-40B4-BE49-F238E27FC236}">
                <a16:creationId xmlns:a16="http://schemas.microsoft.com/office/drawing/2014/main" id="{B40A6FA2-AD7A-E378-8B51-8FCC52CFFD1F}"/>
              </a:ext>
            </a:extLst>
          </p:cNvPr>
          <p:cNvSpPr/>
          <p:nvPr/>
        </p:nvSpPr>
        <p:spPr>
          <a:xfrm>
            <a:off x="8334196" y="2319618"/>
            <a:ext cx="3409448" cy="3436028"/>
          </a:xfrm>
          <a:prstGeom prst="roundRect">
            <a:avLst>
              <a:gd name="adj" fmla="val 6766"/>
            </a:avLst>
          </a:prstGeom>
          <a:solidFill>
            <a:schemeClr val="accent1">
              <a:alpha val="50000"/>
            </a:schemeClr>
          </a:solidFill>
          <a:ln w="19050">
            <a:solidFill>
              <a:schemeClr val="accent1"/>
            </a:solidFill>
          </a:ln>
        </p:spPr>
        <p:style>
          <a:lnRef idx="0">
            <a:scrgbClr r="0" g="0" b="0"/>
          </a:lnRef>
          <a:fillRef idx="0">
            <a:scrgbClr r="0" g="0" b="0"/>
          </a:fillRef>
          <a:effectRef idx="0">
            <a:scrgbClr r="0" g="0" b="0"/>
          </a:effectRef>
          <a:fontRef idx="minor">
            <a:schemeClr val="lt1"/>
          </a:fontRef>
        </p:style>
        <p:txBody>
          <a:bodyPr rtlCol="0" anchor="t"/>
          <a:lstStyle/>
          <a:p>
            <a:pPr algn="ctr"/>
            <a:r>
              <a:rPr lang="de-DE" dirty="0"/>
              <a:t>neue </a:t>
            </a:r>
            <a:r>
              <a:rPr lang="de-DE" dirty="0" err="1"/>
              <a:t>foo</a:t>
            </a:r>
            <a:r>
              <a:rPr lang="de-DE" dirty="0"/>
              <a:t>()</a:t>
            </a:r>
          </a:p>
        </p:txBody>
      </p:sp>
      <p:sp>
        <p:nvSpPr>
          <p:cNvPr id="6" name="Rechteck: abgerundete Ecken 5">
            <a:extLst>
              <a:ext uri="{FF2B5EF4-FFF2-40B4-BE49-F238E27FC236}">
                <a16:creationId xmlns:a16="http://schemas.microsoft.com/office/drawing/2014/main" id="{90700E76-4CF0-BBB9-B1CD-EA3786B3B671}"/>
              </a:ext>
            </a:extLst>
          </p:cNvPr>
          <p:cNvSpPr/>
          <p:nvPr/>
        </p:nvSpPr>
        <p:spPr>
          <a:xfrm>
            <a:off x="8476998" y="4830810"/>
            <a:ext cx="1452784" cy="73286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dirty="0" err="1"/>
              <a:t>Commite</a:t>
            </a:r>
            <a:r>
              <a:rPr lang="de-DE" dirty="0"/>
              <a:t> Transaktion</a:t>
            </a:r>
          </a:p>
        </p:txBody>
      </p:sp>
      <p:sp>
        <p:nvSpPr>
          <p:cNvPr id="8" name="Rechteck: abgerundete Ecken 7">
            <a:extLst>
              <a:ext uri="{FF2B5EF4-FFF2-40B4-BE49-F238E27FC236}">
                <a16:creationId xmlns:a16="http://schemas.microsoft.com/office/drawing/2014/main" id="{B6738DF4-0025-CBFE-2BD5-DBEB62CC8F35}"/>
              </a:ext>
            </a:extLst>
          </p:cNvPr>
          <p:cNvSpPr/>
          <p:nvPr/>
        </p:nvSpPr>
        <p:spPr>
          <a:xfrm>
            <a:off x="9283820" y="2786017"/>
            <a:ext cx="1452784" cy="73286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dirty="0"/>
              <a:t>Starte Transaktion</a:t>
            </a:r>
          </a:p>
        </p:txBody>
      </p:sp>
      <p:sp>
        <p:nvSpPr>
          <p:cNvPr id="10" name="Rechteck: abgerundete Ecken 9">
            <a:extLst>
              <a:ext uri="{FF2B5EF4-FFF2-40B4-BE49-F238E27FC236}">
                <a16:creationId xmlns:a16="http://schemas.microsoft.com/office/drawing/2014/main" id="{C78D7CE3-9FF5-DD70-D3CF-5220ABC2EA57}"/>
              </a:ext>
            </a:extLst>
          </p:cNvPr>
          <p:cNvSpPr/>
          <p:nvPr/>
        </p:nvSpPr>
        <p:spPr>
          <a:xfrm>
            <a:off x="9283820" y="3824335"/>
            <a:ext cx="1452784" cy="73286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err="1"/>
              <a:t>foo</a:t>
            </a:r>
            <a:r>
              <a:rPr lang="de-DE" dirty="0"/>
              <a:t>()</a:t>
            </a:r>
          </a:p>
        </p:txBody>
      </p:sp>
      <p:sp>
        <p:nvSpPr>
          <p:cNvPr id="11" name="Rechteck: abgerundete Ecken 10">
            <a:extLst>
              <a:ext uri="{FF2B5EF4-FFF2-40B4-BE49-F238E27FC236}">
                <a16:creationId xmlns:a16="http://schemas.microsoft.com/office/drawing/2014/main" id="{3D3A02BF-98CE-5504-7DB6-55E9240D8CC7}"/>
              </a:ext>
            </a:extLst>
          </p:cNvPr>
          <p:cNvSpPr/>
          <p:nvPr/>
        </p:nvSpPr>
        <p:spPr>
          <a:xfrm>
            <a:off x="10161494" y="4830809"/>
            <a:ext cx="1452784" cy="73286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dirty="0"/>
              <a:t>Rollback</a:t>
            </a:r>
          </a:p>
        </p:txBody>
      </p:sp>
      <p:sp>
        <p:nvSpPr>
          <p:cNvPr id="12" name="Pfeil: gebogen 11">
            <a:extLst>
              <a:ext uri="{FF2B5EF4-FFF2-40B4-BE49-F238E27FC236}">
                <a16:creationId xmlns:a16="http://schemas.microsoft.com/office/drawing/2014/main" id="{4DDF54C3-DF1F-8891-13D7-5C1735694EF6}"/>
              </a:ext>
            </a:extLst>
          </p:cNvPr>
          <p:cNvSpPr/>
          <p:nvPr/>
        </p:nvSpPr>
        <p:spPr>
          <a:xfrm rot="5400000">
            <a:off x="10712136" y="4291148"/>
            <a:ext cx="572854" cy="408417"/>
          </a:xfrm>
          <a:prstGeom prst="bentArrow">
            <a:avLst>
              <a:gd name="adj1" fmla="val 28292"/>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3" name="Pfeil: gebogen 12">
            <a:extLst>
              <a:ext uri="{FF2B5EF4-FFF2-40B4-BE49-F238E27FC236}">
                <a16:creationId xmlns:a16="http://schemas.microsoft.com/office/drawing/2014/main" id="{5F0CD98B-1276-87DC-05F7-5B1983AEB2E0}"/>
              </a:ext>
            </a:extLst>
          </p:cNvPr>
          <p:cNvSpPr/>
          <p:nvPr/>
        </p:nvSpPr>
        <p:spPr>
          <a:xfrm rot="5400000" flipV="1">
            <a:off x="8712754" y="4272985"/>
            <a:ext cx="572854" cy="408418"/>
          </a:xfrm>
          <a:prstGeom prst="bentArrow">
            <a:avLst>
              <a:gd name="adj1" fmla="val 28292"/>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4" name="Pfeil: nach unten 13">
            <a:extLst>
              <a:ext uri="{FF2B5EF4-FFF2-40B4-BE49-F238E27FC236}">
                <a16:creationId xmlns:a16="http://schemas.microsoft.com/office/drawing/2014/main" id="{F7781173-BED9-765E-F77E-67888FAF684F}"/>
              </a:ext>
            </a:extLst>
          </p:cNvPr>
          <p:cNvSpPr/>
          <p:nvPr/>
        </p:nvSpPr>
        <p:spPr>
          <a:xfrm>
            <a:off x="9929782" y="3550818"/>
            <a:ext cx="177054" cy="2416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Textfeld 16">
            <a:extLst>
              <a:ext uri="{FF2B5EF4-FFF2-40B4-BE49-F238E27FC236}">
                <a16:creationId xmlns:a16="http://schemas.microsoft.com/office/drawing/2014/main" id="{62B324AA-B5AB-FBFF-D3A8-B773405B9DAD}"/>
              </a:ext>
            </a:extLst>
          </p:cNvPr>
          <p:cNvSpPr txBox="1"/>
          <p:nvPr/>
        </p:nvSpPr>
        <p:spPr>
          <a:xfrm rot="5400000">
            <a:off x="10965489" y="4327947"/>
            <a:ext cx="744114" cy="261610"/>
          </a:xfrm>
          <a:prstGeom prst="rect">
            <a:avLst/>
          </a:prstGeom>
          <a:noFill/>
        </p:spPr>
        <p:txBody>
          <a:bodyPr wrap="none" rtlCol="0">
            <a:spAutoFit/>
          </a:bodyPr>
          <a:lstStyle/>
          <a:p>
            <a:r>
              <a:rPr lang="de-DE" sz="1100" dirty="0"/>
              <a:t>Exception</a:t>
            </a:r>
          </a:p>
        </p:txBody>
      </p:sp>
    </p:spTree>
    <p:extLst>
      <p:ext uri="{BB962C8B-B14F-4D97-AF65-F5344CB8AC3E}">
        <p14:creationId xmlns:p14="http://schemas.microsoft.com/office/powerpoint/2010/main" val="29212061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3FAA51-9D52-A732-0AD2-93000918035E}"/>
              </a:ext>
            </a:extLst>
          </p:cNvPr>
          <p:cNvSpPr>
            <a:spLocks noGrp="1"/>
          </p:cNvSpPr>
          <p:nvPr>
            <p:ph type="title"/>
          </p:nvPr>
        </p:nvSpPr>
        <p:spPr/>
        <p:txBody>
          <a:bodyPr/>
          <a:lstStyle/>
          <a:p>
            <a:r>
              <a:rPr lang="de-DE" dirty="0" err="1"/>
              <a:t>Propagationtypes</a:t>
            </a:r>
            <a:endParaRPr lang="de-DE" dirty="0"/>
          </a:p>
        </p:txBody>
      </p:sp>
      <p:graphicFrame>
        <p:nvGraphicFramePr>
          <p:cNvPr id="4" name="Tabelle 4">
            <a:extLst>
              <a:ext uri="{FF2B5EF4-FFF2-40B4-BE49-F238E27FC236}">
                <a16:creationId xmlns:a16="http://schemas.microsoft.com/office/drawing/2014/main" id="{EE6C1762-36B4-2E00-FD68-DDDAB7283F5E}"/>
              </a:ext>
            </a:extLst>
          </p:cNvPr>
          <p:cNvGraphicFramePr>
            <a:graphicFrameLocks noGrp="1"/>
          </p:cNvGraphicFramePr>
          <p:nvPr>
            <p:ph idx="1"/>
            <p:extLst>
              <p:ext uri="{D42A27DB-BD31-4B8C-83A1-F6EECF244321}">
                <p14:modId xmlns:p14="http://schemas.microsoft.com/office/powerpoint/2010/main" val="582098083"/>
              </p:ext>
            </p:extLst>
          </p:nvPr>
        </p:nvGraphicFramePr>
        <p:xfrm>
          <a:off x="838200" y="1825625"/>
          <a:ext cx="10515600" cy="4043680"/>
        </p:xfrm>
        <a:graphic>
          <a:graphicData uri="http://schemas.openxmlformats.org/drawingml/2006/table">
            <a:tbl>
              <a:tblPr firstRow="1" bandRow="1">
                <a:tableStyleId>{5C22544A-7EE6-4342-B048-85BDC9FD1C3A}</a:tableStyleId>
              </a:tblPr>
              <a:tblGrid>
                <a:gridCol w="1958788">
                  <a:extLst>
                    <a:ext uri="{9D8B030D-6E8A-4147-A177-3AD203B41FA5}">
                      <a16:colId xmlns:a16="http://schemas.microsoft.com/office/drawing/2014/main" val="1044434454"/>
                    </a:ext>
                  </a:extLst>
                </a:gridCol>
                <a:gridCol w="8556812">
                  <a:extLst>
                    <a:ext uri="{9D8B030D-6E8A-4147-A177-3AD203B41FA5}">
                      <a16:colId xmlns:a16="http://schemas.microsoft.com/office/drawing/2014/main" val="1271999381"/>
                    </a:ext>
                  </a:extLst>
                </a:gridCol>
              </a:tblGrid>
              <a:tr h="370840">
                <a:tc>
                  <a:txBody>
                    <a:bodyPr/>
                    <a:lstStyle/>
                    <a:p>
                      <a:r>
                        <a:rPr lang="de-DE" dirty="0"/>
                        <a:t>Type</a:t>
                      </a:r>
                    </a:p>
                  </a:txBody>
                  <a:tcPr/>
                </a:tc>
                <a:tc>
                  <a:txBody>
                    <a:bodyPr/>
                    <a:lstStyle/>
                    <a:p>
                      <a:r>
                        <a:rPr lang="de-DE" dirty="0"/>
                        <a:t>Bedeutung</a:t>
                      </a:r>
                    </a:p>
                  </a:txBody>
                  <a:tcPr/>
                </a:tc>
                <a:extLst>
                  <a:ext uri="{0D108BD9-81ED-4DB2-BD59-A6C34878D82A}">
                    <a16:rowId xmlns:a16="http://schemas.microsoft.com/office/drawing/2014/main" val="3599025318"/>
                  </a:ext>
                </a:extLst>
              </a:tr>
              <a:tr h="370840">
                <a:tc>
                  <a:txBody>
                    <a:bodyPr/>
                    <a:lstStyle/>
                    <a:p>
                      <a:r>
                        <a:rPr lang="de-DE" dirty="0" err="1"/>
                        <a:t>Required</a:t>
                      </a:r>
                      <a:r>
                        <a:rPr lang="de-DE" dirty="0"/>
                        <a:t> (</a:t>
                      </a:r>
                      <a:r>
                        <a:rPr lang="de-DE" dirty="0" err="1"/>
                        <a:t>default</a:t>
                      </a:r>
                      <a:r>
                        <a:rPr lang="de-DE" dirty="0"/>
                        <a:t>)</a:t>
                      </a:r>
                    </a:p>
                  </a:txBody>
                  <a:tcPr/>
                </a:tc>
                <a:tc>
                  <a:txBody>
                    <a:bodyPr/>
                    <a:lstStyle/>
                    <a:p>
                      <a:r>
                        <a:rPr lang="de-DE" dirty="0"/>
                        <a:t>Füge dich einer bestehenden Transaktion hinzu oder erstelle eine neue.</a:t>
                      </a:r>
                    </a:p>
                  </a:txBody>
                  <a:tcPr/>
                </a:tc>
                <a:extLst>
                  <a:ext uri="{0D108BD9-81ED-4DB2-BD59-A6C34878D82A}">
                    <a16:rowId xmlns:a16="http://schemas.microsoft.com/office/drawing/2014/main" val="1574934884"/>
                  </a:ext>
                </a:extLst>
              </a:tr>
              <a:tr h="370840">
                <a:tc>
                  <a:txBody>
                    <a:bodyPr/>
                    <a:lstStyle/>
                    <a:p>
                      <a:r>
                        <a:rPr lang="de-DE" dirty="0"/>
                        <a:t>Supports</a:t>
                      </a:r>
                    </a:p>
                  </a:txBody>
                  <a:tcPr/>
                </a:tc>
                <a:tc>
                  <a:txBody>
                    <a:bodyPr/>
                    <a:lstStyle/>
                    <a:p>
                      <a:r>
                        <a:rPr lang="de-DE" dirty="0"/>
                        <a:t>Füge dich einer bestehenden Transaktion hinzu. Ansonsten wird die Methode ohne Transaktionskontext durchgeführt.</a:t>
                      </a:r>
                    </a:p>
                  </a:txBody>
                  <a:tcPr/>
                </a:tc>
                <a:extLst>
                  <a:ext uri="{0D108BD9-81ED-4DB2-BD59-A6C34878D82A}">
                    <a16:rowId xmlns:a16="http://schemas.microsoft.com/office/drawing/2014/main" val="1678688404"/>
                  </a:ext>
                </a:extLst>
              </a:tr>
              <a:tr h="370840">
                <a:tc>
                  <a:txBody>
                    <a:bodyPr/>
                    <a:lstStyle/>
                    <a:p>
                      <a:r>
                        <a:rPr lang="de-DE" dirty="0" err="1"/>
                        <a:t>Mandatory</a:t>
                      </a:r>
                      <a:endParaRPr lang="de-DE" dirty="0"/>
                    </a:p>
                  </a:txBody>
                  <a:tcPr/>
                </a:tc>
                <a:tc>
                  <a:txBody>
                    <a:bodyPr/>
                    <a:lstStyle/>
                    <a:p>
                      <a:r>
                        <a:rPr lang="de-DE" dirty="0"/>
                        <a:t>Füge dich einer bestehenden Transaktion hinzu. Ansonsten werfe eine Exception.</a:t>
                      </a:r>
                    </a:p>
                  </a:txBody>
                  <a:tcPr/>
                </a:tc>
                <a:extLst>
                  <a:ext uri="{0D108BD9-81ED-4DB2-BD59-A6C34878D82A}">
                    <a16:rowId xmlns:a16="http://schemas.microsoft.com/office/drawing/2014/main" val="3748414330"/>
                  </a:ext>
                </a:extLst>
              </a:tr>
              <a:tr h="370840">
                <a:tc>
                  <a:txBody>
                    <a:bodyPr/>
                    <a:lstStyle/>
                    <a:p>
                      <a:r>
                        <a:rPr lang="de-DE" dirty="0"/>
                        <a:t>Never</a:t>
                      </a:r>
                    </a:p>
                  </a:txBody>
                  <a:tcPr/>
                </a:tc>
                <a:tc>
                  <a:txBody>
                    <a:bodyPr/>
                    <a:lstStyle/>
                    <a:p>
                      <a:r>
                        <a:rPr lang="de-DE" dirty="0"/>
                        <a:t>Werfe eine Exception, wenn diese Methode im Rahmen einer Transaktion aufgerufen wird.</a:t>
                      </a:r>
                    </a:p>
                  </a:txBody>
                  <a:tcPr/>
                </a:tc>
                <a:extLst>
                  <a:ext uri="{0D108BD9-81ED-4DB2-BD59-A6C34878D82A}">
                    <a16:rowId xmlns:a16="http://schemas.microsoft.com/office/drawing/2014/main" val="2841336855"/>
                  </a:ext>
                </a:extLst>
              </a:tr>
              <a:tr h="370840">
                <a:tc>
                  <a:txBody>
                    <a:bodyPr/>
                    <a:lstStyle/>
                    <a:p>
                      <a:r>
                        <a:rPr lang="de-DE" dirty="0" err="1"/>
                        <a:t>Not_supported</a:t>
                      </a:r>
                      <a:endParaRPr lang="de-DE" dirty="0"/>
                    </a:p>
                  </a:txBody>
                  <a:tcPr/>
                </a:tc>
                <a:tc>
                  <a:txBody>
                    <a:bodyPr/>
                    <a:lstStyle/>
                    <a:p>
                      <a:r>
                        <a:rPr lang="de-DE" dirty="0"/>
                        <a:t>Pausiere die momentane Transaktion und führe die Methode ohne Transaktionskontext aus.</a:t>
                      </a:r>
                    </a:p>
                  </a:txBody>
                  <a:tcPr/>
                </a:tc>
                <a:extLst>
                  <a:ext uri="{0D108BD9-81ED-4DB2-BD59-A6C34878D82A}">
                    <a16:rowId xmlns:a16="http://schemas.microsoft.com/office/drawing/2014/main" val="3267535100"/>
                  </a:ext>
                </a:extLst>
              </a:tr>
              <a:tr h="370840">
                <a:tc>
                  <a:txBody>
                    <a:bodyPr/>
                    <a:lstStyle/>
                    <a:p>
                      <a:r>
                        <a:rPr lang="de-DE" dirty="0" err="1"/>
                        <a:t>Requires_new</a:t>
                      </a:r>
                      <a:endParaRPr lang="de-DE" dirty="0"/>
                    </a:p>
                  </a:txBody>
                  <a:tcPr/>
                </a:tc>
                <a:tc>
                  <a:txBody>
                    <a:bodyPr/>
                    <a:lstStyle/>
                    <a:p>
                      <a:r>
                        <a:rPr lang="de-DE" dirty="0"/>
                        <a:t>Starte immer eine neue Transaktion. Pausiere ggf. die momentane.</a:t>
                      </a:r>
                    </a:p>
                  </a:txBody>
                  <a:tcPr/>
                </a:tc>
                <a:extLst>
                  <a:ext uri="{0D108BD9-81ED-4DB2-BD59-A6C34878D82A}">
                    <a16:rowId xmlns:a16="http://schemas.microsoft.com/office/drawing/2014/main" val="3438585439"/>
                  </a:ext>
                </a:extLst>
              </a:tr>
              <a:tr h="370840">
                <a:tc>
                  <a:txBody>
                    <a:bodyPr/>
                    <a:lstStyle/>
                    <a:p>
                      <a:r>
                        <a:rPr lang="de-DE" dirty="0" err="1"/>
                        <a:t>Nested</a:t>
                      </a:r>
                      <a:endParaRPr lang="de-DE" dirty="0"/>
                    </a:p>
                  </a:txBody>
                  <a:tcPr/>
                </a:tc>
                <a:tc>
                  <a:txBody>
                    <a:bodyPr/>
                    <a:lstStyle/>
                    <a:p>
                      <a:r>
                        <a:rPr lang="de-DE" dirty="0"/>
                        <a:t>Kann innerhalb einer Transaktion aufgerufen werden. Dann wird ein </a:t>
                      </a:r>
                      <a:r>
                        <a:rPr lang="de-DE" dirty="0" err="1"/>
                        <a:t>Savepoint</a:t>
                      </a:r>
                      <a:r>
                        <a:rPr lang="de-DE" dirty="0"/>
                        <a:t> gesetzt, zu dem im Fall eines Rollbacks zurückgesprungen wird.</a:t>
                      </a:r>
                    </a:p>
                  </a:txBody>
                  <a:tcPr/>
                </a:tc>
                <a:extLst>
                  <a:ext uri="{0D108BD9-81ED-4DB2-BD59-A6C34878D82A}">
                    <a16:rowId xmlns:a16="http://schemas.microsoft.com/office/drawing/2014/main" val="1304872233"/>
                  </a:ext>
                </a:extLst>
              </a:tr>
            </a:tbl>
          </a:graphicData>
        </a:graphic>
      </p:graphicFrame>
    </p:spTree>
    <p:extLst>
      <p:ext uri="{BB962C8B-B14F-4D97-AF65-F5344CB8AC3E}">
        <p14:creationId xmlns:p14="http://schemas.microsoft.com/office/powerpoint/2010/main" val="36025137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FAE32F-CE93-7F0D-B63C-78A125212F70}"/>
              </a:ext>
            </a:extLst>
          </p:cNvPr>
          <p:cNvSpPr>
            <a:spLocks noGrp="1"/>
          </p:cNvSpPr>
          <p:nvPr>
            <p:ph type="title"/>
          </p:nvPr>
        </p:nvSpPr>
        <p:spPr/>
        <p:txBody>
          <a:bodyPr/>
          <a:lstStyle/>
          <a:p>
            <a:r>
              <a:rPr lang="de-DE" dirty="0"/>
              <a:t>Entity </a:t>
            </a:r>
            <a:r>
              <a:rPr lang="de-DE" dirty="0" err="1"/>
              <a:t>Lifecyle</a:t>
            </a:r>
            <a:r>
              <a:rPr lang="de-DE" dirty="0"/>
              <a:t> Model</a:t>
            </a:r>
          </a:p>
        </p:txBody>
      </p:sp>
      <p:sp>
        <p:nvSpPr>
          <p:cNvPr id="3" name="Inhaltsplatzhalter 2">
            <a:extLst>
              <a:ext uri="{FF2B5EF4-FFF2-40B4-BE49-F238E27FC236}">
                <a16:creationId xmlns:a16="http://schemas.microsoft.com/office/drawing/2014/main" id="{3153516C-2CF6-0E5F-7C2C-891A84CBF4DB}"/>
              </a:ext>
            </a:extLst>
          </p:cNvPr>
          <p:cNvSpPr>
            <a:spLocks noGrp="1"/>
          </p:cNvSpPr>
          <p:nvPr>
            <p:ph idx="1"/>
          </p:nvPr>
        </p:nvSpPr>
        <p:spPr/>
        <p:txBody>
          <a:bodyPr/>
          <a:lstStyle/>
          <a:p>
            <a:r>
              <a:rPr lang="de-DE" dirty="0"/>
              <a:t>Ein </a:t>
            </a:r>
            <a:r>
              <a:rPr lang="de-DE" dirty="0" err="1"/>
              <a:t>Persistence</a:t>
            </a:r>
            <a:r>
              <a:rPr lang="de-DE" dirty="0"/>
              <a:t> </a:t>
            </a:r>
            <a:r>
              <a:rPr lang="de-DE" dirty="0" err="1"/>
              <a:t>Context</a:t>
            </a:r>
            <a:r>
              <a:rPr lang="de-DE" dirty="0"/>
              <a:t> verwaltet Entity-Instanzen und ihre Lifecycles.</a:t>
            </a:r>
          </a:p>
        </p:txBody>
      </p:sp>
      <p:sp>
        <p:nvSpPr>
          <p:cNvPr id="4" name="Rechteck: abgerundete Ecken 3">
            <a:extLst>
              <a:ext uri="{FF2B5EF4-FFF2-40B4-BE49-F238E27FC236}">
                <a16:creationId xmlns:a16="http://schemas.microsoft.com/office/drawing/2014/main" id="{2EEFCA86-EEB5-4E34-CD62-F65A1DAA6693}"/>
              </a:ext>
            </a:extLst>
          </p:cNvPr>
          <p:cNvSpPr/>
          <p:nvPr/>
        </p:nvSpPr>
        <p:spPr>
          <a:xfrm>
            <a:off x="5098577" y="4161836"/>
            <a:ext cx="1553135" cy="48409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dirty="0"/>
              <a:t>Transient</a:t>
            </a:r>
          </a:p>
        </p:txBody>
      </p:sp>
      <p:sp>
        <p:nvSpPr>
          <p:cNvPr id="5" name="Rechteck: abgerundete Ecken 4">
            <a:extLst>
              <a:ext uri="{FF2B5EF4-FFF2-40B4-BE49-F238E27FC236}">
                <a16:creationId xmlns:a16="http://schemas.microsoft.com/office/drawing/2014/main" id="{C34BAF19-2B65-67F6-8FBF-C98F77C74583}"/>
              </a:ext>
            </a:extLst>
          </p:cNvPr>
          <p:cNvSpPr/>
          <p:nvPr/>
        </p:nvSpPr>
        <p:spPr>
          <a:xfrm>
            <a:off x="7844119" y="4161836"/>
            <a:ext cx="1553135" cy="4840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Managed</a:t>
            </a:r>
            <a:endParaRPr lang="de-DE" dirty="0"/>
          </a:p>
        </p:txBody>
      </p:sp>
      <p:sp>
        <p:nvSpPr>
          <p:cNvPr id="6" name="Rechteck: abgerundete Ecken 5">
            <a:extLst>
              <a:ext uri="{FF2B5EF4-FFF2-40B4-BE49-F238E27FC236}">
                <a16:creationId xmlns:a16="http://schemas.microsoft.com/office/drawing/2014/main" id="{38B6D08C-3CE3-E034-C089-2C4A64EEE70E}"/>
              </a:ext>
            </a:extLst>
          </p:cNvPr>
          <p:cNvSpPr/>
          <p:nvPr/>
        </p:nvSpPr>
        <p:spPr>
          <a:xfrm>
            <a:off x="7844117" y="2761002"/>
            <a:ext cx="1553135" cy="4840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Detached</a:t>
            </a:r>
            <a:endParaRPr lang="de-DE" dirty="0"/>
          </a:p>
        </p:txBody>
      </p:sp>
      <p:sp>
        <p:nvSpPr>
          <p:cNvPr id="7" name="Rechteck: abgerundete Ecken 6">
            <a:extLst>
              <a:ext uri="{FF2B5EF4-FFF2-40B4-BE49-F238E27FC236}">
                <a16:creationId xmlns:a16="http://schemas.microsoft.com/office/drawing/2014/main" id="{031414F7-AE98-B5C0-D262-4DA0DD369C19}"/>
              </a:ext>
            </a:extLst>
          </p:cNvPr>
          <p:cNvSpPr/>
          <p:nvPr/>
        </p:nvSpPr>
        <p:spPr>
          <a:xfrm>
            <a:off x="7844117" y="5565122"/>
            <a:ext cx="1553135" cy="4840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Removed</a:t>
            </a:r>
            <a:endParaRPr lang="de-DE" dirty="0"/>
          </a:p>
        </p:txBody>
      </p:sp>
      <p:pic>
        <p:nvPicPr>
          <p:cNvPr id="10" name="Grafik 9" descr="Datenbank mit einfarbiger Füllung">
            <a:extLst>
              <a:ext uri="{FF2B5EF4-FFF2-40B4-BE49-F238E27FC236}">
                <a16:creationId xmlns:a16="http://schemas.microsoft.com/office/drawing/2014/main" id="{73F14F64-267D-F756-45D2-D968A24710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43666" y="3946683"/>
            <a:ext cx="914400" cy="914400"/>
          </a:xfrm>
          <a:prstGeom prst="rect">
            <a:avLst/>
          </a:prstGeom>
        </p:spPr>
      </p:pic>
      <p:cxnSp>
        <p:nvCxnSpPr>
          <p:cNvPr id="12" name="Gerade Verbindung mit Pfeil 11">
            <a:extLst>
              <a:ext uri="{FF2B5EF4-FFF2-40B4-BE49-F238E27FC236}">
                <a16:creationId xmlns:a16="http://schemas.microsoft.com/office/drawing/2014/main" id="{BE86D71B-DB88-02FC-FAFC-F789A197AA97}"/>
              </a:ext>
            </a:extLst>
          </p:cNvPr>
          <p:cNvCxnSpPr>
            <a:stCxn id="4" idx="3"/>
            <a:endCxn id="5" idx="1"/>
          </p:cNvCxnSpPr>
          <p:nvPr/>
        </p:nvCxnSpPr>
        <p:spPr>
          <a:xfrm>
            <a:off x="6651712" y="4403883"/>
            <a:ext cx="11924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B9B79156-753C-12C6-DC4D-D40241973709}"/>
              </a:ext>
            </a:extLst>
          </p:cNvPr>
          <p:cNvSpPr txBox="1"/>
          <p:nvPr/>
        </p:nvSpPr>
        <p:spPr>
          <a:xfrm>
            <a:off x="6673292" y="4089474"/>
            <a:ext cx="1207062" cy="307777"/>
          </a:xfrm>
          <a:prstGeom prst="rect">
            <a:avLst/>
          </a:prstGeom>
          <a:noFill/>
        </p:spPr>
        <p:txBody>
          <a:bodyPr wrap="none" rtlCol="0">
            <a:spAutoFit/>
          </a:bodyPr>
          <a:lstStyle/>
          <a:p>
            <a:r>
              <a:rPr lang="de-DE" sz="1400" dirty="0" err="1"/>
              <a:t>persist</a:t>
            </a:r>
            <a:r>
              <a:rPr lang="de-DE" sz="1400" dirty="0"/>
              <a:t>(</a:t>
            </a:r>
            <a:r>
              <a:rPr lang="de-DE" sz="1400" dirty="0" err="1"/>
              <a:t>entity</a:t>
            </a:r>
            <a:r>
              <a:rPr lang="de-DE" sz="1400" dirty="0"/>
              <a:t>)</a:t>
            </a:r>
          </a:p>
        </p:txBody>
      </p:sp>
      <p:cxnSp>
        <p:nvCxnSpPr>
          <p:cNvPr id="15" name="Gerade Verbindung mit Pfeil 14">
            <a:extLst>
              <a:ext uri="{FF2B5EF4-FFF2-40B4-BE49-F238E27FC236}">
                <a16:creationId xmlns:a16="http://schemas.microsoft.com/office/drawing/2014/main" id="{8000768D-C43C-5E7F-75A9-E8CA526F664C}"/>
              </a:ext>
            </a:extLst>
          </p:cNvPr>
          <p:cNvCxnSpPr/>
          <p:nvPr/>
        </p:nvCxnSpPr>
        <p:spPr>
          <a:xfrm flipH="1">
            <a:off x="9397253" y="4323201"/>
            <a:ext cx="14276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F0002EAB-96F3-4306-9183-89CD8E013201}"/>
              </a:ext>
            </a:extLst>
          </p:cNvPr>
          <p:cNvSpPr txBox="1"/>
          <p:nvPr/>
        </p:nvSpPr>
        <p:spPr>
          <a:xfrm>
            <a:off x="9327594" y="3980302"/>
            <a:ext cx="1540806" cy="307777"/>
          </a:xfrm>
          <a:prstGeom prst="rect">
            <a:avLst/>
          </a:prstGeom>
          <a:noFill/>
        </p:spPr>
        <p:txBody>
          <a:bodyPr wrap="none" rtlCol="0">
            <a:spAutoFit/>
          </a:bodyPr>
          <a:lstStyle/>
          <a:p>
            <a:r>
              <a:rPr lang="de-DE" sz="1400" dirty="0"/>
              <a:t>find(…), all </a:t>
            </a:r>
            <a:r>
              <a:rPr lang="de-DE" sz="1400" dirty="0" err="1"/>
              <a:t>queries</a:t>
            </a:r>
            <a:endParaRPr lang="de-DE" sz="1400" dirty="0"/>
          </a:p>
        </p:txBody>
      </p:sp>
      <p:cxnSp>
        <p:nvCxnSpPr>
          <p:cNvPr id="18" name="Gerade Verbindung mit Pfeil 17">
            <a:extLst>
              <a:ext uri="{FF2B5EF4-FFF2-40B4-BE49-F238E27FC236}">
                <a16:creationId xmlns:a16="http://schemas.microsoft.com/office/drawing/2014/main" id="{0AF1F05F-11A9-2AB2-0399-B7B767007638}"/>
              </a:ext>
            </a:extLst>
          </p:cNvPr>
          <p:cNvCxnSpPr/>
          <p:nvPr/>
        </p:nvCxnSpPr>
        <p:spPr>
          <a:xfrm>
            <a:off x="9344962" y="4477089"/>
            <a:ext cx="1487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7318A36D-24BE-DA00-AD5B-1383BF8777B3}"/>
              </a:ext>
            </a:extLst>
          </p:cNvPr>
          <p:cNvSpPr txBox="1"/>
          <p:nvPr/>
        </p:nvSpPr>
        <p:spPr>
          <a:xfrm>
            <a:off x="9763703" y="4477089"/>
            <a:ext cx="649537" cy="307777"/>
          </a:xfrm>
          <a:prstGeom prst="rect">
            <a:avLst/>
          </a:prstGeom>
          <a:noFill/>
        </p:spPr>
        <p:txBody>
          <a:bodyPr wrap="none" rtlCol="0">
            <a:spAutoFit/>
          </a:bodyPr>
          <a:lstStyle/>
          <a:p>
            <a:r>
              <a:rPr lang="de-DE" sz="1400" dirty="0" err="1"/>
              <a:t>flush</a:t>
            </a:r>
            <a:r>
              <a:rPr lang="de-DE" sz="1400" dirty="0"/>
              <a:t>()</a:t>
            </a:r>
          </a:p>
        </p:txBody>
      </p:sp>
      <p:cxnSp>
        <p:nvCxnSpPr>
          <p:cNvPr id="20" name="Gerade Verbindung mit Pfeil 19">
            <a:extLst>
              <a:ext uri="{FF2B5EF4-FFF2-40B4-BE49-F238E27FC236}">
                <a16:creationId xmlns:a16="http://schemas.microsoft.com/office/drawing/2014/main" id="{177FA34C-1F31-E32E-C398-B468E28F57EF}"/>
              </a:ext>
            </a:extLst>
          </p:cNvPr>
          <p:cNvCxnSpPr>
            <a:cxnSpLocks/>
          </p:cNvCxnSpPr>
          <p:nvPr/>
        </p:nvCxnSpPr>
        <p:spPr>
          <a:xfrm flipV="1">
            <a:off x="8827995" y="3242209"/>
            <a:ext cx="0" cy="919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22B73941-3247-0D4D-4DDA-4E52039601D6}"/>
              </a:ext>
            </a:extLst>
          </p:cNvPr>
          <p:cNvCxnSpPr>
            <a:cxnSpLocks/>
          </p:cNvCxnSpPr>
          <p:nvPr/>
        </p:nvCxnSpPr>
        <p:spPr>
          <a:xfrm>
            <a:off x="8498542" y="3242209"/>
            <a:ext cx="0" cy="919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A3B55FDC-8D01-5021-21AF-5AC6CBA09E20}"/>
              </a:ext>
            </a:extLst>
          </p:cNvPr>
          <p:cNvSpPr txBox="1"/>
          <p:nvPr/>
        </p:nvSpPr>
        <p:spPr>
          <a:xfrm>
            <a:off x="8888593" y="3262939"/>
            <a:ext cx="2190664" cy="523220"/>
          </a:xfrm>
          <a:prstGeom prst="rect">
            <a:avLst/>
          </a:prstGeom>
          <a:noFill/>
        </p:spPr>
        <p:txBody>
          <a:bodyPr wrap="none" rtlCol="0">
            <a:spAutoFit/>
          </a:bodyPr>
          <a:lstStyle/>
          <a:p>
            <a:r>
              <a:rPr lang="de-DE" sz="1400" dirty="0" err="1"/>
              <a:t>detach</a:t>
            </a:r>
            <a:r>
              <a:rPr lang="de-DE" sz="1400" dirty="0"/>
              <a:t>(</a:t>
            </a:r>
            <a:r>
              <a:rPr lang="de-DE" sz="1400" dirty="0" err="1"/>
              <a:t>entity</a:t>
            </a:r>
            <a:r>
              <a:rPr lang="de-DE" sz="1400" dirty="0"/>
              <a:t>), </a:t>
            </a:r>
            <a:r>
              <a:rPr lang="de-DE" sz="1400" dirty="0" err="1"/>
              <a:t>evict</a:t>
            </a:r>
            <a:r>
              <a:rPr lang="de-DE" sz="1400" dirty="0"/>
              <a:t>(</a:t>
            </a:r>
            <a:r>
              <a:rPr lang="de-DE" sz="1400" dirty="0" err="1"/>
              <a:t>entity</a:t>
            </a:r>
            <a:r>
              <a:rPr lang="de-DE" sz="1400" dirty="0"/>
              <a:t>)</a:t>
            </a:r>
          </a:p>
          <a:p>
            <a:r>
              <a:rPr lang="de-DE" sz="1400" dirty="0" err="1"/>
              <a:t>clear</a:t>
            </a:r>
            <a:r>
              <a:rPr lang="de-DE" sz="1400" dirty="0"/>
              <a:t>(), </a:t>
            </a:r>
            <a:r>
              <a:rPr lang="de-DE" sz="1400" dirty="0" err="1"/>
              <a:t>close</a:t>
            </a:r>
            <a:r>
              <a:rPr lang="de-DE" sz="1400" dirty="0"/>
              <a:t>()</a:t>
            </a:r>
          </a:p>
        </p:txBody>
      </p:sp>
      <p:sp>
        <p:nvSpPr>
          <p:cNvPr id="27" name="Textfeld 26">
            <a:extLst>
              <a:ext uri="{FF2B5EF4-FFF2-40B4-BE49-F238E27FC236}">
                <a16:creationId xmlns:a16="http://schemas.microsoft.com/office/drawing/2014/main" id="{FBBFCC10-BBC9-38AC-1924-BBE927A8E8EE}"/>
              </a:ext>
            </a:extLst>
          </p:cNvPr>
          <p:cNvSpPr txBox="1"/>
          <p:nvPr/>
        </p:nvSpPr>
        <p:spPr>
          <a:xfrm>
            <a:off x="7262165" y="3255983"/>
            <a:ext cx="1238994" cy="523220"/>
          </a:xfrm>
          <a:prstGeom prst="rect">
            <a:avLst/>
          </a:prstGeom>
          <a:noFill/>
        </p:spPr>
        <p:txBody>
          <a:bodyPr wrap="none" rtlCol="0">
            <a:spAutoFit/>
          </a:bodyPr>
          <a:lstStyle/>
          <a:p>
            <a:r>
              <a:rPr lang="de-DE" sz="1400" dirty="0"/>
              <a:t>update(</a:t>
            </a:r>
            <a:r>
              <a:rPr lang="de-DE" sz="1400" dirty="0" err="1"/>
              <a:t>entity</a:t>
            </a:r>
            <a:r>
              <a:rPr lang="de-DE" sz="1400" dirty="0"/>
              <a:t>)</a:t>
            </a:r>
          </a:p>
          <a:p>
            <a:r>
              <a:rPr lang="de-DE" sz="1400" dirty="0" err="1"/>
              <a:t>merge</a:t>
            </a:r>
            <a:r>
              <a:rPr lang="de-DE" sz="1400" dirty="0"/>
              <a:t>(</a:t>
            </a:r>
            <a:r>
              <a:rPr lang="de-DE" sz="1400" dirty="0" err="1"/>
              <a:t>entity</a:t>
            </a:r>
            <a:r>
              <a:rPr lang="de-DE" sz="1400" dirty="0"/>
              <a:t>)</a:t>
            </a:r>
          </a:p>
        </p:txBody>
      </p:sp>
      <p:cxnSp>
        <p:nvCxnSpPr>
          <p:cNvPr id="29" name="Verbinder: gewinkelt 28">
            <a:extLst>
              <a:ext uri="{FF2B5EF4-FFF2-40B4-BE49-F238E27FC236}">
                <a16:creationId xmlns:a16="http://schemas.microsoft.com/office/drawing/2014/main" id="{44B93606-15C3-8873-390D-A9E3CB5EB69D}"/>
              </a:ext>
            </a:extLst>
          </p:cNvPr>
          <p:cNvCxnSpPr>
            <a:stCxn id="7" idx="3"/>
            <a:endCxn id="10" idx="2"/>
          </p:cNvCxnSpPr>
          <p:nvPr/>
        </p:nvCxnSpPr>
        <p:spPr>
          <a:xfrm flipV="1">
            <a:off x="9397252" y="4861083"/>
            <a:ext cx="2003614" cy="9460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BF2AF53D-CA07-3AA6-6E84-85CF3389169A}"/>
              </a:ext>
            </a:extLst>
          </p:cNvPr>
          <p:cNvSpPr txBox="1"/>
          <p:nvPr/>
        </p:nvSpPr>
        <p:spPr>
          <a:xfrm>
            <a:off x="9786299" y="5338168"/>
            <a:ext cx="649537" cy="307777"/>
          </a:xfrm>
          <a:prstGeom prst="rect">
            <a:avLst/>
          </a:prstGeom>
          <a:noFill/>
        </p:spPr>
        <p:txBody>
          <a:bodyPr wrap="none" rtlCol="0">
            <a:spAutoFit/>
          </a:bodyPr>
          <a:lstStyle/>
          <a:p>
            <a:r>
              <a:rPr lang="de-DE" sz="1400" dirty="0" err="1"/>
              <a:t>flush</a:t>
            </a:r>
            <a:r>
              <a:rPr lang="de-DE" sz="1400" dirty="0"/>
              <a:t>()</a:t>
            </a:r>
          </a:p>
        </p:txBody>
      </p:sp>
      <p:cxnSp>
        <p:nvCxnSpPr>
          <p:cNvPr id="31" name="Gerade Verbindung mit Pfeil 30">
            <a:extLst>
              <a:ext uri="{FF2B5EF4-FFF2-40B4-BE49-F238E27FC236}">
                <a16:creationId xmlns:a16="http://schemas.microsoft.com/office/drawing/2014/main" id="{83EA0E9C-F23C-912F-DD93-9B2C8EDE8328}"/>
              </a:ext>
            </a:extLst>
          </p:cNvPr>
          <p:cNvCxnSpPr>
            <a:cxnSpLocks/>
          </p:cNvCxnSpPr>
          <p:nvPr/>
        </p:nvCxnSpPr>
        <p:spPr>
          <a:xfrm flipV="1">
            <a:off x="8849842" y="4631723"/>
            <a:ext cx="0" cy="919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C7F77857-07C0-A6CE-601F-4773F87E7BF2}"/>
              </a:ext>
            </a:extLst>
          </p:cNvPr>
          <p:cNvCxnSpPr>
            <a:cxnSpLocks/>
          </p:cNvCxnSpPr>
          <p:nvPr/>
        </p:nvCxnSpPr>
        <p:spPr>
          <a:xfrm>
            <a:off x="8520389" y="4631723"/>
            <a:ext cx="0" cy="919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feld 32">
            <a:extLst>
              <a:ext uri="{FF2B5EF4-FFF2-40B4-BE49-F238E27FC236}">
                <a16:creationId xmlns:a16="http://schemas.microsoft.com/office/drawing/2014/main" id="{66A208E3-8068-6FB4-7860-17A3314F5BC8}"/>
              </a:ext>
            </a:extLst>
          </p:cNvPr>
          <p:cNvSpPr txBox="1"/>
          <p:nvPr/>
        </p:nvSpPr>
        <p:spPr>
          <a:xfrm>
            <a:off x="8827995" y="4940441"/>
            <a:ext cx="1207062" cy="307777"/>
          </a:xfrm>
          <a:prstGeom prst="rect">
            <a:avLst/>
          </a:prstGeom>
          <a:noFill/>
        </p:spPr>
        <p:txBody>
          <a:bodyPr wrap="none" rtlCol="0">
            <a:spAutoFit/>
          </a:bodyPr>
          <a:lstStyle/>
          <a:p>
            <a:r>
              <a:rPr lang="de-DE" sz="1400" dirty="0" err="1"/>
              <a:t>persist</a:t>
            </a:r>
            <a:r>
              <a:rPr lang="de-DE" sz="1400" dirty="0"/>
              <a:t>(</a:t>
            </a:r>
            <a:r>
              <a:rPr lang="de-DE" sz="1400" dirty="0" err="1"/>
              <a:t>entity</a:t>
            </a:r>
            <a:r>
              <a:rPr lang="de-DE" sz="1400" dirty="0"/>
              <a:t>)</a:t>
            </a:r>
          </a:p>
        </p:txBody>
      </p:sp>
      <p:sp>
        <p:nvSpPr>
          <p:cNvPr id="34" name="Textfeld 33">
            <a:extLst>
              <a:ext uri="{FF2B5EF4-FFF2-40B4-BE49-F238E27FC236}">
                <a16:creationId xmlns:a16="http://schemas.microsoft.com/office/drawing/2014/main" id="{0337020B-BF90-1BF1-DE46-2FB41F7A085F}"/>
              </a:ext>
            </a:extLst>
          </p:cNvPr>
          <p:cNvSpPr txBox="1"/>
          <p:nvPr/>
        </p:nvSpPr>
        <p:spPr>
          <a:xfrm>
            <a:off x="7297089" y="4940441"/>
            <a:ext cx="1277786" cy="307777"/>
          </a:xfrm>
          <a:prstGeom prst="rect">
            <a:avLst/>
          </a:prstGeom>
          <a:noFill/>
        </p:spPr>
        <p:txBody>
          <a:bodyPr wrap="none" rtlCol="0">
            <a:spAutoFit/>
          </a:bodyPr>
          <a:lstStyle/>
          <a:p>
            <a:r>
              <a:rPr lang="de-DE" sz="1400" dirty="0" err="1"/>
              <a:t>remove</a:t>
            </a:r>
            <a:r>
              <a:rPr lang="de-DE" sz="1400" dirty="0"/>
              <a:t>(</a:t>
            </a:r>
            <a:r>
              <a:rPr lang="de-DE" sz="1400" dirty="0" err="1"/>
              <a:t>entity</a:t>
            </a:r>
            <a:r>
              <a:rPr lang="de-DE" sz="1400" dirty="0"/>
              <a:t>)</a:t>
            </a:r>
          </a:p>
        </p:txBody>
      </p:sp>
      <p:graphicFrame>
        <p:nvGraphicFramePr>
          <p:cNvPr id="36" name="Tabelle 36">
            <a:extLst>
              <a:ext uri="{FF2B5EF4-FFF2-40B4-BE49-F238E27FC236}">
                <a16:creationId xmlns:a16="http://schemas.microsoft.com/office/drawing/2014/main" id="{58565F2A-C438-D4F1-85E5-CD566F5BAC22}"/>
              </a:ext>
            </a:extLst>
          </p:cNvPr>
          <p:cNvGraphicFramePr>
            <a:graphicFrameLocks noGrp="1"/>
          </p:cNvGraphicFramePr>
          <p:nvPr>
            <p:extLst>
              <p:ext uri="{D42A27DB-BD31-4B8C-83A1-F6EECF244321}">
                <p14:modId xmlns:p14="http://schemas.microsoft.com/office/powerpoint/2010/main" val="3360668001"/>
              </p:ext>
            </p:extLst>
          </p:nvPr>
        </p:nvGraphicFramePr>
        <p:xfrm>
          <a:off x="540766" y="2530886"/>
          <a:ext cx="4368620" cy="3754120"/>
        </p:xfrm>
        <a:graphic>
          <a:graphicData uri="http://schemas.openxmlformats.org/drawingml/2006/table">
            <a:tbl>
              <a:tblPr firstRow="1" bandRow="1">
                <a:tableStyleId>{5C22544A-7EE6-4342-B048-85BDC9FD1C3A}</a:tableStyleId>
              </a:tblPr>
              <a:tblGrid>
                <a:gridCol w="1377026">
                  <a:extLst>
                    <a:ext uri="{9D8B030D-6E8A-4147-A177-3AD203B41FA5}">
                      <a16:colId xmlns:a16="http://schemas.microsoft.com/office/drawing/2014/main" val="3866392631"/>
                    </a:ext>
                  </a:extLst>
                </a:gridCol>
                <a:gridCol w="2991594">
                  <a:extLst>
                    <a:ext uri="{9D8B030D-6E8A-4147-A177-3AD203B41FA5}">
                      <a16:colId xmlns:a16="http://schemas.microsoft.com/office/drawing/2014/main" val="1525417630"/>
                    </a:ext>
                  </a:extLst>
                </a:gridCol>
              </a:tblGrid>
              <a:tr h="370840">
                <a:tc>
                  <a:txBody>
                    <a:bodyPr/>
                    <a:lstStyle/>
                    <a:p>
                      <a:r>
                        <a:rPr lang="de-DE" dirty="0"/>
                        <a:t>State</a:t>
                      </a:r>
                    </a:p>
                  </a:txBody>
                  <a:tcPr/>
                </a:tc>
                <a:tc>
                  <a:txBody>
                    <a:bodyPr/>
                    <a:lstStyle/>
                    <a:p>
                      <a:r>
                        <a:rPr lang="de-DE" dirty="0"/>
                        <a:t>Bedeutung.</a:t>
                      </a:r>
                    </a:p>
                  </a:txBody>
                  <a:tcPr/>
                </a:tc>
                <a:extLst>
                  <a:ext uri="{0D108BD9-81ED-4DB2-BD59-A6C34878D82A}">
                    <a16:rowId xmlns:a16="http://schemas.microsoft.com/office/drawing/2014/main" val="439014479"/>
                  </a:ext>
                </a:extLst>
              </a:tr>
              <a:tr h="370840">
                <a:tc>
                  <a:txBody>
                    <a:bodyPr/>
                    <a:lstStyle/>
                    <a:p>
                      <a:r>
                        <a:rPr lang="de-DE" dirty="0"/>
                        <a:t>Transient</a:t>
                      </a:r>
                    </a:p>
                  </a:txBody>
                  <a:tcPr/>
                </a:tc>
                <a:tc>
                  <a:txBody>
                    <a:bodyPr/>
                    <a:lstStyle/>
                    <a:p>
                      <a:r>
                        <a:rPr lang="de-DE"/>
                        <a:t>Neues Objekt, das nicht überwacht ist. (POJO)</a:t>
                      </a:r>
                      <a:endParaRPr lang="de-DE" dirty="0"/>
                    </a:p>
                  </a:txBody>
                  <a:tcPr/>
                </a:tc>
                <a:extLst>
                  <a:ext uri="{0D108BD9-81ED-4DB2-BD59-A6C34878D82A}">
                    <a16:rowId xmlns:a16="http://schemas.microsoft.com/office/drawing/2014/main" val="3926928180"/>
                  </a:ext>
                </a:extLst>
              </a:tr>
              <a:tr h="370840">
                <a:tc>
                  <a:txBody>
                    <a:bodyPr/>
                    <a:lstStyle/>
                    <a:p>
                      <a:r>
                        <a:rPr lang="de-DE" dirty="0" err="1"/>
                        <a:t>Managed</a:t>
                      </a:r>
                      <a:endParaRPr lang="de-DE" dirty="0"/>
                    </a:p>
                  </a:txBody>
                  <a:tcPr/>
                </a:tc>
                <a:tc>
                  <a:txBody>
                    <a:bodyPr/>
                    <a:lstStyle/>
                    <a:p>
                      <a:r>
                        <a:rPr lang="de-DE" dirty="0"/>
                        <a:t>Objekt stellt Inhalte der Datenbank dar. Wird von </a:t>
                      </a:r>
                      <a:r>
                        <a:rPr lang="de-DE" dirty="0" err="1"/>
                        <a:t>Persistence</a:t>
                      </a:r>
                      <a:r>
                        <a:rPr lang="de-DE" dirty="0"/>
                        <a:t> </a:t>
                      </a:r>
                      <a:r>
                        <a:rPr lang="de-DE" dirty="0" err="1"/>
                        <a:t>Context</a:t>
                      </a:r>
                      <a:r>
                        <a:rPr lang="de-DE" dirty="0"/>
                        <a:t> überwacht.</a:t>
                      </a:r>
                    </a:p>
                  </a:txBody>
                  <a:tcPr/>
                </a:tc>
                <a:extLst>
                  <a:ext uri="{0D108BD9-81ED-4DB2-BD59-A6C34878D82A}">
                    <a16:rowId xmlns:a16="http://schemas.microsoft.com/office/drawing/2014/main" val="1552028010"/>
                  </a:ext>
                </a:extLst>
              </a:tr>
              <a:tr h="370840">
                <a:tc>
                  <a:txBody>
                    <a:bodyPr/>
                    <a:lstStyle/>
                    <a:p>
                      <a:r>
                        <a:rPr lang="de-DE" dirty="0" err="1"/>
                        <a:t>Detached</a:t>
                      </a:r>
                      <a:endParaRPr lang="de-DE" dirty="0"/>
                    </a:p>
                  </a:txBody>
                  <a:tcPr/>
                </a:tc>
                <a:tc>
                  <a:txBody>
                    <a:bodyPr/>
                    <a:lstStyle/>
                    <a:p>
                      <a:r>
                        <a:rPr lang="de-DE" dirty="0"/>
                        <a:t>Objekt wird nicht mehr von </a:t>
                      </a:r>
                      <a:r>
                        <a:rPr lang="de-DE" dirty="0" err="1"/>
                        <a:t>Persistence</a:t>
                      </a:r>
                      <a:r>
                        <a:rPr lang="de-DE" dirty="0"/>
                        <a:t> </a:t>
                      </a:r>
                      <a:r>
                        <a:rPr lang="de-DE" dirty="0" err="1"/>
                        <a:t>Context</a:t>
                      </a:r>
                      <a:r>
                        <a:rPr lang="de-DE" dirty="0"/>
                        <a:t> überwacht.</a:t>
                      </a:r>
                    </a:p>
                  </a:txBody>
                  <a:tcPr/>
                </a:tc>
                <a:extLst>
                  <a:ext uri="{0D108BD9-81ED-4DB2-BD59-A6C34878D82A}">
                    <a16:rowId xmlns:a16="http://schemas.microsoft.com/office/drawing/2014/main" val="2835741809"/>
                  </a:ext>
                </a:extLst>
              </a:tr>
              <a:tr h="370840">
                <a:tc>
                  <a:txBody>
                    <a:bodyPr/>
                    <a:lstStyle/>
                    <a:p>
                      <a:r>
                        <a:rPr lang="de-DE" dirty="0" err="1"/>
                        <a:t>Removed</a:t>
                      </a:r>
                      <a:endParaRPr lang="de-DE" dirty="0"/>
                    </a:p>
                  </a:txBody>
                  <a:tcPr/>
                </a:tc>
                <a:tc>
                  <a:txBody>
                    <a:bodyPr/>
                    <a:lstStyle/>
                    <a:p>
                      <a:r>
                        <a:rPr lang="de-DE"/>
                        <a:t>Objekt ist zum Löschen markiert.</a:t>
                      </a:r>
                      <a:endParaRPr lang="de-DE" dirty="0"/>
                    </a:p>
                  </a:txBody>
                  <a:tcPr/>
                </a:tc>
                <a:extLst>
                  <a:ext uri="{0D108BD9-81ED-4DB2-BD59-A6C34878D82A}">
                    <a16:rowId xmlns:a16="http://schemas.microsoft.com/office/drawing/2014/main" val="2339234058"/>
                  </a:ext>
                </a:extLst>
              </a:tr>
            </a:tbl>
          </a:graphicData>
        </a:graphic>
      </p:graphicFrame>
    </p:spTree>
    <p:extLst>
      <p:ext uri="{BB962C8B-B14F-4D97-AF65-F5344CB8AC3E}">
        <p14:creationId xmlns:p14="http://schemas.microsoft.com/office/powerpoint/2010/main" val="18464514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DDF34A-B215-D13D-2A10-FBA145A30AF8}"/>
              </a:ext>
            </a:extLst>
          </p:cNvPr>
          <p:cNvSpPr>
            <a:spLocks noGrp="1"/>
          </p:cNvSpPr>
          <p:nvPr>
            <p:ph type="title"/>
          </p:nvPr>
        </p:nvSpPr>
        <p:spPr/>
        <p:txBody>
          <a:bodyPr/>
          <a:lstStyle/>
          <a:p>
            <a:r>
              <a:rPr lang="de-DE" dirty="0" err="1"/>
              <a:t>EntityManager</a:t>
            </a:r>
            <a:r>
              <a:rPr lang="de-DE" dirty="0"/>
              <a:t>, </a:t>
            </a:r>
            <a:r>
              <a:rPr lang="de-DE" dirty="0" err="1"/>
              <a:t>Datasource</a:t>
            </a:r>
            <a:r>
              <a:rPr lang="de-DE" dirty="0"/>
              <a:t> programmatisch erstellen</a:t>
            </a:r>
          </a:p>
        </p:txBody>
      </p:sp>
      <p:pic>
        <p:nvPicPr>
          <p:cNvPr id="5" name="Grafik 4">
            <a:extLst>
              <a:ext uri="{FF2B5EF4-FFF2-40B4-BE49-F238E27FC236}">
                <a16:creationId xmlns:a16="http://schemas.microsoft.com/office/drawing/2014/main" id="{E613EC5E-B1DF-3718-81C1-1D335C581543}"/>
              </a:ext>
            </a:extLst>
          </p:cNvPr>
          <p:cNvPicPr>
            <a:picLocks noChangeAspect="1"/>
          </p:cNvPicPr>
          <p:nvPr/>
        </p:nvPicPr>
        <p:blipFill>
          <a:blip r:embed="rId2"/>
          <a:stretch>
            <a:fillRect/>
          </a:stretch>
        </p:blipFill>
        <p:spPr>
          <a:xfrm>
            <a:off x="3382639" y="1376172"/>
            <a:ext cx="7694407" cy="5116703"/>
          </a:xfrm>
          <a:prstGeom prst="rect">
            <a:avLst/>
          </a:prstGeom>
        </p:spPr>
      </p:pic>
    </p:spTree>
    <p:extLst>
      <p:ext uri="{BB962C8B-B14F-4D97-AF65-F5344CB8AC3E}">
        <p14:creationId xmlns:p14="http://schemas.microsoft.com/office/powerpoint/2010/main" val="986198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CFB5C4-0F85-E5CB-D20C-0FFC28B16357}"/>
              </a:ext>
            </a:extLst>
          </p:cNvPr>
          <p:cNvSpPr>
            <a:spLocks noGrp="1"/>
          </p:cNvSpPr>
          <p:nvPr>
            <p:ph type="title"/>
          </p:nvPr>
        </p:nvSpPr>
        <p:spPr/>
        <p:txBody>
          <a:bodyPr/>
          <a:lstStyle/>
          <a:p>
            <a:r>
              <a:rPr lang="de-DE" dirty="0" err="1"/>
              <a:t>Tightly</a:t>
            </a:r>
            <a:r>
              <a:rPr lang="de-DE" dirty="0"/>
              <a:t> </a:t>
            </a:r>
            <a:r>
              <a:rPr lang="de-DE" dirty="0" err="1"/>
              <a:t>Coupled</a:t>
            </a:r>
            <a:r>
              <a:rPr lang="de-DE" dirty="0"/>
              <a:t> Code</a:t>
            </a:r>
          </a:p>
        </p:txBody>
      </p:sp>
      <p:sp>
        <p:nvSpPr>
          <p:cNvPr id="3" name="Inhaltsplatzhalter 2">
            <a:extLst>
              <a:ext uri="{FF2B5EF4-FFF2-40B4-BE49-F238E27FC236}">
                <a16:creationId xmlns:a16="http://schemas.microsoft.com/office/drawing/2014/main" id="{C960D8E1-B037-F913-D3F6-5C29C48BBABA}"/>
              </a:ext>
            </a:extLst>
          </p:cNvPr>
          <p:cNvSpPr>
            <a:spLocks noGrp="1"/>
          </p:cNvSpPr>
          <p:nvPr>
            <p:ph idx="1"/>
          </p:nvPr>
        </p:nvSpPr>
        <p:spPr/>
        <p:txBody>
          <a:bodyPr/>
          <a:lstStyle/>
          <a:p>
            <a:r>
              <a:rPr lang="de-DE" dirty="0"/>
              <a:t>Konstruktor der Klasse </a:t>
            </a:r>
            <a:r>
              <a:rPr lang="de-DE" dirty="0" err="1"/>
              <a:t>Doctor</a:t>
            </a:r>
            <a:r>
              <a:rPr lang="de-DE" dirty="0"/>
              <a:t> erstellt automatisch eine Instanz der  Klasse </a:t>
            </a:r>
            <a:r>
              <a:rPr lang="de-DE" dirty="0" err="1"/>
              <a:t>Qualification</a:t>
            </a:r>
            <a:r>
              <a:rPr lang="de-DE" dirty="0"/>
              <a:t>.</a:t>
            </a:r>
          </a:p>
        </p:txBody>
      </p:sp>
      <p:pic>
        <p:nvPicPr>
          <p:cNvPr id="7" name="Grafik 6">
            <a:extLst>
              <a:ext uri="{FF2B5EF4-FFF2-40B4-BE49-F238E27FC236}">
                <a16:creationId xmlns:a16="http://schemas.microsoft.com/office/drawing/2014/main" id="{C9CB3DEE-BC58-B92C-D1C3-5E25C47DE7C0}"/>
              </a:ext>
            </a:extLst>
          </p:cNvPr>
          <p:cNvPicPr>
            <a:picLocks noChangeAspect="1"/>
          </p:cNvPicPr>
          <p:nvPr/>
        </p:nvPicPr>
        <p:blipFill>
          <a:blip r:embed="rId2"/>
          <a:stretch>
            <a:fillRect/>
          </a:stretch>
        </p:blipFill>
        <p:spPr>
          <a:xfrm>
            <a:off x="5964382" y="3038906"/>
            <a:ext cx="5768357" cy="3036311"/>
          </a:xfrm>
          <a:prstGeom prst="rect">
            <a:avLst/>
          </a:prstGeom>
        </p:spPr>
      </p:pic>
      <p:pic>
        <p:nvPicPr>
          <p:cNvPr id="9" name="Grafik 8">
            <a:extLst>
              <a:ext uri="{FF2B5EF4-FFF2-40B4-BE49-F238E27FC236}">
                <a16:creationId xmlns:a16="http://schemas.microsoft.com/office/drawing/2014/main" id="{43E0AF7E-EA9A-D11E-D4AE-278A1E7FCA73}"/>
              </a:ext>
            </a:extLst>
          </p:cNvPr>
          <p:cNvPicPr>
            <a:picLocks noChangeAspect="1"/>
          </p:cNvPicPr>
          <p:nvPr/>
        </p:nvPicPr>
        <p:blipFill>
          <a:blip r:embed="rId3"/>
          <a:stretch>
            <a:fillRect/>
          </a:stretch>
        </p:blipFill>
        <p:spPr>
          <a:xfrm>
            <a:off x="542389" y="4394054"/>
            <a:ext cx="5224058" cy="1681163"/>
          </a:xfrm>
          <a:prstGeom prst="rect">
            <a:avLst/>
          </a:prstGeom>
        </p:spPr>
      </p:pic>
    </p:spTree>
    <p:extLst>
      <p:ext uri="{BB962C8B-B14F-4D97-AF65-F5344CB8AC3E}">
        <p14:creationId xmlns:p14="http://schemas.microsoft.com/office/powerpoint/2010/main" val="42610863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2F0E9A-CBD3-712F-CC07-126C9422F415}"/>
              </a:ext>
            </a:extLst>
          </p:cNvPr>
          <p:cNvSpPr>
            <a:spLocks noGrp="1"/>
          </p:cNvSpPr>
          <p:nvPr>
            <p:ph type="title"/>
          </p:nvPr>
        </p:nvSpPr>
        <p:spPr/>
        <p:txBody>
          <a:bodyPr/>
          <a:lstStyle/>
          <a:p>
            <a:r>
              <a:rPr lang="de-DE" dirty="0" err="1"/>
              <a:t>Exceptions</a:t>
            </a:r>
            <a:endParaRPr lang="de-DE" dirty="0"/>
          </a:p>
        </p:txBody>
      </p:sp>
      <p:sp>
        <p:nvSpPr>
          <p:cNvPr id="3" name="Inhaltsplatzhalter 2">
            <a:extLst>
              <a:ext uri="{FF2B5EF4-FFF2-40B4-BE49-F238E27FC236}">
                <a16:creationId xmlns:a16="http://schemas.microsoft.com/office/drawing/2014/main" id="{301C656B-2BCF-9EE4-BA5C-0F0FC7B4F5CD}"/>
              </a:ext>
            </a:extLst>
          </p:cNvPr>
          <p:cNvSpPr>
            <a:spLocks noGrp="1"/>
          </p:cNvSpPr>
          <p:nvPr>
            <p:ph idx="1"/>
          </p:nvPr>
        </p:nvSpPr>
        <p:spPr/>
        <p:txBody>
          <a:bodyPr/>
          <a:lstStyle/>
          <a:p>
            <a:r>
              <a:rPr lang="de-DE" dirty="0"/>
              <a:t>Spring übersetzt </a:t>
            </a:r>
            <a:r>
              <a:rPr lang="de-DE" dirty="0" err="1"/>
              <a:t>Exceptions</a:t>
            </a:r>
            <a:r>
              <a:rPr lang="de-DE" dirty="0"/>
              <a:t> (z.B. von Hibernate, JPA, JDBC,…) in </a:t>
            </a:r>
            <a:r>
              <a:rPr lang="de-DE" dirty="0" err="1">
                <a:hlinkClick r:id="rId3"/>
              </a:rPr>
              <a:t>DataAccessExceptions</a:t>
            </a:r>
            <a:r>
              <a:rPr lang="de-DE" dirty="0"/>
              <a:t> (Wrapper).</a:t>
            </a:r>
          </a:p>
        </p:txBody>
      </p:sp>
      <p:pic>
        <p:nvPicPr>
          <p:cNvPr id="3074" name="Picture 2" descr="DataAccessException">
            <a:extLst>
              <a:ext uri="{FF2B5EF4-FFF2-40B4-BE49-F238E27FC236}">
                <a16:creationId xmlns:a16="http://schemas.microsoft.com/office/drawing/2014/main" id="{65B559E9-7975-DDF5-CC35-B7BA5E43E1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1327" y="2822111"/>
            <a:ext cx="8210308" cy="3558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4006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2D3980-5407-C005-04EF-390423E578A7}"/>
              </a:ext>
            </a:extLst>
          </p:cNvPr>
          <p:cNvSpPr>
            <a:spLocks noGrp="1"/>
          </p:cNvSpPr>
          <p:nvPr>
            <p:ph type="title"/>
          </p:nvPr>
        </p:nvSpPr>
        <p:spPr/>
        <p:txBody>
          <a:bodyPr/>
          <a:lstStyle/>
          <a:p>
            <a:r>
              <a:rPr lang="de-DE" dirty="0"/>
              <a:t>Eigenes DAO erstellen</a:t>
            </a:r>
          </a:p>
        </p:txBody>
      </p:sp>
      <p:sp>
        <p:nvSpPr>
          <p:cNvPr id="3" name="Inhaltsplatzhalter 2">
            <a:extLst>
              <a:ext uri="{FF2B5EF4-FFF2-40B4-BE49-F238E27FC236}">
                <a16:creationId xmlns:a16="http://schemas.microsoft.com/office/drawing/2014/main" id="{19AF7476-5F87-F321-2C96-082BC30498CD}"/>
              </a:ext>
            </a:extLst>
          </p:cNvPr>
          <p:cNvSpPr>
            <a:spLocks noGrp="1"/>
          </p:cNvSpPr>
          <p:nvPr>
            <p:ph idx="1"/>
          </p:nvPr>
        </p:nvSpPr>
        <p:spPr>
          <a:xfrm>
            <a:off x="838200" y="1825625"/>
            <a:ext cx="4628051" cy="4351338"/>
          </a:xfrm>
        </p:spPr>
        <p:txBody>
          <a:bodyPr/>
          <a:lstStyle/>
          <a:p>
            <a:r>
              <a:rPr lang="de-DE" dirty="0" err="1"/>
              <a:t>JPARepository</a:t>
            </a:r>
            <a:r>
              <a:rPr lang="de-DE" dirty="0"/>
              <a:t> ist ein DAO (Data Access </a:t>
            </a:r>
            <a:r>
              <a:rPr lang="de-DE" dirty="0" err="1"/>
              <a:t>Object</a:t>
            </a:r>
            <a:r>
              <a:rPr lang="de-DE" dirty="0"/>
              <a:t>).</a:t>
            </a:r>
          </a:p>
          <a:p>
            <a:r>
              <a:rPr lang="de-DE" dirty="0"/>
              <a:t>Es ist auch möglich </a:t>
            </a:r>
            <a:r>
              <a:rPr lang="de-DE" dirty="0">
                <a:hlinkClick r:id="rId3"/>
              </a:rPr>
              <a:t>eigene DAOs zu definieren</a:t>
            </a:r>
            <a:r>
              <a:rPr lang="de-DE" dirty="0"/>
              <a:t>.</a:t>
            </a:r>
          </a:p>
          <a:p>
            <a:r>
              <a:rPr lang="de-DE" dirty="0"/>
              <a:t>Je nach verwendeter Technologie werden andere Objekte zum Datenbankzugriff genutzt.</a:t>
            </a:r>
          </a:p>
        </p:txBody>
      </p:sp>
      <p:pic>
        <p:nvPicPr>
          <p:cNvPr id="5" name="Grafik 4">
            <a:extLst>
              <a:ext uri="{FF2B5EF4-FFF2-40B4-BE49-F238E27FC236}">
                <a16:creationId xmlns:a16="http://schemas.microsoft.com/office/drawing/2014/main" id="{7953B633-6C8B-7CD0-EB87-957F00197C23}"/>
              </a:ext>
            </a:extLst>
          </p:cNvPr>
          <p:cNvPicPr>
            <a:picLocks noChangeAspect="1"/>
          </p:cNvPicPr>
          <p:nvPr/>
        </p:nvPicPr>
        <p:blipFill>
          <a:blip r:embed="rId4"/>
          <a:stretch>
            <a:fillRect/>
          </a:stretch>
        </p:blipFill>
        <p:spPr>
          <a:xfrm>
            <a:off x="6660559" y="365125"/>
            <a:ext cx="4238404" cy="1344205"/>
          </a:xfrm>
          <a:prstGeom prst="rect">
            <a:avLst/>
          </a:prstGeom>
        </p:spPr>
      </p:pic>
      <p:pic>
        <p:nvPicPr>
          <p:cNvPr id="7" name="Grafik 6">
            <a:extLst>
              <a:ext uri="{FF2B5EF4-FFF2-40B4-BE49-F238E27FC236}">
                <a16:creationId xmlns:a16="http://schemas.microsoft.com/office/drawing/2014/main" id="{22A105A5-460B-7777-FC8F-81B25CC9DAA8}"/>
              </a:ext>
            </a:extLst>
          </p:cNvPr>
          <p:cNvPicPr>
            <a:picLocks noChangeAspect="1"/>
          </p:cNvPicPr>
          <p:nvPr/>
        </p:nvPicPr>
        <p:blipFill>
          <a:blip r:embed="rId5"/>
          <a:stretch>
            <a:fillRect/>
          </a:stretch>
        </p:blipFill>
        <p:spPr>
          <a:xfrm>
            <a:off x="6345306" y="1977590"/>
            <a:ext cx="4868910" cy="1979089"/>
          </a:xfrm>
          <a:prstGeom prst="rect">
            <a:avLst/>
          </a:prstGeom>
        </p:spPr>
      </p:pic>
      <p:pic>
        <p:nvPicPr>
          <p:cNvPr id="9" name="Grafik 8">
            <a:extLst>
              <a:ext uri="{FF2B5EF4-FFF2-40B4-BE49-F238E27FC236}">
                <a16:creationId xmlns:a16="http://schemas.microsoft.com/office/drawing/2014/main" id="{8FDF97A0-DBF6-452F-652B-9C88ACA1DEE5}"/>
              </a:ext>
            </a:extLst>
          </p:cNvPr>
          <p:cNvPicPr>
            <a:picLocks noChangeAspect="1"/>
          </p:cNvPicPr>
          <p:nvPr/>
        </p:nvPicPr>
        <p:blipFill>
          <a:blip r:embed="rId6"/>
          <a:stretch>
            <a:fillRect/>
          </a:stretch>
        </p:blipFill>
        <p:spPr>
          <a:xfrm>
            <a:off x="6621152" y="4224939"/>
            <a:ext cx="4317217" cy="1996603"/>
          </a:xfrm>
          <a:prstGeom prst="rect">
            <a:avLst/>
          </a:prstGeom>
        </p:spPr>
      </p:pic>
    </p:spTree>
    <p:extLst>
      <p:ext uri="{BB962C8B-B14F-4D97-AF65-F5344CB8AC3E}">
        <p14:creationId xmlns:p14="http://schemas.microsoft.com/office/powerpoint/2010/main" val="1728073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36CB08-0792-8D30-98A0-DDE1773FDA29}"/>
              </a:ext>
            </a:extLst>
          </p:cNvPr>
          <p:cNvSpPr>
            <a:spLocks noGrp="1"/>
          </p:cNvSpPr>
          <p:nvPr>
            <p:ph type="title"/>
          </p:nvPr>
        </p:nvSpPr>
        <p:spPr/>
        <p:txBody>
          <a:bodyPr/>
          <a:lstStyle/>
          <a:p>
            <a:r>
              <a:rPr lang="de-DE" dirty="0" err="1"/>
              <a:t>schema.sql</a:t>
            </a:r>
            <a:r>
              <a:rPr lang="de-DE" dirty="0"/>
              <a:t> und </a:t>
            </a:r>
            <a:r>
              <a:rPr lang="de-DE" dirty="0" err="1"/>
              <a:t>data.sql</a:t>
            </a:r>
            <a:r>
              <a:rPr lang="de-DE" dirty="0"/>
              <a:t> verwenden.</a:t>
            </a:r>
          </a:p>
        </p:txBody>
      </p:sp>
      <p:sp>
        <p:nvSpPr>
          <p:cNvPr id="3" name="Inhaltsplatzhalter 2">
            <a:extLst>
              <a:ext uri="{FF2B5EF4-FFF2-40B4-BE49-F238E27FC236}">
                <a16:creationId xmlns:a16="http://schemas.microsoft.com/office/drawing/2014/main" id="{235F9F80-B0EE-79BC-BA05-DEC3FF9A54D0}"/>
              </a:ext>
            </a:extLst>
          </p:cNvPr>
          <p:cNvSpPr>
            <a:spLocks noGrp="1"/>
          </p:cNvSpPr>
          <p:nvPr>
            <p:ph idx="1"/>
          </p:nvPr>
        </p:nvSpPr>
        <p:spPr>
          <a:xfrm>
            <a:off x="838200" y="1825625"/>
            <a:ext cx="4723263" cy="4351338"/>
          </a:xfrm>
        </p:spPr>
        <p:txBody>
          <a:bodyPr/>
          <a:lstStyle/>
          <a:p>
            <a:r>
              <a:rPr lang="de-DE" dirty="0"/>
              <a:t>Tabellen können auch über </a:t>
            </a:r>
            <a:r>
              <a:rPr lang="de-DE" dirty="0" err="1"/>
              <a:t>sql</a:t>
            </a:r>
            <a:r>
              <a:rPr lang="de-DE" dirty="0"/>
              <a:t>-Files geladen werden.</a:t>
            </a:r>
          </a:p>
          <a:p>
            <a:r>
              <a:rPr lang="de-DE" dirty="0"/>
              <a:t>Erstelle die </a:t>
            </a:r>
            <a:r>
              <a:rPr lang="de-DE" dirty="0" err="1"/>
              <a:t>Entities</a:t>
            </a:r>
            <a:r>
              <a:rPr lang="de-DE" dirty="0"/>
              <a:t> dann entsprechend.</a:t>
            </a:r>
          </a:p>
        </p:txBody>
      </p:sp>
      <p:pic>
        <p:nvPicPr>
          <p:cNvPr id="5" name="Grafik 4">
            <a:extLst>
              <a:ext uri="{FF2B5EF4-FFF2-40B4-BE49-F238E27FC236}">
                <a16:creationId xmlns:a16="http://schemas.microsoft.com/office/drawing/2014/main" id="{3B1A4800-FDF9-1583-26E0-C57CCEFF329A}"/>
              </a:ext>
            </a:extLst>
          </p:cNvPr>
          <p:cNvPicPr>
            <a:picLocks noChangeAspect="1"/>
          </p:cNvPicPr>
          <p:nvPr/>
        </p:nvPicPr>
        <p:blipFill>
          <a:blip r:embed="rId2"/>
          <a:stretch>
            <a:fillRect/>
          </a:stretch>
        </p:blipFill>
        <p:spPr>
          <a:xfrm>
            <a:off x="581263" y="3940175"/>
            <a:ext cx="4600575" cy="2371725"/>
          </a:xfrm>
          <a:prstGeom prst="rect">
            <a:avLst/>
          </a:prstGeom>
        </p:spPr>
      </p:pic>
      <p:pic>
        <p:nvPicPr>
          <p:cNvPr id="7" name="Grafik 6">
            <a:extLst>
              <a:ext uri="{FF2B5EF4-FFF2-40B4-BE49-F238E27FC236}">
                <a16:creationId xmlns:a16="http://schemas.microsoft.com/office/drawing/2014/main" id="{6FFDF23D-3AF0-FC10-B85A-A2145E64C8FD}"/>
              </a:ext>
            </a:extLst>
          </p:cNvPr>
          <p:cNvPicPr>
            <a:picLocks noChangeAspect="1"/>
          </p:cNvPicPr>
          <p:nvPr/>
        </p:nvPicPr>
        <p:blipFill>
          <a:blip r:embed="rId3"/>
          <a:stretch>
            <a:fillRect/>
          </a:stretch>
        </p:blipFill>
        <p:spPr>
          <a:xfrm>
            <a:off x="5438775" y="5073650"/>
            <a:ext cx="6343650" cy="1238250"/>
          </a:xfrm>
          <a:prstGeom prst="rect">
            <a:avLst/>
          </a:prstGeom>
        </p:spPr>
      </p:pic>
      <p:pic>
        <p:nvPicPr>
          <p:cNvPr id="9" name="Grafik 8">
            <a:extLst>
              <a:ext uri="{FF2B5EF4-FFF2-40B4-BE49-F238E27FC236}">
                <a16:creationId xmlns:a16="http://schemas.microsoft.com/office/drawing/2014/main" id="{351DCD09-DEEC-1BF4-0C68-C771864890A1}"/>
              </a:ext>
            </a:extLst>
          </p:cNvPr>
          <p:cNvPicPr>
            <a:picLocks noChangeAspect="1"/>
          </p:cNvPicPr>
          <p:nvPr/>
        </p:nvPicPr>
        <p:blipFill>
          <a:blip r:embed="rId4"/>
          <a:stretch>
            <a:fillRect/>
          </a:stretch>
        </p:blipFill>
        <p:spPr>
          <a:xfrm>
            <a:off x="6493845" y="1974362"/>
            <a:ext cx="4124325" cy="2476500"/>
          </a:xfrm>
          <a:prstGeom prst="rect">
            <a:avLst/>
          </a:prstGeom>
        </p:spPr>
      </p:pic>
      <p:sp>
        <p:nvSpPr>
          <p:cNvPr id="10" name="Rechteck 9">
            <a:extLst>
              <a:ext uri="{FF2B5EF4-FFF2-40B4-BE49-F238E27FC236}">
                <a16:creationId xmlns:a16="http://schemas.microsoft.com/office/drawing/2014/main" id="{28E7D353-B2A8-E097-6B21-10246925EDBC}"/>
              </a:ext>
            </a:extLst>
          </p:cNvPr>
          <p:cNvSpPr/>
          <p:nvPr/>
        </p:nvSpPr>
        <p:spPr>
          <a:xfrm>
            <a:off x="6500569" y="1629661"/>
            <a:ext cx="2404476" cy="3447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err="1"/>
              <a:t>resources</a:t>
            </a:r>
            <a:r>
              <a:rPr lang="de-DE" dirty="0"/>
              <a:t>/</a:t>
            </a:r>
            <a:r>
              <a:rPr lang="de-DE" dirty="0" err="1"/>
              <a:t>shema.sql</a:t>
            </a:r>
            <a:endParaRPr lang="de-DE" dirty="0"/>
          </a:p>
        </p:txBody>
      </p:sp>
      <p:sp>
        <p:nvSpPr>
          <p:cNvPr id="11" name="Rechteck 10">
            <a:extLst>
              <a:ext uri="{FF2B5EF4-FFF2-40B4-BE49-F238E27FC236}">
                <a16:creationId xmlns:a16="http://schemas.microsoft.com/office/drawing/2014/main" id="{7962382E-9ED4-3A3C-5034-2FA714148215}"/>
              </a:ext>
            </a:extLst>
          </p:cNvPr>
          <p:cNvSpPr/>
          <p:nvPr/>
        </p:nvSpPr>
        <p:spPr>
          <a:xfrm>
            <a:off x="5445499" y="4728949"/>
            <a:ext cx="2404476" cy="3447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err="1"/>
              <a:t>resources</a:t>
            </a:r>
            <a:r>
              <a:rPr lang="de-DE" dirty="0"/>
              <a:t>/</a:t>
            </a:r>
            <a:r>
              <a:rPr lang="de-DE" dirty="0" err="1"/>
              <a:t>data.sql</a:t>
            </a:r>
            <a:endParaRPr lang="de-DE" dirty="0"/>
          </a:p>
        </p:txBody>
      </p:sp>
      <p:sp>
        <p:nvSpPr>
          <p:cNvPr id="12" name="Rechteck 11">
            <a:extLst>
              <a:ext uri="{FF2B5EF4-FFF2-40B4-BE49-F238E27FC236}">
                <a16:creationId xmlns:a16="http://schemas.microsoft.com/office/drawing/2014/main" id="{A5558278-99DB-A958-F116-C38EC8E74AFD}"/>
              </a:ext>
            </a:extLst>
          </p:cNvPr>
          <p:cNvSpPr/>
          <p:nvPr/>
        </p:nvSpPr>
        <p:spPr>
          <a:xfrm>
            <a:off x="587987" y="3595474"/>
            <a:ext cx="2404476" cy="3447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err="1"/>
              <a:t>application.properties</a:t>
            </a:r>
            <a:endParaRPr lang="de-DE" dirty="0"/>
          </a:p>
        </p:txBody>
      </p:sp>
    </p:spTree>
    <p:extLst>
      <p:ext uri="{BB962C8B-B14F-4D97-AF65-F5344CB8AC3E}">
        <p14:creationId xmlns:p14="http://schemas.microsoft.com/office/powerpoint/2010/main" val="72342724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CC78AC-D224-1C95-B047-0C1BF407E232}"/>
              </a:ext>
            </a:extLst>
          </p:cNvPr>
          <p:cNvSpPr>
            <a:spLocks noGrp="1"/>
          </p:cNvSpPr>
          <p:nvPr>
            <p:ph type="title"/>
          </p:nvPr>
        </p:nvSpPr>
        <p:spPr/>
        <p:txBody>
          <a:bodyPr/>
          <a:lstStyle/>
          <a:p>
            <a:r>
              <a:rPr lang="de-DE" dirty="0"/>
              <a:t>Tabelle für spezielles Schema</a:t>
            </a:r>
          </a:p>
        </p:txBody>
      </p:sp>
      <p:sp>
        <p:nvSpPr>
          <p:cNvPr id="3" name="Inhaltsplatzhalter 2">
            <a:extLst>
              <a:ext uri="{FF2B5EF4-FFF2-40B4-BE49-F238E27FC236}">
                <a16:creationId xmlns:a16="http://schemas.microsoft.com/office/drawing/2014/main" id="{8E4FD5AE-FC00-F615-8A46-362598DAE534}"/>
              </a:ext>
            </a:extLst>
          </p:cNvPr>
          <p:cNvSpPr>
            <a:spLocks noGrp="1"/>
          </p:cNvSpPr>
          <p:nvPr>
            <p:ph idx="1"/>
          </p:nvPr>
        </p:nvSpPr>
        <p:spPr/>
        <p:txBody>
          <a:bodyPr/>
          <a:lstStyle/>
          <a:p>
            <a:r>
              <a:rPr lang="de-DE" dirty="0"/>
              <a:t>@Table(schema = „</a:t>
            </a:r>
            <a:r>
              <a:rPr lang="de-DE" dirty="0" err="1"/>
              <a:t>schema</a:t>
            </a:r>
            <a:r>
              <a:rPr lang="de-DE" dirty="0"/>
              <a:t>“) setzt das Schema für die Tabelle fest oder @Table(„schema.tablename“)</a:t>
            </a:r>
          </a:p>
          <a:p>
            <a:r>
              <a:rPr lang="de-DE" dirty="0"/>
              <a:t>Bei H2 Datenbanken werden Schemata nicht automatisch erstellt. Sie müssen also vorher angelegt werden.</a:t>
            </a:r>
          </a:p>
        </p:txBody>
      </p:sp>
    </p:spTree>
    <p:extLst>
      <p:ext uri="{BB962C8B-B14F-4D97-AF65-F5344CB8AC3E}">
        <p14:creationId xmlns:p14="http://schemas.microsoft.com/office/powerpoint/2010/main" val="3440136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824D91-92F7-E9EB-90B2-33639863E339}"/>
              </a:ext>
            </a:extLst>
          </p:cNvPr>
          <p:cNvSpPr>
            <a:spLocks noGrp="1"/>
          </p:cNvSpPr>
          <p:nvPr>
            <p:ph type="title"/>
          </p:nvPr>
        </p:nvSpPr>
        <p:spPr/>
        <p:txBody>
          <a:bodyPr/>
          <a:lstStyle/>
          <a:p>
            <a:r>
              <a:rPr lang="de-DE" dirty="0"/>
              <a:t>Kommunikation über Rest</a:t>
            </a:r>
          </a:p>
        </p:txBody>
      </p:sp>
      <p:sp>
        <p:nvSpPr>
          <p:cNvPr id="3" name="Inhaltsplatzhalter 2">
            <a:extLst>
              <a:ext uri="{FF2B5EF4-FFF2-40B4-BE49-F238E27FC236}">
                <a16:creationId xmlns:a16="http://schemas.microsoft.com/office/drawing/2014/main" id="{DD602712-DE91-CE0E-0730-806E40C36926}"/>
              </a:ext>
            </a:extLst>
          </p:cNvPr>
          <p:cNvSpPr>
            <a:spLocks noGrp="1"/>
          </p:cNvSpPr>
          <p:nvPr>
            <p:ph idx="1"/>
          </p:nvPr>
        </p:nvSpPr>
        <p:spPr>
          <a:xfrm>
            <a:off x="838200" y="1825625"/>
            <a:ext cx="4286534" cy="4351338"/>
          </a:xfrm>
        </p:spPr>
        <p:txBody>
          <a:bodyPr/>
          <a:lstStyle/>
          <a:p>
            <a:r>
              <a:rPr lang="de-DE" dirty="0"/>
              <a:t>Wir können über </a:t>
            </a:r>
            <a:r>
              <a:rPr lang="de-DE" dirty="0" err="1"/>
              <a:t>RestTemplate</a:t>
            </a:r>
            <a:r>
              <a:rPr lang="de-DE" dirty="0"/>
              <a:t> andere Rest-Schnittstellen anzusprechen.</a:t>
            </a:r>
          </a:p>
        </p:txBody>
      </p:sp>
      <p:pic>
        <p:nvPicPr>
          <p:cNvPr id="5" name="Grafik 4">
            <a:extLst>
              <a:ext uri="{FF2B5EF4-FFF2-40B4-BE49-F238E27FC236}">
                <a16:creationId xmlns:a16="http://schemas.microsoft.com/office/drawing/2014/main" id="{BB7CACC4-A9E2-C515-E008-7314F5A7759A}"/>
              </a:ext>
            </a:extLst>
          </p:cNvPr>
          <p:cNvPicPr>
            <a:picLocks noChangeAspect="1"/>
          </p:cNvPicPr>
          <p:nvPr/>
        </p:nvPicPr>
        <p:blipFill>
          <a:blip r:embed="rId2"/>
          <a:stretch>
            <a:fillRect/>
          </a:stretch>
        </p:blipFill>
        <p:spPr>
          <a:xfrm>
            <a:off x="4694830" y="3101862"/>
            <a:ext cx="7222366" cy="3129692"/>
          </a:xfrm>
          <a:prstGeom prst="rect">
            <a:avLst/>
          </a:prstGeom>
        </p:spPr>
      </p:pic>
      <p:pic>
        <p:nvPicPr>
          <p:cNvPr id="7" name="Grafik 6">
            <a:extLst>
              <a:ext uri="{FF2B5EF4-FFF2-40B4-BE49-F238E27FC236}">
                <a16:creationId xmlns:a16="http://schemas.microsoft.com/office/drawing/2014/main" id="{74CF955D-2A73-BB2A-AB1D-8F80C3CAD388}"/>
              </a:ext>
            </a:extLst>
          </p:cNvPr>
          <p:cNvPicPr>
            <a:picLocks noChangeAspect="1"/>
          </p:cNvPicPr>
          <p:nvPr/>
        </p:nvPicPr>
        <p:blipFill>
          <a:blip r:embed="rId3"/>
          <a:stretch>
            <a:fillRect/>
          </a:stretch>
        </p:blipFill>
        <p:spPr>
          <a:xfrm>
            <a:off x="5614854" y="1690688"/>
            <a:ext cx="5902149" cy="978514"/>
          </a:xfrm>
          <a:prstGeom prst="rect">
            <a:avLst/>
          </a:prstGeom>
        </p:spPr>
      </p:pic>
    </p:spTree>
    <p:extLst>
      <p:ext uri="{BB962C8B-B14F-4D97-AF65-F5344CB8AC3E}">
        <p14:creationId xmlns:p14="http://schemas.microsoft.com/office/powerpoint/2010/main" val="33841980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579E3F-D8D4-0586-F553-A87F6385E4DF}"/>
              </a:ext>
            </a:extLst>
          </p:cNvPr>
          <p:cNvSpPr>
            <a:spLocks noGrp="1"/>
          </p:cNvSpPr>
          <p:nvPr>
            <p:ph type="title"/>
          </p:nvPr>
        </p:nvSpPr>
        <p:spPr/>
        <p:txBody>
          <a:bodyPr/>
          <a:lstStyle/>
          <a:p>
            <a:r>
              <a:rPr lang="de-DE" dirty="0"/>
              <a:t>RMI (Remote Method </a:t>
            </a:r>
            <a:r>
              <a:rPr lang="de-DE" dirty="0" err="1"/>
              <a:t>Invocation</a:t>
            </a:r>
            <a:r>
              <a:rPr lang="de-DE" dirty="0"/>
              <a:t>)</a:t>
            </a:r>
          </a:p>
        </p:txBody>
      </p:sp>
      <p:sp>
        <p:nvSpPr>
          <p:cNvPr id="3" name="Inhaltsplatzhalter 2">
            <a:extLst>
              <a:ext uri="{FF2B5EF4-FFF2-40B4-BE49-F238E27FC236}">
                <a16:creationId xmlns:a16="http://schemas.microsoft.com/office/drawing/2014/main" id="{88E7A63E-24C0-FEDC-B5D0-1D7035DED4FE}"/>
              </a:ext>
            </a:extLst>
          </p:cNvPr>
          <p:cNvSpPr>
            <a:spLocks noGrp="1"/>
          </p:cNvSpPr>
          <p:nvPr>
            <p:ph idx="1"/>
          </p:nvPr>
        </p:nvSpPr>
        <p:spPr/>
        <p:txBody>
          <a:bodyPr/>
          <a:lstStyle/>
          <a:p>
            <a:r>
              <a:rPr lang="de-DE" dirty="0"/>
              <a:t>Nicht mehr verfügbar in Spring Boot ab Version 3!</a:t>
            </a:r>
          </a:p>
          <a:p>
            <a:r>
              <a:rPr lang="de-DE" dirty="0"/>
              <a:t>RMI dient dazu Methoden von Java </a:t>
            </a:r>
            <a:r>
              <a:rPr lang="de-DE" dirty="0" err="1"/>
              <a:t>Applicationen</a:t>
            </a:r>
            <a:r>
              <a:rPr lang="de-DE" dirty="0"/>
              <a:t> aufzurufen, die sich auf einer anderen JVM befinden.</a:t>
            </a:r>
          </a:p>
          <a:p>
            <a:r>
              <a:rPr lang="de-DE" dirty="0"/>
              <a:t>Für die </a:t>
            </a:r>
            <a:r>
              <a:rPr lang="de-DE" dirty="0" err="1"/>
              <a:t>Clientapplication</a:t>
            </a:r>
            <a:r>
              <a:rPr lang="de-DE" dirty="0"/>
              <a:t> liegen die Objekte dann wie gewöhnliche Beans vor.</a:t>
            </a:r>
          </a:p>
        </p:txBody>
      </p:sp>
    </p:spTree>
    <p:extLst>
      <p:ext uri="{BB962C8B-B14F-4D97-AF65-F5344CB8AC3E}">
        <p14:creationId xmlns:p14="http://schemas.microsoft.com/office/powerpoint/2010/main" val="377505883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543CF4-4429-4845-213D-69E8BFF1CAAF}"/>
              </a:ext>
            </a:extLst>
          </p:cNvPr>
          <p:cNvSpPr>
            <a:spLocks noGrp="1"/>
          </p:cNvSpPr>
          <p:nvPr>
            <p:ph type="title"/>
          </p:nvPr>
        </p:nvSpPr>
        <p:spPr/>
        <p:txBody>
          <a:bodyPr/>
          <a:lstStyle/>
          <a:p>
            <a:r>
              <a:rPr lang="de-DE" dirty="0"/>
              <a:t>RMI Vorgehen</a:t>
            </a:r>
          </a:p>
        </p:txBody>
      </p:sp>
      <p:sp>
        <p:nvSpPr>
          <p:cNvPr id="3" name="Inhaltsplatzhalter 2">
            <a:extLst>
              <a:ext uri="{FF2B5EF4-FFF2-40B4-BE49-F238E27FC236}">
                <a16:creationId xmlns:a16="http://schemas.microsoft.com/office/drawing/2014/main" id="{3A2D35BF-AAB3-D730-246B-ED3886550DD6}"/>
              </a:ext>
            </a:extLst>
          </p:cNvPr>
          <p:cNvSpPr>
            <a:spLocks noGrp="1"/>
          </p:cNvSpPr>
          <p:nvPr>
            <p:ph idx="1"/>
          </p:nvPr>
        </p:nvSpPr>
        <p:spPr/>
        <p:txBody>
          <a:bodyPr/>
          <a:lstStyle/>
          <a:p>
            <a:r>
              <a:rPr lang="de-DE" dirty="0"/>
              <a:t>Definiere die Interfaces</a:t>
            </a:r>
          </a:p>
          <a:p>
            <a:r>
              <a:rPr lang="de-DE" dirty="0"/>
              <a:t>Implementiere den Server</a:t>
            </a:r>
          </a:p>
          <a:p>
            <a:r>
              <a:rPr lang="de-DE" dirty="0"/>
              <a:t>Implementiere den Client.</a:t>
            </a:r>
          </a:p>
        </p:txBody>
      </p:sp>
    </p:spTree>
    <p:extLst>
      <p:ext uri="{BB962C8B-B14F-4D97-AF65-F5344CB8AC3E}">
        <p14:creationId xmlns:p14="http://schemas.microsoft.com/office/powerpoint/2010/main" val="304002770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9392EB-C556-084D-FE47-AE700758229F}"/>
              </a:ext>
            </a:extLst>
          </p:cNvPr>
          <p:cNvSpPr>
            <a:spLocks noGrp="1"/>
          </p:cNvSpPr>
          <p:nvPr>
            <p:ph type="title"/>
          </p:nvPr>
        </p:nvSpPr>
        <p:spPr/>
        <p:txBody>
          <a:bodyPr/>
          <a:lstStyle/>
          <a:p>
            <a:r>
              <a:rPr lang="de-DE" dirty="0"/>
              <a:t>Definiere das Interface</a:t>
            </a:r>
          </a:p>
        </p:txBody>
      </p:sp>
      <p:sp>
        <p:nvSpPr>
          <p:cNvPr id="3" name="Inhaltsplatzhalter 2">
            <a:extLst>
              <a:ext uri="{FF2B5EF4-FFF2-40B4-BE49-F238E27FC236}">
                <a16:creationId xmlns:a16="http://schemas.microsoft.com/office/drawing/2014/main" id="{3FBB9A0D-A4B4-47E5-7FC7-174FAA09D38C}"/>
              </a:ext>
            </a:extLst>
          </p:cNvPr>
          <p:cNvSpPr>
            <a:spLocks noGrp="1"/>
          </p:cNvSpPr>
          <p:nvPr>
            <p:ph idx="1"/>
          </p:nvPr>
        </p:nvSpPr>
        <p:spPr>
          <a:xfrm>
            <a:off x="838200" y="1825625"/>
            <a:ext cx="4771030" cy="4351338"/>
          </a:xfrm>
        </p:spPr>
        <p:txBody>
          <a:bodyPr/>
          <a:lstStyle/>
          <a:p>
            <a:r>
              <a:rPr lang="de-DE" dirty="0"/>
              <a:t>Das Interface kann in einem eigenen Projekt definiert werden. Dann muss das pom.xml wie links angepasst werden.</a:t>
            </a:r>
          </a:p>
          <a:p>
            <a:r>
              <a:rPr lang="de-DE" dirty="0"/>
              <a:t>Konsole: </a:t>
            </a:r>
            <a:r>
              <a:rPr lang="de-DE" dirty="0" err="1"/>
              <a:t>mvn</a:t>
            </a:r>
            <a:r>
              <a:rPr lang="de-DE" dirty="0"/>
              <a:t> clean </a:t>
            </a:r>
            <a:r>
              <a:rPr lang="de-DE" dirty="0" err="1"/>
              <a:t>install</a:t>
            </a:r>
            <a:endParaRPr lang="de-DE" dirty="0"/>
          </a:p>
        </p:txBody>
      </p:sp>
      <p:pic>
        <p:nvPicPr>
          <p:cNvPr id="5" name="Grafik 4">
            <a:extLst>
              <a:ext uri="{FF2B5EF4-FFF2-40B4-BE49-F238E27FC236}">
                <a16:creationId xmlns:a16="http://schemas.microsoft.com/office/drawing/2014/main" id="{D1163F07-E2C9-CA7C-894D-FBC0A5C239F0}"/>
              </a:ext>
            </a:extLst>
          </p:cNvPr>
          <p:cNvPicPr>
            <a:picLocks noChangeAspect="1"/>
          </p:cNvPicPr>
          <p:nvPr/>
        </p:nvPicPr>
        <p:blipFill>
          <a:blip r:embed="rId2"/>
          <a:stretch>
            <a:fillRect/>
          </a:stretch>
        </p:blipFill>
        <p:spPr>
          <a:xfrm>
            <a:off x="5984543" y="1896965"/>
            <a:ext cx="5689481" cy="4208657"/>
          </a:xfrm>
          <a:prstGeom prst="rect">
            <a:avLst/>
          </a:prstGeom>
        </p:spPr>
      </p:pic>
      <p:pic>
        <p:nvPicPr>
          <p:cNvPr id="7" name="Grafik 6">
            <a:extLst>
              <a:ext uri="{FF2B5EF4-FFF2-40B4-BE49-F238E27FC236}">
                <a16:creationId xmlns:a16="http://schemas.microsoft.com/office/drawing/2014/main" id="{93059816-E3D0-CE05-EBE1-614BE727751B}"/>
              </a:ext>
            </a:extLst>
          </p:cNvPr>
          <p:cNvPicPr>
            <a:picLocks noChangeAspect="1"/>
          </p:cNvPicPr>
          <p:nvPr/>
        </p:nvPicPr>
        <p:blipFill>
          <a:blip r:embed="rId3"/>
          <a:stretch>
            <a:fillRect/>
          </a:stretch>
        </p:blipFill>
        <p:spPr>
          <a:xfrm>
            <a:off x="1304427" y="4781620"/>
            <a:ext cx="3838575" cy="1457325"/>
          </a:xfrm>
          <a:prstGeom prst="rect">
            <a:avLst/>
          </a:prstGeom>
        </p:spPr>
      </p:pic>
    </p:spTree>
    <p:extLst>
      <p:ext uri="{BB962C8B-B14F-4D97-AF65-F5344CB8AC3E}">
        <p14:creationId xmlns:p14="http://schemas.microsoft.com/office/powerpoint/2010/main" val="118546071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4A09DD-7D2A-7448-EDE5-8944953FA4F6}"/>
              </a:ext>
            </a:extLst>
          </p:cNvPr>
          <p:cNvSpPr>
            <a:spLocks noGrp="1"/>
          </p:cNvSpPr>
          <p:nvPr>
            <p:ph type="title"/>
          </p:nvPr>
        </p:nvSpPr>
        <p:spPr/>
        <p:txBody>
          <a:bodyPr/>
          <a:lstStyle/>
          <a:p>
            <a:r>
              <a:rPr lang="de-DE" dirty="0"/>
              <a:t>Implementiere das Interface auf dem Server</a:t>
            </a:r>
          </a:p>
        </p:txBody>
      </p:sp>
      <p:sp>
        <p:nvSpPr>
          <p:cNvPr id="3" name="Inhaltsplatzhalter 2">
            <a:extLst>
              <a:ext uri="{FF2B5EF4-FFF2-40B4-BE49-F238E27FC236}">
                <a16:creationId xmlns:a16="http://schemas.microsoft.com/office/drawing/2014/main" id="{D1380A3A-6359-EAE0-BCEA-C0559895CFA8}"/>
              </a:ext>
            </a:extLst>
          </p:cNvPr>
          <p:cNvSpPr>
            <a:spLocks noGrp="1"/>
          </p:cNvSpPr>
          <p:nvPr>
            <p:ph idx="1"/>
          </p:nvPr>
        </p:nvSpPr>
        <p:spPr>
          <a:xfrm>
            <a:off x="838200" y="1825625"/>
            <a:ext cx="4736910" cy="4351338"/>
          </a:xfrm>
        </p:spPr>
        <p:txBody>
          <a:bodyPr/>
          <a:lstStyle/>
          <a:p>
            <a:r>
              <a:rPr lang="de-DE" dirty="0"/>
              <a:t>Importiere das Interface als </a:t>
            </a:r>
            <a:r>
              <a:rPr lang="de-DE" dirty="0" err="1"/>
              <a:t>Depencency</a:t>
            </a:r>
            <a:r>
              <a:rPr lang="de-DE" dirty="0"/>
              <a:t>.</a:t>
            </a:r>
          </a:p>
          <a:p>
            <a:r>
              <a:rPr lang="de-DE" dirty="0"/>
              <a:t>spring-boot-starter-web wird benötigt.</a:t>
            </a:r>
          </a:p>
          <a:p>
            <a:r>
              <a:rPr lang="de-DE" dirty="0"/>
              <a:t>Erstelle eine Implementierung.</a:t>
            </a:r>
          </a:p>
        </p:txBody>
      </p:sp>
      <p:pic>
        <p:nvPicPr>
          <p:cNvPr id="5" name="Grafik 4">
            <a:extLst>
              <a:ext uri="{FF2B5EF4-FFF2-40B4-BE49-F238E27FC236}">
                <a16:creationId xmlns:a16="http://schemas.microsoft.com/office/drawing/2014/main" id="{CB172B4D-EC43-A6DB-BCEE-BB08A4DDAC3F}"/>
              </a:ext>
            </a:extLst>
          </p:cNvPr>
          <p:cNvPicPr>
            <a:picLocks noChangeAspect="1"/>
          </p:cNvPicPr>
          <p:nvPr/>
        </p:nvPicPr>
        <p:blipFill>
          <a:blip r:embed="rId2"/>
          <a:stretch>
            <a:fillRect/>
          </a:stretch>
        </p:blipFill>
        <p:spPr>
          <a:xfrm>
            <a:off x="5835483" y="4720562"/>
            <a:ext cx="5509143" cy="1678028"/>
          </a:xfrm>
          <a:prstGeom prst="rect">
            <a:avLst/>
          </a:prstGeom>
        </p:spPr>
      </p:pic>
      <p:pic>
        <p:nvPicPr>
          <p:cNvPr id="7" name="Grafik 6">
            <a:extLst>
              <a:ext uri="{FF2B5EF4-FFF2-40B4-BE49-F238E27FC236}">
                <a16:creationId xmlns:a16="http://schemas.microsoft.com/office/drawing/2014/main" id="{AF53F56C-660A-B508-84C7-B4844492410F}"/>
              </a:ext>
            </a:extLst>
          </p:cNvPr>
          <p:cNvPicPr>
            <a:picLocks noChangeAspect="1"/>
          </p:cNvPicPr>
          <p:nvPr/>
        </p:nvPicPr>
        <p:blipFill>
          <a:blip r:embed="rId3"/>
          <a:stretch>
            <a:fillRect/>
          </a:stretch>
        </p:blipFill>
        <p:spPr>
          <a:xfrm>
            <a:off x="5835483" y="1690688"/>
            <a:ext cx="5984201" cy="1019076"/>
          </a:xfrm>
          <a:prstGeom prst="rect">
            <a:avLst/>
          </a:prstGeom>
        </p:spPr>
      </p:pic>
      <p:pic>
        <p:nvPicPr>
          <p:cNvPr id="9" name="Grafik 8">
            <a:extLst>
              <a:ext uri="{FF2B5EF4-FFF2-40B4-BE49-F238E27FC236}">
                <a16:creationId xmlns:a16="http://schemas.microsoft.com/office/drawing/2014/main" id="{F6F3FD03-1929-95A6-A814-509AF3E845CC}"/>
              </a:ext>
            </a:extLst>
          </p:cNvPr>
          <p:cNvPicPr>
            <a:picLocks noChangeAspect="1"/>
          </p:cNvPicPr>
          <p:nvPr/>
        </p:nvPicPr>
        <p:blipFill>
          <a:blip r:embed="rId4"/>
          <a:stretch>
            <a:fillRect/>
          </a:stretch>
        </p:blipFill>
        <p:spPr>
          <a:xfrm>
            <a:off x="5924751" y="2893053"/>
            <a:ext cx="5463169" cy="1440499"/>
          </a:xfrm>
          <a:prstGeom prst="rect">
            <a:avLst/>
          </a:prstGeom>
        </p:spPr>
      </p:pic>
    </p:spTree>
    <p:extLst>
      <p:ext uri="{BB962C8B-B14F-4D97-AF65-F5344CB8AC3E}">
        <p14:creationId xmlns:p14="http://schemas.microsoft.com/office/powerpoint/2010/main" val="11682549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D9322B-FA21-3361-E3A7-D9F90875D916}"/>
              </a:ext>
            </a:extLst>
          </p:cNvPr>
          <p:cNvSpPr>
            <a:spLocks noGrp="1"/>
          </p:cNvSpPr>
          <p:nvPr>
            <p:ph type="title"/>
          </p:nvPr>
        </p:nvSpPr>
        <p:spPr>
          <a:xfrm>
            <a:off x="838200" y="365125"/>
            <a:ext cx="4682319" cy="1325563"/>
          </a:xfrm>
        </p:spPr>
        <p:txBody>
          <a:bodyPr/>
          <a:lstStyle/>
          <a:p>
            <a:r>
              <a:rPr lang="de-DE" dirty="0"/>
              <a:t>Implementiere den Server</a:t>
            </a:r>
          </a:p>
        </p:txBody>
      </p:sp>
      <p:sp>
        <p:nvSpPr>
          <p:cNvPr id="3" name="Inhaltsplatzhalter 2">
            <a:extLst>
              <a:ext uri="{FF2B5EF4-FFF2-40B4-BE49-F238E27FC236}">
                <a16:creationId xmlns:a16="http://schemas.microsoft.com/office/drawing/2014/main" id="{B3883854-AD76-AB41-7B88-47D5E53CE591}"/>
              </a:ext>
            </a:extLst>
          </p:cNvPr>
          <p:cNvSpPr>
            <a:spLocks noGrp="1"/>
          </p:cNvSpPr>
          <p:nvPr>
            <p:ph idx="1"/>
          </p:nvPr>
        </p:nvSpPr>
        <p:spPr>
          <a:xfrm>
            <a:off x="838200" y="1825625"/>
            <a:ext cx="4682319" cy="4351338"/>
          </a:xfrm>
        </p:spPr>
        <p:txBody>
          <a:bodyPr/>
          <a:lstStyle/>
          <a:p>
            <a:r>
              <a:rPr lang="de-DE" dirty="0"/>
              <a:t>In einer </a:t>
            </a:r>
            <a:r>
              <a:rPr lang="de-DE" dirty="0" err="1"/>
              <a:t>Configuration</a:t>
            </a:r>
            <a:r>
              <a:rPr lang="de-DE" dirty="0"/>
              <a:t> Klasse wird ein </a:t>
            </a:r>
            <a:r>
              <a:rPr lang="de-DE" dirty="0" err="1"/>
              <a:t>RmiServiceExporter</a:t>
            </a:r>
            <a:r>
              <a:rPr lang="de-DE" dirty="0"/>
              <a:t> erstellt.</a:t>
            </a:r>
          </a:p>
          <a:p>
            <a:r>
              <a:rPr lang="de-DE" dirty="0"/>
              <a:t>Das Interface wird implementiert und über einen </a:t>
            </a:r>
            <a:r>
              <a:rPr lang="de-DE" dirty="0" err="1"/>
              <a:t>port</a:t>
            </a:r>
            <a:r>
              <a:rPr lang="de-DE" dirty="0"/>
              <a:t> bereitgestellt.</a:t>
            </a:r>
          </a:p>
          <a:p>
            <a:endParaRPr lang="de-DE" dirty="0"/>
          </a:p>
          <a:p>
            <a:endParaRPr lang="de-DE" dirty="0"/>
          </a:p>
        </p:txBody>
      </p:sp>
      <p:pic>
        <p:nvPicPr>
          <p:cNvPr id="5" name="Grafik 4">
            <a:extLst>
              <a:ext uri="{FF2B5EF4-FFF2-40B4-BE49-F238E27FC236}">
                <a16:creationId xmlns:a16="http://schemas.microsoft.com/office/drawing/2014/main" id="{C1237D12-BA89-E00A-781B-BF2572D6976C}"/>
              </a:ext>
            </a:extLst>
          </p:cNvPr>
          <p:cNvPicPr>
            <a:picLocks noChangeAspect="1"/>
          </p:cNvPicPr>
          <p:nvPr/>
        </p:nvPicPr>
        <p:blipFill>
          <a:blip r:embed="rId2"/>
          <a:stretch>
            <a:fillRect/>
          </a:stretch>
        </p:blipFill>
        <p:spPr>
          <a:xfrm>
            <a:off x="5771011" y="1555440"/>
            <a:ext cx="6000469" cy="4846248"/>
          </a:xfrm>
          <a:prstGeom prst="rect">
            <a:avLst/>
          </a:prstGeom>
        </p:spPr>
      </p:pic>
      <p:pic>
        <p:nvPicPr>
          <p:cNvPr id="7" name="Grafik 6">
            <a:extLst>
              <a:ext uri="{FF2B5EF4-FFF2-40B4-BE49-F238E27FC236}">
                <a16:creationId xmlns:a16="http://schemas.microsoft.com/office/drawing/2014/main" id="{9B024032-8223-D1AB-4A69-30EFC27B6675}"/>
              </a:ext>
            </a:extLst>
          </p:cNvPr>
          <p:cNvPicPr>
            <a:picLocks noChangeAspect="1"/>
          </p:cNvPicPr>
          <p:nvPr/>
        </p:nvPicPr>
        <p:blipFill>
          <a:blip r:embed="rId3"/>
          <a:stretch>
            <a:fillRect/>
          </a:stretch>
        </p:blipFill>
        <p:spPr>
          <a:xfrm>
            <a:off x="7316013" y="429373"/>
            <a:ext cx="3042396" cy="845110"/>
          </a:xfrm>
          <a:prstGeom prst="rect">
            <a:avLst/>
          </a:prstGeom>
        </p:spPr>
      </p:pic>
      <p:pic>
        <p:nvPicPr>
          <p:cNvPr id="6" name="Grafik 5">
            <a:extLst>
              <a:ext uri="{FF2B5EF4-FFF2-40B4-BE49-F238E27FC236}">
                <a16:creationId xmlns:a16="http://schemas.microsoft.com/office/drawing/2014/main" id="{37DCFA0E-EF10-B3C2-0794-ABE3531FF039}"/>
              </a:ext>
            </a:extLst>
          </p:cNvPr>
          <p:cNvPicPr>
            <a:picLocks noChangeAspect="1"/>
          </p:cNvPicPr>
          <p:nvPr/>
        </p:nvPicPr>
        <p:blipFill>
          <a:blip r:embed="rId4"/>
          <a:stretch>
            <a:fillRect/>
          </a:stretch>
        </p:blipFill>
        <p:spPr>
          <a:xfrm>
            <a:off x="728902" y="4643728"/>
            <a:ext cx="4671355" cy="1757960"/>
          </a:xfrm>
          <a:prstGeom prst="rect">
            <a:avLst/>
          </a:prstGeom>
        </p:spPr>
      </p:pic>
    </p:spTree>
    <p:extLst>
      <p:ext uri="{BB962C8B-B14F-4D97-AF65-F5344CB8AC3E}">
        <p14:creationId xmlns:p14="http://schemas.microsoft.com/office/powerpoint/2010/main" val="3754255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3F3D61-5882-53E2-1E2D-2C44FC7EF3F1}"/>
              </a:ext>
            </a:extLst>
          </p:cNvPr>
          <p:cNvSpPr>
            <a:spLocks noGrp="1"/>
          </p:cNvSpPr>
          <p:nvPr>
            <p:ph type="title"/>
          </p:nvPr>
        </p:nvSpPr>
        <p:spPr/>
        <p:txBody>
          <a:bodyPr/>
          <a:lstStyle/>
          <a:p>
            <a:r>
              <a:rPr lang="de-DE" dirty="0" err="1"/>
              <a:t>Loosly</a:t>
            </a:r>
            <a:r>
              <a:rPr lang="de-DE" dirty="0"/>
              <a:t> </a:t>
            </a:r>
            <a:r>
              <a:rPr lang="de-DE" dirty="0" err="1"/>
              <a:t>Coupled</a:t>
            </a:r>
            <a:r>
              <a:rPr lang="de-DE" dirty="0"/>
              <a:t> Code</a:t>
            </a:r>
          </a:p>
        </p:txBody>
      </p:sp>
      <p:sp>
        <p:nvSpPr>
          <p:cNvPr id="3" name="Inhaltsplatzhalter 2">
            <a:extLst>
              <a:ext uri="{FF2B5EF4-FFF2-40B4-BE49-F238E27FC236}">
                <a16:creationId xmlns:a16="http://schemas.microsoft.com/office/drawing/2014/main" id="{4179B6C9-8D58-181D-EE4A-48E2CE93E06B}"/>
              </a:ext>
            </a:extLst>
          </p:cNvPr>
          <p:cNvSpPr>
            <a:spLocks noGrp="1"/>
          </p:cNvSpPr>
          <p:nvPr>
            <p:ph idx="1"/>
          </p:nvPr>
        </p:nvSpPr>
        <p:spPr/>
        <p:txBody>
          <a:bodyPr/>
          <a:lstStyle/>
          <a:p>
            <a:r>
              <a:rPr lang="de-DE" dirty="0"/>
              <a:t>Feld würd über Parameter des Konstruktors von außen bereitgestellt.</a:t>
            </a:r>
          </a:p>
          <a:p>
            <a:r>
              <a:rPr lang="de-DE" dirty="0"/>
              <a:t>Gut für Unittests</a:t>
            </a:r>
          </a:p>
          <a:p>
            <a:pPr lvl="1"/>
            <a:r>
              <a:rPr lang="de-DE" dirty="0"/>
              <a:t>Klassen einzeln testen (mit Mocks)</a:t>
            </a:r>
          </a:p>
          <a:p>
            <a:pPr lvl="1"/>
            <a:r>
              <a:rPr lang="de-DE" dirty="0"/>
              <a:t>Klassen gemeinsam testen</a:t>
            </a:r>
          </a:p>
          <a:p>
            <a:r>
              <a:rPr lang="de-DE" dirty="0"/>
              <a:t>Kleine Komponenten</a:t>
            </a:r>
          </a:p>
          <a:p>
            <a:r>
              <a:rPr lang="de-DE" dirty="0"/>
              <a:t>Austauschbarkeit</a:t>
            </a:r>
          </a:p>
        </p:txBody>
      </p:sp>
      <p:pic>
        <p:nvPicPr>
          <p:cNvPr id="5" name="Grafik 4">
            <a:extLst>
              <a:ext uri="{FF2B5EF4-FFF2-40B4-BE49-F238E27FC236}">
                <a16:creationId xmlns:a16="http://schemas.microsoft.com/office/drawing/2014/main" id="{51A68CB1-FC67-7457-1C5E-6A904576A977}"/>
              </a:ext>
            </a:extLst>
          </p:cNvPr>
          <p:cNvPicPr>
            <a:picLocks noChangeAspect="1"/>
          </p:cNvPicPr>
          <p:nvPr/>
        </p:nvPicPr>
        <p:blipFill>
          <a:blip r:embed="rId2"/>
          <a:stretch>
            <a:fillRect/>
          </a:stretch>
        </p:blipFill>
        <p:spPr>
          <a:xfrm>
            <a:off x="6386944" y="3481273"/>
            <a:ext cx="5519305" cy="2955894"/>
          </a:xfrm>
          <a:prstGeom prst="rect">
            <a:avLst/>
          </a:prstGeom>
        </p:spPr>
      </p:pic>
      <p:pic>
        <p:nvPicPr>
          <p:cNvPr id="7" name="Grafik 6">
            <a:extLst>
              <a:ext uri="{FF2B5EF4-FFF2-40B4-BE49-F238E27FC236}">
                <a16:creationId xmlns:a16="http://schemas.microsoft.com/office/drawing/2014/main" id="{B893BC25-0A3F-CD52-6C38-A678BBA06A36}"/>
              </a:ext>
            </a:extLst>
          </p:cNvPr>
          <p:cNvPicPr>
            <a:picLocks noChangeAspect="1"/>
          </p:cNvPicPr>
          <p:nvPr/>
        </p:nvPicPr>
        <p:blipFill>
          <a:blip r:embed="rId3"/>
          <a:stretch>
            <a:fillRect/>
          </a:stretch>
        </p:blipFill>
        <p:spPr>
          <a:xfrm>
            <a:off x="505888" y="4828308"/>
            <a:ext cx="5652458" cy="1608859"/>
          </a:xfrm>
          <a:prstGeom prst="rect">
            <a:avLst/>
          </a:prstGeom>
        </p:spPr>
      </p:pic>
    </p:spTree>
    <p:extLst>
      <p:ext uri="{BB962C8B-B14F-4D97-AF65-F5344CB8AC3E}">
        <p14:creationId xmlns:p14="http://schemas.microsoft.com/office/powerpoint/2010/main" val="31981689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AE1C2C-034D-5F9F-8BB1-819E500D72F2}"/>
              </a:ext>
            </a:extLst>
          </p:cNvPr>
          <p:cNvSpPr>
            <a:spLocks noGrp="1"/>
          </p:cNvSpPr>
          <p:nvPr>
            <p:ph type="title"/>
          </p:nvPr>
        </p:nvSpPr>
        <p:spPr/>
        <p:txBody>
          <a:bodyPr/>
          <a:lstStyle/>
          <a:p>
            <a:r>
              <a:rPr lang="de-DE" dirty="0"/>
              <a:t>Implementiere den Client</a:t>
            </a:r>
          </a:p>
        </p:txBody>
      </p:sp>
      <p:sp>
        <p:nvSpPr>
          <p:cNvPr id="3" name="Inhaltsplatzhalter 2">
            <a:extLst>
              <a:ext uri="{FF2B5EF4-FFF2-40B4-BE49-F238E27FC236}">
                <a16:creationId xmlns:a16="http://schemas.microsoft.com/office/drawing/2014/main" id="{E7DD448F-9FC5-9A8D-FE36-86EDBA9BD545}"/>
              </a:ext>
            </a:extLst>
          </p:cNvPr>
          <p:cNvSpPr>
            <a:spLocks noGrp="1"/>
          </p:cNvSpPr>
          <p:nvPr>
            <p:ph idx="1"/>
          </p:nvPr>
        </p:nvSpPr>
        <p:spPr>
          <a:xfrm>
            <a:off x="838200" y="1825625"/>
            <a:ext cx="4204447" cy="4351338"/>
          </a:xfrm>
        </p:spPr>
        <p:txBody>
          <a:bodyPr/>
          <a:lstStyle/>
          <a:p>
            <a:r>
              <a:rPr lang="de-DE" dirty="0"/>
              <a:t>Importiere das Interface als </a:t>
            </a:r>
            <a:r>
              <a:rPr lang="de-DE" dirty="0" err="1"/>
              <a:t>Depencency</a:t>
            </a:r>
            <a:r>
              <a:rPr lang="de-DE" dirty="0"/>
              <a:t>.</a:t>
            </a:r>
          </a:p>
          <a:p>
            <a:r>
              <a:rPr lang="de-DE" dirty="0"/>
              <a:t>spring-boot-starter-web wird benötigt.</a:t>
            </a:r>
          </a:p>
          <a:p>
            <a:r>
              <a:rPr lang="de-DE" dirty="0"/>
              <a:t>Implementiere eine </a:t>
            </a:r>
            <a:r>
              <a:rPr lang="de-DE" dirty="0" err="1"/>
              <a:t>RmiProxyFactoryBean</a:t>
            </a:r>
            <a:r>
              <a:rPr lang="de-DE" dirty="0"/>
              <a:t>.</a:t>
            </a:r>
          </a:p>
          <a:p>
            <a:endParaRPr lang="de-DE" dirty="0"/>
          </a:p>
        </p:txBody>
      </p:sp>
      <p:pic>
        <p:nvPicPr>
          <p:cNvPr id="5" name="Grafik 4">
            <a:extLst>
              <a:ext uri="{FF2B5EF4-FFF2-40B4-BE49-F238E27FC236}">
                <a16:creationId xmlns:a16="http://schemas.microsoft.com/office/drawing/2014/main" id="{D055D27C-9A24-34CF-7462-CC2AFC56B54A}"/>
              </a:ext>
            </a:extLst>
          </p:cNvPr>
          <p:cNvPicPr>
            <a:picLocks noChangeAspect="1"/>
          </p:cNvPicPr>
          <p:nvPr/>
        </p:nvPicPr>
        <p:blipFill>
          <a:blip r:embed="rId2"/>
          <a:stretch>
            <a:fillRect/>
          </a:stretch>
        </p:blipFill>
        <p:spPr>
          <a:xfrm>
            <a:off x="5527892" y="1921078"/>
            <a:ext cx="6180495" cy="4351230"/>
          </a:xfrm>
          <a:prstGeom prst="rect">
            <a:avLst/>
          </a:prstGeom>
        </p:spPr>
      </p:pic>
      <p:pic>
        <p:nvPicPr>
          <p:cNvPr id="7" name="Grafik 6">
            <a:extLst>
              <a:ext uri="{FF2B5EF4-FFF2-40B4-BE49-F238E27FC236}">
                <a16:creationId xmlns:a16="http://schemas.microsoft.com/office/drawing/2014/main" id="{8F2666DF-5CA7-AA75-4BB3-432A3495FBAC}"/>
              </a:ext>
            </a:extLst>
          </p:cNvPr>
          <p:cNvPicPr>
            <a:picLocks noChangeAspect="1"/>
          </p:cNvPicPr>
          <p:nvPr/>
        </p:nvPicPr>
        <p:blipFill>
          <a:blip r:embed="rId3"/>
          <a:stretch>
            <a:fillRect/>
          </a:stretch>
        </p:blipFill>
        <p:spPr>
          <a:xfrm>
            <a:off x="8403056" y="329257"/>
            <a:ext cx="2701404" cy="952600"/>
          </a:xfrm>
          <a:prstGeom prst="rect">
            <a:avLst/>
          </a:prstGeom>
        </p:spPr>
      </p:pic>
    </p:spTree>
    <p:extLst>
      <p:ext uri="{BB962C8B-B14F-4D97-AF65-F5344CB8AC3E}">
        <p14:creationId xmlns:p14="http://schemas.microsoft.com/office/powerpoint/2010/main" val="53871152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CDC038-9E90-6701-B3B0-93B5B8BC7DFD}"/>
              </a:ext>
            </a:extLst>
          </p:cNvPr>
          <p:cNvSpPr>
            <a:spLocks noGrp="1"/>
          </p:cNvSpPr>
          <p:nvPr>
            <p:ph type="title"/>
          </p:nvPr>
        </p:nvSpPr>
        <p:spPr/>
        <p:txBody>
          <a:bodyPr/>
          <a:lstStyle/>
          <a:p>
            <a:r>
              <a:rPr lang="de-DE" dirty="0"/>
              <a:t>http </a:t>
            </a:r>
            <a:r>
              <a:rPr lang="de-DE" dirty="0" err="1"/>
              <a:t>Remoting</a:t>
            </a:r>
            <a:endParaRPr lang="de-DE" dirty="0"/>
          </a:p>
        </p:txBody>
      </p:sp>
      <p:sp>
        <p:nvSpPr>
          <p:cNvPr id="3" name="Inhaltsplatzhalter 2">
            <a:extLst>
              <a:ext uri="{FF2B5EF4-FFF2-40B4-BE49-F238E27FC236}">
                <a16:creationId xmlns:a16="http://schemas.microsoft.com/office/drawing/2014/main" id="{3D117098-447A-3CF9-B5C3-B9138D331745}"/>
              </a:ext>
            </a:extLst>
          </p:cNvPr>
          <p:cNvSpPr>
            <a:spLocks noGrp="1"/>
          </p:cNvSpPr>
          <p:nvPr>
            <p:ph idx="1"/>
          </p:nvPr>
        </p:nvSpPr>
        <p:spPr/>
        <p:txBody>
          <a:bodyPr/>
          <a:lstStyle/>
          <a:p>
            <a:r>
              <a:rPr lang="de-DE" dirty="0"/>
              <a:t>Eine Alternative zu RMI bildet das http </a:t>
            </a:r>
            <a:r>
              <a:rPr lang="de-DE" dirty="0" err="1"/>
              <a:t>Remoting</a:t>
            </a:r>
            <a:r>
              <a:rPr lang="de-DE" dirty="0"/>
              <a:t> von Spring.</a:t>
            </a:r>
          </a:p>
          <a:p>
            <a:r>
              <a:rPr lang="de-DE" dirty="0"/>
              <a:t>Das vorherige Beispiel kann übernommen werden. Die RMI-Spezifischen Klassen werden durch folgende ersetzt…</a:t>
            </a:r>
          </a:p>
          <a:p>
            <a:pPr lvl="1"/>
            <a:r>
              <a:rPr lang="de-DE" dirty="0" err="1"/>
              <a:t>HttpInvokerProxyFactory</a:t>
            </a:r>
            <a:r>
              <a:rPr lang="de-DE" dirty="0"/>
              <a:t> beim Client</a:t>
            </a:r>
          </a:p>
          <a:p>
            <a:pPr lvl="1"/>
            <a:r>
              <a:rPr lang="de-DE" dirty="0" err="1"/>
              <a:t>HttpInvokerServiceExporter</a:t>
            </a:r>
            <a:r>
              <a:rPr lang="de-DE" dirty="0"/>
              <a:t> beim Server</a:t>
            </a:r>
          </a:p>
          <a:p>
            <a:pPr lvl="1"/>
            <a:endParaRPr lang="de-DE" dirty="0"/>
          </a:p>
        </p:txBody>
      </p:sp>
    </p:spTree>
    <p:extLst>
      <p:ext uri="{BB962C8B-B14F-4D97-AF65-F5344CB8AC3E}">
        <p14:creationId xmlns:p14="http://schemas.microsoft.com/office/powerpoint/2010/main" val="40001451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CDC038-9E90-6701-B3B0-93B5B8BC7DFD}"/>
              </a:ext>
            </a:extLst>
          </p:cNvPr>
          <p:cNvSpPr>
            <a:spLocks noGrp="1"/>
          </p:cNvSpPr>
          <p:nvPr>
            <p:ph type="title"/>
          </p:nvPr>
        </p:nvSpPr>
        <p:spPr/>
        <p:txBody>
          <a:bodyPr/>
          <a:lstStyle/>
          <a:p>
            <a:r>
              <a:rPr lang="de-DE" dirty="0"/>
              <a:t>http </a:t>
            </a:r>
            <a:r>
              <a:rPr lang="de-DE" dirty="0" err="1"/>
              <a:t>Remoting</a:t>
            </a:r>
            <a:r>
              <a:rPr lang="de-DE" dirty="0"/>
              <a:t> Serverseite</a:t>
            </a:r>
          </a:p>
        </p:txBody>
      </p:sp>
      <p:sp>
        <p:nvSpPr>
          <p:cNvPr id="3" name="Inhaltsplatzhalter 2">
            <a:extLst>
              <a:ext uri="{FF2B5EF4-FFF2-40B4-BE49-F238E27FC236}">
                <a16:creationId xmlns:a16="http://schemas.microsoft.com/office/drawing/2014/main" id="{3D117098-447A-3CF9-B5C3-B9138D331745}"/>
              </a:ext>
            </a:extLst>
          </p:cNvPr>
          <p:cNvSpPr>
            <a:spLocks noGrp="1"/>
          </p:cNvSpPr>
          <p:nvPr>
            <p:ph idx="1"/>
          </p:nvPr>
        </p:nvSpPr>
        <p:spPr/>
        <p:txBody>
          <a:bodyPr/>
          <a:lstStyle/>
          <a:p>
            <a:r>
              <a:rPr lang="de-DE" dirty="0"/>
              <a:t>Der Name der Bean bestimmt, wie auf den Service zugegriffen wird.</a:t>
            </a:r>
          </a:p>
        </p:txBody>
      </p:sp>
      <p:pic>
        <p:nvPicPr>
          <p:cNvPr id="5" name="Grafik 4">
            <a:extLst>
              <a:ext uri="{FF2B5EF4-FFF2-40B4-BE49-F238E27FC236}">
                <a16:creationId xmlns:a16="http://schemas.microsoft.com/office/drawing/2014/main" id="{261BD5DA-E306-0EF7-FED1-7AE941CB8EAD}"/>
              </a:ext>
            </a:extLst>
          </p:cNvPr>
          <p:cNvPicPr>
            <a:picLocks noChangeAspect="1"/>
          </p:cNvPicPr>
          <p:nvPr/>
        </p:nvPicPr>
        <p:blipFill>
          <a:blip r:embed="rId2"/>
          <a:stretch>
            <a:fillRect/>
          </a:stretch>
        </p:blipFill>
        <p:spPr>
          <a:xfrm>
            <a:off x="2357997" y="2598831"/>
            <a:ext cx="7153275" cy="4133850"/>
          </a:xfrm>
          <a:prstGeom prst="rect">
            <a:avLst/>
          </a:prstGeom>
        </p:spPr>
      </p:pic>
    </p:spTree>
    <p:extLst>
      <p:ext uri="{BB962C8B-B14F-4D97-AF65-F5344CB8AC3E}">
        <p14:creationId xmlns:p14="http://schemas.microsoft.com/office/powerpoint/2010/main" val="25402069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897984-E271-2690-BC01-BE96CFAAB964}"/>
              </a:ext>
            </a:extLst>
          </p:cNvPr>
          <p:cNvSpPr>
            <a:spLocks noGrp="1"/>
          </p:cNvSpPr>
          <p:nvPr>
            <p:ph type="title"/>
          </p:nvPr>
        </p:nvSpPr>
        <p:spPr/>
        <p:txBody>
          <a:bodyPr/>
          <a:lstStyle/>
          <a:p>
            <a:r>
              <a:rPr lang="de-DE" dirty="0"/>
              <a:t>http </a:t>
            </a:r>
            <a:r>
              <a:rPr lang="de-DE" dirty="0" err="1"/>
              <a:t>Remoting</a:t>
            </a:r>
            <a:r>
              <a:rPr lang="de-DE" dirty="0"/>
              <a:t> Client</a:t>
            </a:r>
          </a:p>
        </p:txBody>
      </p:sp>
      <p:sp>
        <p:nvSpPr>
          <p:cNvPr id="3" name="Inhaltsplatzhalter 2">
            <a:extLst>
              <a:ext uri="{FF2B5EF4-FFF2-40B4-BE49-F238E27FC236}">
                <a16:creationId xmlns:a16="http://schemas.microsoft.com/office/drawing/2014/main" id="{4CBF779D-EC29-AE6F-2806-A543DEBFB26E}"/>
              </a:ext>
            </a:extLst>
          </p:cNvPr>
          <p:cNvSpPr>
            <a:spLocks noGrp="1"/>
          </p:cNvSpPr>
          <p:nvPr>
            <p:ph idx="1"/>
          </p:nvPr>
        </p:nvSpPr>
        <p:spPr/>
        <p:txBody>
          <a:bodyPr/>
          <a:lstStyle/>
          <a:p>
            <a:r>
              <a:rPr lang="de-DE" dirty="0"/>
              <a:t>Verwende eine </a:t>
            </a:r>
            <a:r>
              <a:rPr lang="de-DE" dirty="0" err="1"/>
              <a:t>HttpInvokerProxyFactoryBean</a:t>
            </a:r>
            <a:r>
              <a:rPr lang="de-DE" dirty="0"/>
              <a:t> auf Seite des Clients.</a:t>
            </a:r>
          </a:p>
          <a:p>
            <a:r>
              <a:rPr lang="de-DE" dirty="0"/>
              <a:t>Es wird keine besondere </a:t>
            </a:r>
            <a:r>
              <a:rPr lang="de-DE" dirty="0" err="1"/>
              <a:t>rmi-url</a:t>
            </a:r>
            <a:r>
              <a:rPr lang="de-DE" dirty="0"/>
              <a:t> verwendet. </a:t>
            </a:r>
          </a:p>
        </p:txBody>
      </p:sp>
      <p:pic>
        <p:nvPicPr>
          <p:cNvPr id="4" name="Grafik 3">
            <a:extLst>
              <a:ext uri="{FF2B5EF4-FFF2-40B4-BE49-F238E27FC236}">
                <a16:creationId xmlns:a16="http://schemas.microsoft.com/office/drawing/2014/main" id="{37F1ADC1-06A9-AAC5-EBE6-6565A3A43387}"/>
              </a:ext>
            </a:extLst>
          </p:cNvPr>
          <p:cNvPicPr>
            <a:picLocks noChangeAspect="1"/>
          </p:cNvPicPr>
          <p:nvPr/>
        </p:nvPicPr>
        <p:blipFill>
          <a:blip r:embed="rId2"/>
          <a:stretch>
            <a:fillRect/>
          </a:stretch>
        </p:blipFill>
        <p:spPr>
          <a:xfrm>
            <a:off x="2552132" y="3429000"/>
            <a:ext cx="6688301" cy="2010448"/>
          </a:xfrm>
          <a:prstGeom prst="rect">
            <a:avLst/>
          </a:prstGeom>
        </p:spPr>
      </p:pic>
    </p:spTree>
    <p:extLst>
      <p:ext uri="{BB962C8B-B14F-4D97-AF65-F5344CB8AC3E}">
        <p14:creationId xmlns:p14="http://schemas.microsoft.com/office/powerpoint/2010/main" val="39149603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9F5DF2-5EFE-7B00-6537-2C28DAA22AAA}"/>
              </a:ext>
            </a:extLst>
          </p:cNvPr>
          <p:cNvSpPr>
            <a:spLocks noGrp="1"/>
          </p:cNvSpPr>
          <p:nvPr>
            <p:ph type="title"/>
          </p:nvPr>
        </p:nvSpPr>
        <p:spPr/>
        <p:txBody>
          <a:bodyPr/>
          <a:lstStyle/>
          <a:p>
            <a:r>
              <a:rPr lang="de-DE"/>
              <a:t>Threads bei Spring MVC</a:t>
            </a:r>
          </a:p>
        </p:txBody>
      </p:sp>
      <p:sp>
        <p:nvSpPr>
          <p:cNvPr id="3" name="Inhaltsplatzhalter 2">
            <a:extLst>
              <a:ext uri="{FF2B5EF4-FFF2-40B4-BE49-F238E27FC236}">
                <a16:creationId xmlns:a16="http://schemas.microsoft.com/office/drawing/2014/main" id="{9442B191-B78A-C921-77C5-0F6AB95DFC16}"/>
              </a:ext>
            </a:extLst>
          </p:cNvPr>
          <p:cNvSpPr>
            <a:spLocks noGrp="1"/>
          </p:cNvSpPr>
          <p:nvPr>
            <p:ph idx="1"/>
          </p:nvPr>
        </p:nvSpPr>
        <p:spPr/>
        <p:txBody>
          <a:bodyPr/>
          <a:lstStyle/>
          <a:p>
            <a:r>
              <a:rPr lang="de-DE" dirty="0"/>
              <a:t>Bei Spring MVC wird für jede Anfrage ein eigener Servlet Thread erstellt.</a:t>
            </a:r>
          </a:p>
          <a:p>
            <a:r>
              <a:rPr lang="de-DE" dirty="0"/>
              <a:t>Es stehen eine maximale Anzahl an Servlet Threads zur Verfügung, die mit </a:t>
            </a:r>
            <a:r>
              <a:rPr lang="de-DE" dirty="0" err="1">
                <a:hlinkClick r:id="rId3"/>
              </a:rPr>
              <a:t>server.tomcat.threads.max</a:t>
            </a:r>
            <a:r>
              <a:rPr lang="de-DE" dirty="0">
                <a:hlinkClick r:id="rId3"/>
              </a:rPr>
              <a:t> </a:t>
            </a:r>
            <a:r>
              <a:rPr lang="de-DE" dirty="0"/>
              <a:t>angepasst werden können.</a:t>
            </a:r>
          </a:p>
          <a:p>
            <a:r>
              <a:rPr lang="de-DE" dirty="0"/>
              <a:t>Der Servlet Threads ist blockiert z.B. bei Datenbankabfragen, bis eine Antwort erhalten wurde und steht so nicht für andere Anfragen zur Verfügung.</a:t>
            </a:r>
          </a:p>
          <a:p>
            <a:r>
              <a:rPr lang="de-DE" dirty="0"/>
              <a:t>Skalierung ist beschränkt durch die Anzahl verfügbarer Servlet Threads.</a:t>
            </a:r>
          </a:p>
        </p:txBody>
      </p:sp>
    </p:spTree>
    <p:extLst>
      <p:ext uri="{BB962C8B-B14F-4D97-AF65-F5344CB8AC3E}">
        <p14:creationId xmlns:p14="http://schemas.microsoft.com/office/powerpoint/2010/main" val="33518147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C5E71F-6DD8-DE47-AFB6-88FE56AB004E}"/>
              </a:ext>
            </a:extLst>
          </p:cNvPr>
          <p:cNvSpPr>
            <a:spLocks noGrp="1"/>
          </p:cNvSpPr>
          <p:nvPr>
            <p:ph type="title"/>
          </p:nvPr>
        </p:nvSpPr>
        <p:spPr/>
        <p:txBody>
          <a:bodyPr/>
          <a:lstStyle/>
          <a:p>
            <a:r>
              <a:rPr lang="de-DE"/>
              <a:t>Threads in Spring MVC</a:t>
            </a:r>
          </a:p>
        </p:txBody>
      </p:sp>
      <p:pic>
        <p:nvPicPr>
          <p:cNvPr id="5" name="Inhaltsplatzhalter 4" descr="Datenbank mit einfarbiger Füllung">
            <a:extLst>
              <a:ext uri="{FF2B5EF4-FFF2-40B4-BE49-F238E27FC236}">
                <a16:creationId xmlns:a16="http://schemas.microsoft.com/office/drawing/2014/main" id="{F59E53C1-97AC-371D-6DC7-DD7E5694BC1D}"/>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82289" y="1369577"/>
            <a:ext cx="914400" cy="914400"/>
          </a:xfrm>
        </p:spPr>
      </p:pic>
      <p:cxnSp>
        <p:nvCxnSpPr>
          <p:cNvPr id="7" name="Gerade Verbindung mit Pfeil 6">
            <a:extLst>
              <a:ext uri="{FF2B5EF4-FFF2-40B4-BE49-F238E27FC236}">
                <a16:creationId xmlns:a16="http://schemas.microsoft.com/office/drawing/2014/main" id="{A97F9774-1FCD-3331-F8D7-4E41A98C2AA0}"/>
              </a:ext>
            </a:extLst>
          </p:cNvPr>
          <p:cNvCxnSpPr>
            <a:cxnSpLocks/>
          </p:cNvCxnSpPr>
          <p:nvPr/>
        </p:nvCxnSpPr>
        <p:spPr>
          <a:xfrm flipV="1">
            <a:off x="3401693" y="2629312"/>
            <a:ext cx="0" cy="345003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E39486BC-1986-E74B-0AFB-B908C17BA838}"/>
              </a:ext>
            </a:extLst>
          </p:cNvPr>
          <p:cNvCxnSpPr>
            <a:cxnSpLocks/>
          </p:cNvCxnSpPr>
          <p:nvPr/>
        </p:nvCxnSpPr>
        <p:spPr>
          <a:xfrm>
            <a:off x="3401692" y="3169916"/>
            <a:ext cx="1827071"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id="{15EA6EBB-334D-2817-3E78-CCAFA4106415}"/>
              </a:ext>
            </a:extLst>
          </p:cNvPr>
          <p:cNvSpPr txBox="1"/>
          <p:nvPr/>
        </p:nvSpPr>
        <p:spPr>
          <a:xfrm>
            <a:off x="3038708" y="2207708"/>
            <a:ext cx="725968" cy="369332"/>
          </a:xfrm>
          <a:prstGeom prst="rect">
            <a:avLst/>
          </a:prstGeom>
          <a:noFill/>
        </p:spPr>
        <p:txBody>
          <a:bodyPr wrap="none" rtlCol="0">
            <a:spAutoFit/>
          </a:bodyPr>
          <a:lstStyle/>
          <a:p>
            <a:r>
              <a:rPr lang="de-DE" dirty="0"/>
              <a:t>Client</a:t>
            </a:r>
          </a:p>
        </p:txBody>
      </p:sp>
      <p:cxnSp>
        <p:nvCxnSpPr>
          <p:cNvPr id="26" name="Gerade Verbindung mit Pfeil 25">
            <a:extLst>
              <a:ext uri="{FF2B5EF4-FFF2-40B4-BE49-F238E27FC236}">
                <a16:creationId xmlns:a16="http://schemas.microsoft.com/office/drawing/2014/main" id="{35D7C899-9F41-D70C-542D-5A1E411A4EED}"/>
              </a:ext>
            </a:extLst>
          </p:cNvPr>
          <p:cNvCxnSpPr>
            <a:cxnSpLocks/>
          </p:cNvCxnSpPr>
          <p:nvPr/>
        </p:nvCxnSpPr>
        <p:spPr>
          <a:xfrm flipV="1">
            <a:off x="5228763" y="2629312"/>
            <a:ext cx="0" cy="345003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7B2EFA5B-E936-C8FE-0051-5D560C139E24}"/>
              </a:ext>
            </a:extLst>
          </p:cNvPr>
          <p:cNvSpPr txBox="1"/>
          <p:nvPr/>
        </p:nvSpPr>
        <p:spPr>
          <a:xfrm>
            <a:off x="4672939" y="2207295"/>
            <a:ext cx="1205779" cy="369332"/>
          </a:xfrm>
          <a:prstGeom prst="rect">
            <a:avLst/>
          </a:prstGeom>
          <a:noFill/>
        </p:spPr>
        <p:txBody>
          <a:bodyPr wrap="none" rtlCol="0">
            <a:spAutoFit/>
          </a:bodyPr>
          <a:lstStyle/>
          <a:p>
            <a:r>
              <a:rPr lang="de-DE" dirty="0"/>
              <a:t>Spring App</a:t>
            </a:r>
          </a:p>
        </p:txBody>
      </p:sp>
      <p:cxnSp>
        <p:nvCxnSpPr>
          <p:cNvPr id="29" name="Gerade Verbindung mit Pfeil 28">
            <a:extLst>
              <a:ext uri="{FF2B5EF4-FFF2-40B4-BE49-F238E27FC236}">
                <a16:creationId xmlns:a16="http://schemas.microsoft.com/office/drawing/2014/main" id="{EC74C731-54BF-C32B-823D-EA921BD02A26}"/>
              </a:ext>
            </a:extLst>
          </p:cNvPr>
          <p:cNvCxnSpPr>
            <a:cxnSpLocks/>
          </p:cNvCxnSpPr>
          <p:nvPr/>
        </p:nvCxnSpPr>
        <p:spPr>
          <a:xfrm>
            <a:off x="5228763" y="3169916"/>
            <a:ext cx="2153672"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8C44D610-03E1-23B5-1CFC-2971299B272C}"/>
              </a:ext>
            </a:extLst>
          </p:cNvPr>
          <p:cNvSpPr txBox="1"/>
          <p:nvPr/>
        </p:nvSpPr>
        <p:spPr>
          <a:xfrm>
            <a:off x="3818964" y="2747487"/>
            <a:ext cx="780983" cy="369332"/>
          </a:xfrm>
          <a:prstGeom prst="rect">
            <a:avLst/>
          </a:prstGeom>
          <a:noFill/>
        </p:spPr>
        <p:txBody>
          <a:bodyPr wrap="none" rtlCol="0">
            <a:spAutoFit/>
          </a:bodyPr>
          <a:lstStyle/>
          <a:p>
            <a:r>
              <a:rPr lang="de-DE" dirty="0">
                <a:solidFill>
                  <a:schemeClr val="accent6"/>
                </a:solidFill>
              </a:rPr>
              <a:t>GET …</a:t>
            </a:r>
          </a:p>
        </p:txBody>
      </p:sp>
      <p:cxnSp>
        <p:nvCxnSpPr>
          <p:cNvPr id="32" name="Gerade Verbindung mit Pfeil 31">
            <a:extLst>
              <a:ext uri="{FF2B5EF4-FFF2-40B4-BE49-F238E27FC236}">
                <a16:creationId xmlns:a16="http://schemas.microsoft.com/office/drawing/2014/main" id="{B0817E16-5D89-EA2E-3AA8-71A6AF3C91DB}"/>
              </a:ext>
            </a:extLst>
          </p:cNvPr>
          <p:cNvCxnSpPr>
            <a:cxnSpLocks/>
          </p:cNvCxnSpPr>
          <p:nvPr/>
        </p:nvCxnSpPr>
        <p:spPr>
          <a:xfrm flipV="1">
            <a:off x="7382435" y="2674830"/>
            <a:ext cx="0" cy="340451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Textfeld 33">
            <a:extLst>
              <a:ext uri="{FF2B5EF4-FFF2-40B4-BE49-F238E27FC236}">
                <a16:creationId xmlns:a16="http://schemas.microsoft.com/office/drawing/2014/main" id="{4CE85DC7-6A80-FE46-A674-55CBA0EF8AEF}"/>
              </a:ext>
            </a:extLst>
          </p:cNvPr>
          <p:cNvSpPr txBox="1"/>
          <p:nvPr/>
        </p:nvSpPr>
        <p:spPr>
          <a:xfrm>
            <a:off x="6788073" y="2259980"/>
            <a:ext cx="1058175" cy="369332"/>
          </a:xfrm>
          <a:prstGeom prst="rect">
            <a:avLst/>
          </a:prstGeom>
          <a:noFill/>
        </p:spPr>
        <p:txBody>
          <a:bodyPr wrap="none" rtlCol="0">
            <a:spAutoFit/>
          </a:bodyPr>
          <a:lstStyle/>
          <a:p>
            <a:r>
              <a:rPr lang="de-DE" dirty="0"/>
              <a:t>Database</a:t>
            </a:r>
          </a:p>
        </p:txBody>
      </p:sp>
      <p:cxnSp>
        <p:nvCxnSpPr>
          <p:cNvPr id="35" name="Gerade Verbindung mit Pfeil 34">
            <a:extLst>
              <a:ext uri="{FF2B5EF4-FFF2-40B4-BE49-F238E27FC236}">
                <a16:creationId xmlns:a16="http://schemas.microsoft.com/office/drawing/2014/main" id="{577FF70E-4202-7F0C-C196-482CAD4FF08A}"/>
              </a:ext>
            </a:extLst>
          </p:cNvPr>
          <p:cNvCxnSpPr>
            <a:cxnSpLocks/>
          </p:cNvCxnSpPr>
          <p:nvPr/>
        </p:nvCxnSpPr>
        <p:spPr>
          <a:xfrm flipH="1">
            <a:off x="5228763" y="4585446"/>
            <a:ext cx="2153672"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Geschweifte Klammer rechts 37">
            <a:extLst>
              <a:ext uri="{FF2B5EF4-FFF2-40B4-BE49-F238E27FC236}">
                <a16:creationId xmlns:a16="http://schemas.microsoft.com/office/drawing/2014/main" id="{57785D23-8564-E29A-4EF6-55C26A963476}"/>
              </a:ext>
            </a:extLst>
          </p:cNvPr>
          <p:cNvSpPr/>
          <p:nvPr/>
        </p:nvSpPr>
        <p:spPr>
          <a:xfrm>
            <a:off x="7449670" y="3169915"/>
            <a:ext cx="262211" cy="1415531"/>
          </a:xfrm>
          <a:prstGeom prst="rightBrace">
            <a:avLst>
              <a:gd name="adj1" fmla="val 4166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9" name="Textfeld 38">
            <a:extLst>
              <a:ext uri="{FF2B5EF4-FFF2-40B4-BE49-F238E27FC236}">
                <a16:creationId xmlns:a16="http://schemas.microsoft.com/office/drawing/2014/main" id="{3E6F56CF-8C3E-FD96-1B33-7A116C637A82}"/>
              </a:ext>
            </a:extLst>
          </p:cNvPr>
          <p:cNvSpPr txBox="1"/>
          <p:nvPr/>
        </p:nvSpPr>
        <p:spPr>
          <a:xfrm>
            <a:off x="7711881" y="3693014"/>
            <a:ext cx="1911549" cy="369332"/>
          </a:xfrm>
          <a:prstGeom prst="rect">
            <a:avLst/>
          </a:prstGeom>
          <a:noFill/>
        </p:spPr>
        <p:txBody>
          <a:bodyPr wrap="none" rtlCol="0">
            <a:spAutoFit/>
          </a:bodyPr>
          <a:lstStyle/>
          <a:p>
            <a:r>
              <a:rPr lang="de-DE" dirty="0">
                <a:solidFill>
                  <a:schemeClr val="accent1"/>
                </a:solidFill>
              </a:rPr>
              <a:t>Datenbankabfrage</a:t>
            </a:r>
          </a:p>
        </p:txBody>
      </p:sp>
      <p:pic>
        <p:nvPicPr>
          <p:cNvPr id="41" name="Grafik 40" descr="UI UX mit einfarbiger Füllung">
            <a:extLst>
              <a:ext uri="{FF2B5EF4-FFF2-40B4-BE49-F238E27FC236}">
                <a16:creationId xmlns:a16="http://schemas.microsoft.com/office/drawing/2014/main" id="{209ADC8F-7B8B-1BBB-540B-2057165897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67155" y="1331995"/>
            <a:ext cx="914400" cy="914400"/>
          </a:xfrm>
          <a:prstGeom prst="rect">
            <a:avLst/>
          </a:prstGeom>
        </p:spPr>
      </p:pic>
      <p:pic>
        <p:nvPicPr>
          <p:cNvPr id="43" name="Grafik 42" descr="Benutzer mit einfarbiger Füllung">
            <a:extLst>
              <a:ext uri="{FF2B5EF4-FFF2-40B4-BE49-F238E27FC236}">
                <a16:creationId xmlns:a16="http://schemas.microsoft.com/office/drawing/2014/main" id="{EFDAA1CB-3A2D-3136-D1BC-357A4AEC97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44492" y="1345580"/>
            <a:ext cx="914400" cy="914400"/>
          </a:xfrm>
          <a:prstGeom prst="rect">
            <a:avLst/>
          </a:prstGeom>
        </p:spPr>
      </p:pic>
      <p:sp>
        <p:nvSpPr>
          <p:cNvPr id="44" name="Textfeld 43">
            <a:extLst>
              <a:ext uri="{FF2B5EF4-FFF2-40B4-BE49-F238E27FC236}">
                <a16:creationId xmlns:a16="http://schemas.microsoft.com/office/drawing/2014/main" id="{6404E61B-B6EB-73B7-04F4-021FF32BAE6F}"/>
              </a:ext>
            </a:extLst>
          </p:cNvPr>
          <p:cNvSpPr txBox="1"/>
          <p:nvPr/>
        </p:nvSpPr>
        <p:spPr>
          <a:xfrm>
            <a:off x="5531444" y="2771319"/>
            <a:ext cx="1548309" cy="369332"/>
          </a:xfrm>
          <a:prstGeom prst="rect">
            <a:avLst/>
          </a:prstGeom>
          <a:noFill/>
        </p:spPr>
        <p:txBody>
          <a:bodyPr wrap="none" rtlCol="0">
            <a:spAutoFit/>
          </a:bodyPr>
          <a:lstStyle/>
          <a:p>
            <a:r>
              <a:rPr lang="de-DE" dirty="0">
                <a:solidFill>
                  <a:schemeClr val="accent1"/>
                </a:solidFill>
              </a:rPr>
              <a:t>Servlet Thread</a:t>
            </a:r>
          </a:p>
        </p:txBody>
      </p:sp>
      <p:cxnSp>
        <p:nvCxnSpPr>
          <p:cNvPr id="45" name="Gerade Verbindung mit Pfeil 44">
            <a:extLst>
              <a:ext uri="{FF2B5EF4-FFF2-40B4-BE49-F238E27FC236}">
                <a16:creationId xmlns:a16="http://schemas.microsoft.com/office/drawing/2014/main" id="{A81CE492-0EEC-246B-BAF4-7B156F2AAEE2}"/>
              </a:ext>
            </a:extLst>
          </p:cNvPr>
          <p:cNvCxnSpPr>
            <a:cxnSpLocks/>
          </p:cNvCxnSpPr>
          <p:nvPr/>
        </p:nvCxnSpPr>
        <p:spPr>
          <a:xfrm flipH="1" flipV="1">
            <a:off x="3401692" y="4585446"/>
            <a:ext cx="1822663" cy="892"/>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9" name="Textfeld 48">
            <a:extLst>
              <a:ext uri="{FF2B5EF4-FFF2-40B4-BE49-F238E27FC236}">
                <a16:creationId xmlns:a16="http://schemas.microsoft.com/office/drawing/2014/main" id="{C89427D1-C490-8CC6-F10D-C74910B57BD5}"/>
              </a:ext>
            </a:extLst>
          </p:cNvPr>
          <p:cNvSpPr txBox="1"/>
          <p:nvPr/>
        </p:nvSpPr>
        <p:spPr>
          <a:xfrm>
            <a:off x="3535823" y="4216114"/>
            <a:ext cx="1554400" cy="369332"/>
          </a:xfrm>
          <a:prstGeom prst="rect">
            <a:avLst/>
          </a:prstGeom>
          <a:noFill/>
        </p:spPr>
        <p:txBody>
          <a:bodyPr wrap="none" rtlCol="0">
            <a:spAutoFit/>
          </a:bodyPr>
          <a:lstStyle/>
          <a:p>
            <a:r>
              <a:rPr lang="de-DE" dirty="0" err="1">
                <a:solidFill>
                  <a:schemeClr val="accent6"/>
                </a:solidFill>
              </a:rPr>
              <a:t>ResponseBody</a:t>
            </a:r>
            <a:endParaRPr lang="de-DE" dirty="0">
              <a:solidFill>
                <a:schemeClr val="accent6"/>
              </a:solidFill>
            </a:endParaRPr>
          </a:p>
        </p:txBody>
      </p:sp>
      <p:sp>
        <p:nvSpPr>
          <p:cNvPr id="50" name="Textfeld 49">
            <a:extLst>
              <a:ext uri="{FF2B5EF4-FFF2-40B4-BE49-F238E27FC236}">
                <a16:creationId xmlns:a16="http://schemas.microsoft.com/office/drawing/2014/main" id="{F246BED4-A206-ECE9-BED9-EF9A785F26C0}"/>
              </a:ext>
            </a:extLst>
          </p:cNvPr>
          <p:cNvSpPr txBox="1"/>
          <p:nvPr/>
        </p:nvSpPr>
        <p:spPr>
          <a:xfrm>
            <a:off x="7339489" y="2906650"/>
            <a:ext cx="1069652" cy="276999"/>
          </a:xfrm>
          <a:prstGeom prst="rect">
            <a:avLst/>
          </a:prstGeom>
          <a:noFill/>
        </p:spPr>
        <p:txBody>
          <a:bodyPr wrap="none" rtlCol="0">
            <a:spAutoFit/>
          </a:bodyPr>
          <a:lstStyle/>
          <a:p>
            <a:r>
              <a:rPr lang="de-DE" sz="1200" dirty="0">
                <a:solidFill>
                  <a:schemeClr val="accent1"/>
                </a:solidFill>
              </a:rPr>
              <a:t>Thread wartet</a:t>
            </a:r>
          </a:p>
        </p:txBody>
      </p:sp>
      <p:sp>
        <p:nvSpPr>
          <p:cNvPr id="51" name="Textfeld 50">
            <a:extLst>
              <a:ext uri="{FF2B5EF4-FFF2-40B4-BE49-F238E27FC236}">
                <a16:creationId xmlns:a16="http://schemas.microsoft.com/office/drawing/2014/main" id="{FF543221-6F9A-7D74-D0EA-CADFDC02A059}"/>
              </a:ext>
            </a:extLst>
          </p:cNvPr>
          <p:cNvSpPr txBox="1"/>
          <p:nvPr/>
        </p:nvSpPr>
        <p:spPr>
          <a:xfrm>
            <a:off x="5793089" y="4630965"/>
            <a:ext cx="1589346" cy="276999"/>
          </a:xfrm>
          <a:prstGeom prst="rect">
            <a:avLst/>
          </a:prstGeom>
          <a:noFill/>
        </p:spPr>
        <p:txBody>
          <a:bodyPr wrap="none" rtlCol="0">
            <a:spAutoFit/>
          </a:bodyPr>
          <a:lstStyle/>
          <a:p>
            <a:r>
              <a:rPr lang="de-DE" sz="1200" dirty="0">
                <a:solidFill>
                  <a:schemeClr val="accent1"/>
                </a:solidFill>
              </a:rPr>
              <a:t>Thread arbeitet weiter</a:t>
            </a:r>
          </a:p>
        </p:txBody>
      </p:sp>
    </p:spTree>
    <p:extLst>
      <p:ext uri="{BB962C8B-B14F-4D97-AF65-F5344CB8AC3E}">
        <p14:creationId xmlns:p14="http://schemas.microsoft.com/office/powerpoint/2010/main" val="12145905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91A380-9DD3-5674-D3CD-8C43BA4C6990}"/>
              </a:ext>
            </a:extLst>
          </p:cNvPr>
          <p:cNvSpPr>
            <a:spLocks noGrp="1"/>
          </p:cNvSpPr>
          <p:nvPr>
            <p:ph type="title"/>
          </p:nvPr>
        </p:nvSpPr>
        <p:spPr/>
        <p:txBody>
          <a:bodyPr/>
          <a:lstStyle/>
          <a:p>
            <a:r>
              <a:rPr lang="de-DE"/>
              <a:t>Threads in Spring MVC</a:t>
            </a:r>
          </a:p>
        </p:txBody>
      </p:sp>
      <p:sp>
        <p:nvSpPr>
          <p:cNvPr id="3" name="Inhaltsplatzhalter 2">
            <a:extLst>
              <a:ext uri="{FF2B5EF4-FFF2-40B4-BE49-F238E27FC236}">
                <a16:creationId xmlns:a16="http://schemas.microsoft.com/office/drawing/2014/main" id="{3E24DF30-25E9-15CC-94FF-8181FFA3EB54}"/>
              </a:ext>
            </a:extLst>
          </p:cNvPr>
          <p:cNvSpPr>
            <a:spLocks noGrp="1"/>
          </p:cNvSpPr>
          <p:nvPr>
            <p:ph idx="1"/>
          </p:nvPr>
        </p:nvSpPr>
        <p:spPr/>
        <p:txBody>
          <a:bodyPr/>
          <a:lstStyle/>
          <a:p>
            <a:r>
              <a:rPr lang="de-DE" dirty="0"/>
              <a:t>Wenn mehr Anfragen als Threads zur Verfügung stehen, kommt es zu Wartezeiten bei den Clients.</a:t>
            </a:r>
          </a:p>
          <a:p>
            <a:r>
              <a:rPr lang="de-DE" dirty="0"/>
              <a:t>Das Handling von 200+ Threads ist keine optimale Auslastung der CPU.</a:t>
            </a:r>
          </a:p>
          <a:p>
            <a:r>
              <a:rPr lang="de-DE" dirty="0"/>
              <a:t>Optimal wäre ein Thread pro Kern.</a:t>
            </a:r>
          </a:p>
          <a:p>
            <a:endParaRPr lang="de-DE" dirty="0"/>
          </a:p>
        </p:txBody>
      </p:sp>
    </p:spTree>
    <p:extLst>
      <p:ext uri="{BB962C8B-B14F-4D97-AF65-F5344CB8AC3E}">
        <p14:creationId xmlns:p14="http://schemas.microsoft.com/office/powerpoint/2010/main" val="248104343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A506ED-F5CD-7FA3-A386-ADB41C7A5015}"/>
              </a:ext>
            </a:extLst>
          </p:cNvPr>
          <p:cNvSpPr>
            <a:spLocks noGrp="1"/>
          </p:cNvSpPr>
          <p:nvPr>
            <p:ph type="title"/>
          </p:nvPr>
        </p:nvSpPr>
        <p:spPr/>
        <p:txBody>
          <a:bodyPr/>
          <a:lstStyle/>
          <a:p>
            <a:r>
              <a:rPr lang="de-DE" dirty="0" err="1"/>
              <a:t>Let‘s</a:t>
            </a:r>
            <a:r>
              <a:rPr lang="de-DE" dirty="0"/>
              <a:t> </a:t>
            </a:r>
            <a:r>
              <a:rPr lang="de-DE" dirty="0" err="1"/>
              <a:t>think</a:t>
            </a:r>
            <a:r>
              <a:rPr lang="de-DE" dirty="0"/>
              <a:t> </a:t>
            </a:r>
            <a:r>
              <a:rPr lang="de-DE" dirty="0" err="1"/>
              <a:t>reactive</a:t>
            </a:r>
            <a:r>
              <a:rPr lang="de-DE" dirty="0"/>
              <a:t>!</a:t>
            </a:r>
          </a:p>
        </p:txBody>
      </p:sp>
      <p:sp>
        <p:nvSpPr>
          <p:cNvPr id="3" name="Inhaltsplatzhalter 2">
            <a:extLst>
              <a:ext uri="{FF2B5EF4-FFF2-40B4-BE49-F238E27FC236}">
                <a16:creationId xmlns:a16="http://schemas.microsoft.com/office/drawing/2014/main" id="{4255831A-8251-57D4-A9B1-452432281A5B}"/>
              </a:ext>
            </a:extLst>
          </p:cNvPr>
          <p:cNvSpPr>
            <a:spLocks noGrp="1"/>
          </p:cNvSpPr>
          <p:nvPr>
            <p:ph idx="1"/>
          </p:nvPr>
        </p:nvSpPr>
        <p:spPr/>
        <p:txBody>
          <a:bodyPr>
            <a:normAutofit lnSpcReduction="10000"/>
          </a:bodyPr>
          <a:lstStyle/>
          <a:p>
            <a:r>
              <a:rPr lang="de-DE" dirty="0"/>
              <a:t>Bei einer </a:t>
            </a:r>
            <a:r>
              <a:rPr lang="de-DE" dirty="0" err="1"/>
              <a:t>reactiven</a:t>
            </a:r>
            <a:r>
              <a:rPr lang="de-DE" dirty="0"/>
              <a:t> Kommunikation wird nicht blockierend gearbeitet.</a:t>
            </a:r>
          </a:p>
          <a:p>
            <a:r>
              <a:rPr lang="de-DE" dirty="0"/>
              <a:t>Bei einer Anfrage wartet der Client nicht bis er eine Antwort erhält, sondern er erhält von der Applikation ein Mono- oder </a:t>
            </a:r>
            <a:r>
              <a:rPr lang="de-DE" dirty="0" err="1"/>
              <a:t>Flux</a:t>
            </a:r>
            <a:r>
              <a:rPr lang="de-DE" dirty="0"/>
              <a:t>-Objekt, indem sich später die Antwort finden lassen wird.</a:t>
            </a:r>
          </a:p>
          <a:p>
            <a:r>
              <a:rPr lang="de-DE" dirty="0"/>
              <a:t>Der Thread kann so vorzeitig freigegeben werden, und steht so für andere Anfragen zur Verfügung.</a:t>
            </a:r>
          </a:p>
          <a:p>
            <a:r>
              <a:rPr lang="de-DE" dirty="0"/>
              <a:t>Wenn tiefer liegende Systeme Daten bereit stellen (z.B. hat die Datenbank alle Daten </a:t>
            </a:r>
            <a:r>
              <a:rPr lang="de-DE" dirty="0" err="1"/>
              <a:t>gefetcht</a:t>
            </a:r>
            <a:r>
              <a:rPr lang="de-DE" dirty="0"/>
              <a:t>) löst dies ein Event aus, dass von einem Thread bearbeitet wird.</a:t>
            </a:r>
          </a:p>
          <a:p>
            <a:r>
              <a:rPr lang="de-DE" dirty="0"/>
              <a:t>Man spricht hier vom </a:t>
            </a:r>
            <a:r>
              <a:rPr lang="de-DE" b="1" dirty="0"/>
              <a:t>Event-Loop</a:t>
            </a:r>
            <a:r>
              <a:rPr lang="de-DE" dirty="0"/>
              <a:t>.</a:t>
            </a:r>
          </a:p>
        </p:txBody>
      </p:sp>
    </p:spTree>
    <p:extLst>
      <p:ext uri="{BB962C8B-B14F-4D97-AF65-F5344CB8AC3E}">
        <p14:creationId xmlns:p14="http://schemas.microsoft.com/office/powerpoint/2010/main" val="356255896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C5E71F-6DD8-DE47-AFB6-88FE56AB004E}"/>
              </a:ext>
            </a:extLst>
          </p:cNvPr>
          <p:cNvSpPr>
            <a:spLocks noGrp="1"/>
          </p:cNvSpPr>
          <p:nvPr>
            <p:ph type="title"/>
          </p:nvPr>
        </p:nvSpPr>
        <p:spPr/>
        <p:txBody>
          <a:bodyPr/>
          <a:lstStyle/>
          <a:p>
            <a:r>
              <a:rPr lang="de-DE" dirty="0"/>
              <a:t>Threads in Spring </a:t>
            </a:r>
            <a:r>
              <a:rPr lang="de-DE" dirty="0" err="1"/>
              <a:t>Flux</a:t>
            </a:r>
            <a:endParaRPr lang="de-DE" dirty="0"/>
          </a:p>
        </p:txBody>
      </p:sp>
      <p:pic>
        <p:nvPicPr>
          <p:cNvPr id="5" name="Inhaltsplatzhalter 4" descr="Datenbank mit einfarbiger Füllung">
            <a:extLst>
              <a:ext uri="{FF2B5EF4-FFF2-40B4-BE49-F238E27FC236}">
                <a16:creationId xmlns:a16="http://schemas.microsoft.com/office/drawing/2014/main" id="{F59E53C1-97AC-371D-6DC7-DD7E5694BC1D}"/>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82289" y="1369577"/>
            <a:ext cx="914400" cy="914400"/>
          </a:xfrm>
        </p:spPr>
      </p:pic>
      <p:cxnSp>
        <p:nvCxnSpPr>
          <p:cNvPr id="7" name="Gerade Verbindung mit Pfeil 6">
            <a:extLst>
              <a:ext uri="{FF2B5EF4-FFF2-40B4-BE49-F238E27FC236}">
                <a16:creationId xmlns:a16="http://schemas.microsoft.com/office/drawing/2014/main" id="{A97F9774-1FCD-3331-F8D7-4E41A98C2AA0}"/>
              </a:ext>
            </a:extLst>
          </p:cNvPr>
          <p:cNvCxnSpPr>
            <a:cxnSpLocks/>
          </p:cNvCxnSpPr>
          <p:nvPr/>
        </p:nvCxnSpPr>
        <p:spPr>
          <a:xfrm flipV="1">
            <a:off x="3401693" y="2629312"/>
            <a:ext cx="0" cy="345003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E39486BC-1986-E74B-0AFB-B908C17BA838}"/>
              </a:ext>
            </a:extLst>
          </p:cNvPr>
          <p:cNvCxnSpPr>
            <a:cxnSpLocks/>
          </p:cNvCxnSpPr>
          <p:nvPr/>
        </p:nvCxnSpPr>
        <p:spPr>
          <a:xfrm>
            <a:off x="3401692" y="3169916"/>
            <a:ext cx="1827071"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id="{15EA6EBB-334D-2817-3E78-CCAFA4106415}"/>
              </a:ext>
            </a:extLst>
          </p:cNvPr>
          <p:cNvSpPr txBox="1"/>
          <p:nvPr/>
        </p:nvSpPr>
        <p:spPr>
          <a:xfrm>
            <a:off x="3038708" y="2207708"/>
            <a:ext cx="725968" cy="369332"/>
          </a:xfrm>
          <a:prstGeom prst="rect">
            <a:avLst/>
          </a:prstGeom>
          <a:noFill/>
        </p:spPr>
        <p:txBody>
          <a:bodyPr wrap="none" rtlCol="0">
            <a:spAutoFit/>
          </a:bodyPr>
          <a:lstStyle/>
          <a:p>
            <a:r>
              <a:rPr lang="de-DE" dirty="0"/>
              <a:t>Client</a:t>
            </a:r>
          </a:p>
        </p:txBody>
      </p:sp>
      <p:cxnSp>
        <p:nvCxnSpPr>
          <p:cNvPr id="26" name="Gerade Verbindung mit Pfeil 25">
            <a:extLst>
              <a:ext uri="{FF2B5EF4-FFF2-40B4-BE49-F238E27FC236}">
                <a16:creationId xmlns:a16="http://schemas.microsoft.com/office/drawing/2014/main" id="{35D7C899-9F41-D70C-542D-5A1E411A4EED}"/>
              </a:ext>
            </a:extLst>
          </p:cNvPr>
          <p:cNvCxnSpPr>
            <a:cxnSpLocks/>
          </p:cNvCxnSpPr>
          <p:nvPr/>
        </p:nvCxnSpPr>
        <p:spPr>
          <a:xfrm flipV="1">
            <a:off x="5228763" y="2629312"/>
            <a:ext cx="0" cy="345003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7B2EFA5B-E936-C8FE-0051-5D560C139E24}"/>
              </a:ext>
            </a:extLst>
          </p:cNvPr>
          <p:cNvSpPr txBox="1"/>
          <p:nvPr/>
        </p:nvSpPr>
        <p:spPr>
          <a:xfrm>
            <a:off x="4672939" y="2207295"/>
            <a:ext cx="1205779" cy="369332"/>
          </a:xfrm>
          <a:prstGeom prst="rect">
            <a:avLst/>
          </a:prstGeom>
          <a:noFill/>
        </p:spPr>
        <p:txBody>
          <a:bodyPr wrap="none" rtlCol="0">
            <a:spAutoFit/>
          </a:bodyPr>
          <a:lstStyle/>
          <a:p>
            <a:r>
              <a:rPr lang="de-DE" dirty="0"/>
              <a:t>Spring App</a:t>
            </a:r>
          </a:p>
        </p:txBody>
      </p:sp>
      <p:cxnSp>
        <p:nvCxnSpPr>
          <p:cNvPr id="29" name="Gerade Verbindung mit Pfeil 28">
            <a:extLst>
              <a:ext uri="{FF2B5EF4-FFF2-40B4-BE49-F238E27FC236}">
                <a16:creationId xmlns:a16="http://schemas.microsoft.com/office/drawing/2014/main" id="{EC74C731-54BF-C32B-823D-EA921BD02A26}"/>
              </a:ext>
            </a:extLst>
          </p:cNvPr>
          <p:cNvCxnSpPr>
            <a:cxnSpLocks/>
          </p:cNvCxnSpPr>
          <p:nvPr/>
        </p:nvCxnSpPr>
        <p:spPr>
          <a:xfrm>
            <a:off x="5228763" y="3169916"/>
            <a:ext cx="2153672"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8C44D610-03E1-23B5-1CFC-2971299B272C}"/>
              </a:ext>
            </a:extLst>
          </p:cNvPr>
          <p:cNvSpPr txBox="1"/>
          <p:nvPr/>
        </p:nvSpPr>
        <p:spPr>
          <a:xfrm>
            <a:off x="3818964" y="2747487"/>
            <a:ext cx="780983" cy="369332"/>
          </a:xfrm>
          <a:prstGeom prst="rect">
            <a:avLst/>
          </a:prstGeom>
          <a:noFill/>
        </p:spPr>
        <p:txBody>
          <a:bodyPr wrap="none" rtlCol="0">
            <a:spAutoFit/>
          </a:bodyPr>
          <a:lstStyle/>
          <a:p>
            <a:r>
              <a:rPr lang="de-DE" dirty="0">
                <a:solidFill>
                  <a:schemeClr val="accent6"/>
                </a:solidFill>
              </a:rPr>
              <a:t>GET …</a:t>
            </a:r>
          </a:p>
        </p:txBody>
      </p:sp>
      <p:cxnSp>
        <p:nvCxnSpPr>
          <p:cNvPr id="32" name="Gerade Verbindung mit Pfeil 31">
            <a:extLst>
              <a:ext uri="{FF2B5EF4-FFF2-40B4-BE49-F238E27FC236}">
                <a16:creationId xmlns:a16="http://schemas.microsoft.com/office/drawing/2014/main" id="{B0817E16-5D89-EA2E-3AA8-71A6AF3C91DB}"/>
              </a:ext>
            </a:extLst>
          </p:cNvPr>
          <p:cNvCxnSpPr>
            <a:cxnSpLocks/>
          </p:cNvCxnSpPr>
          <p:nvPr/>
        </p:nvCxnSpPr>
        <p:spPr>
          <a:xfrm flipV="1">
            <a:off x="7382435" y="2674830"/>
            <a:ext cx="0" cy="340451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Textfeld 33">
            <a:extLst>
              <a:ext uri="{FF2B5EF4-FFF2-40B4-BE49-F238E27FC236}">
                <a16:creationId xmlns:a16="http://schemas.microsoft.com/office/drawing/2014/main" id="{4CE85DC7-6A80-FE46-A674-55CBA0EF8AEF}"/>
              </a:ext>
            </a:extLst>
          </p:cNvPr>
          <p:cNvSpPr txBox="1"/>
          <p:nvPr/>
        </p:nvSpPr>
        <p:spPr>
          <a:xfrm>
            <a:off x="6788073" y="2259980"/>
            <a:ext cx="1058175" cy="369332"/>
          </a:xfrm>
          <a:prstGeom prst="rect">
            <a:avLst/>
          </a:prstGeom>
          <a:noFill/>
        </p:spPr>
        <p:txBody>
          <a:bodyPr wrap="none" rtlCol="0">
            <a:spAutoFit/>
          </a:bodyPr>
          <a:lstStyle/>
          <a:p>
            <a:r>
              <a:rPr lang="de-DE" dirty="0"/>
              <a:t>Database</a:t>
            </a:r>
          </a:p>
        </p:txBody>
      </p:sp>
      <p:cxnSp>
        <p:nvCxnSpPr>
          <p:cNvPr id="35" name="Gerade Verbindung mit Pfeil 34">
            <a:extLst>
              <a:ext uri="{FF2B5EF4-FFF2-40B4-BE49-F238E27FC236}">
                <a16:creationId xmlns:a16="http://schemas.microsoft.com/office/drawing/2014/main" id="{577FF70E-4202-7F0C-C196-482CAD4FF08A}"/>
              </a:ext>
            </a:extLst>
          </p:cNvPr>
          <p:cNvCxnSpPr>
            <a:cxnSpLocks/>
          </p:cNvCxnSpPr>
          <p:nvPr/>
        </p:nvCxnSpPr>
        <p:spPr>
          <a:xfrm flipH="1">
            <a:off x="5228763" y="4585446"/>
            <a:ext cx="2153672"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8" name="Geschweifte Klammer rechts 37">
            <a:extLst>
              <a:ext uri="{FF2B5EF4-FFF2-40B4-BE49-F238E27FC236}">
                <a16:creationId xmlns:a16="http://schemas.microsoft.com/office/drawing/2014/main" id="{57785D23-8564-E29A-4EF6-55C26A963476}"/>
              </a:ext>
            </a:extLst>
          </p:cNvPr>
          <p:cNvSpPr/>
          <p:nvPr/>
        </p:nvSpPr>
        <p:spPr>
          <a:xfrm>
            <a:off x="7449670" y="3169915"/>
            <a:ext cx="262211" cy="1415531"/>
          </a:xfrm>
          <a:prstGeom prst="rightBrace">
            <a:avLst>
              <a:gd name="adj1" fmla="val 41667"/>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chemeClr val="accent1"/>
              </a:solidFill>
            </a:endParaRPr>
          </a:p>
        </p:txBody>
      </p:sp>
      <p:sp>
        <p:nvSpPr>
          <p:cNvPr id="39" name="Textfeld 38">
            <a:extLst>
              <a:ext uri="{FF2B5EF4-FFF2-40B4-BE49-F238E27FC236}">
                <a16:creationId xmlns:a16="http://schemas.microsoft.com/office/drawing/2014/main" id="{3E6F56CF-8C3E-FD96-1B33-7A116C637A82}"/>
              </a:ext>
            </a:extLst>
          </p:cNvPr>
          <p:cNvSpPr txBox="1"/>
          <p:nvPr/>
        </p:nvSpPr>
        <p:spPr>
          <a:xfrm>
            <a:off x="7711881" y="3693014"/>
            <a:ext cx="1911549" cy="369332"/>
          </a:xfrm>
          <a:prstGeom prst="rect">
            <a:avLst/>
          </a:prstGeom>
          <a:noFill/>
          <a:ln>
            <a:noFill/>
          </a:ln>
        </p:spPr>
        <p:txBody>
          <a:bodyPr wrap="none" rtlCol="0">
            <a:spAutoFit/>
          </a:bodyPr>
          <a:lstStyle/>
          <a:p>
            <a:r>
              <a:rPr lang="de-DE" dirty="0"/>
              <a:t>Datenbankabfrage</a:t>
            </a:r>
          </a:p>
        </p:txBody>
      </p:sp>
      <p:pic>
        <p:nvPicPr>
          <p:cNvPr id="41" name="Grafik 40" descr="UI UX mit einfarbiger Füllung">
            <a:extLst>
              <a:ext uri="{FF2B5EF4-FFF2-40B4-BE49-F238E27FC236}">
                <a16:creationId xmlns:a16="http://schemas.microsoft.com/office/drawing/2014/main" id="{209ADC8F-7B8B-1BBB-540B-2057165897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67155" y="1331995"/>
            <a:ext cx="914400" cy="914400"/>
          </a:xfrm>
          <a:prstGeom prst="rect">
            <a:avLst/>
          </a:prstGeom>
        </p:spPr>
      </p:pic>
      <p:pic>
        <p:nvPicPr>
          <p:cNvPr id="43" name="Grafik 42" descr="Benutzer mit einfarbiger Füllung">
            <a:extLst>
              <a:ext uri="{FF2B5EF4-FFF2-40B4-BE49-F238E27FC236}">
                <a16:creationId xmlns:a16="http://schemas.microsoft.com/office/drawing/2014/main" id="{EFDAA1CB-3A2D-3136-D1BC-357A4AEC97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44492" y="1345580"/>
            <a:ext cx="914400" cy="914400"/>
          </a:xfrm>
          <a:prstGeom prst="rect">
            <a:avLst/>
          </a:prstGeom>
        </p:spPr>
      </p:pic>
      <p:sp>
        <p:nvSpPr>
          <p:cNvPr id="44" name="Textfeld 43">
            <a:extLst>
              <a:ext uri="{FF2B5EF4-FFF2-40B4-BE49-F238E27FC236}">
                <a16:creationId xmlns:a16="http://schemas.microsoft.com/office/drawing/2014/main" id="{6404E61B-B6EB-73B7-04F4-021FF32BAE6F}"/>
              </a:ext>
            </a:extLst>
          </p:cNvPr>
          <p:cNvSpPr txBox="1"/>
          <p:nvPr/>
        </p:nvSpPr>
        <p:spPr>
          <a:xfrm>
            <a:off x="5857579" y="2800583"/>
            <a:ext cx="1029641" cy="369332"/>
          </a:xfrm>
          <a:prstGeom prst="rect">
            <a:avLst/>
          </a:prstGeom>
          <a:noFill/>
        </p:spPr>
        <p:txBody>
          <a:bodyPr wrap="none" rtlCol="0">
            <a:spAutoFit/>
          </a:bodyPr>
          <a:lstStyle/>
          <a:p>
            <a:r>
              <a:rPr lang="de-DE" dirty="0">
                <a:solidFill>
                  <a:schemeClr val="accent1"/>
                </a:solidFill>
              </a:rPr>
              <a:t>Thread A</a:t>
            </a:r>
          </a:p>
        </p:txBody>
      </p:sp>
      <p:cxnSp>
        <p:nvCxnSpPr>
          <p:cNvPr id="45" name="Gerade Verbindung mit Pfeil 44">
            <a:extLst>
              <a:ext uri="{FF2B5EF4-FFF2-40B4-BE49-F238E27FC236}">
                <a16:creationId xmlns:a16="http://schemas.microsoft.com/office/drawing/2014/main" id="{A81CE492-0EEC-246B-BAF4-7B156F2AAEE2}"/>
              </a:ext>
            </a:extLst>
          </p:cNvPr>
          <p:cNvCxnSpPr>
            <a:cxnSpLocks/>
          </p:cNvCxnSpPr>
          <p:nvPr/>
        </p:nvCxnSpPr>
        <p:spPr>
          <a:xfrm flipH="1" flipV="1">
            <a:off x="3401692" y="4585446"/>
            <a:ext cx="1822663" cy="892"/>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9" name="Textfeld 48">
            <a:extLst>
              <a:ext uri="{FF2B5EF4-FFF2-40B4-BE49-F238E27FC236}">
                <a16:creationId xmlns:a16="http://schemas.microsoft.com/office/drawing/2014/main" id="{C89427D1-C490-8CC6-F10D-C74910B57BD5}"/>
              </a:ext>
            </a:extLst>
          </p:cNvPr>
          <p:cNvSpPr txBox="1"/>
          <p:nvPr/>
        </p:nvSpPr>
        <p:spPr>
          <a:xfrm>
            <a:off x="3535823" y="4216114"/>
            <a:ext cx="1554400" cy="369332"/>
          </a:xfrm>
          <a:prstGeom prst="rect">
            <a:avLst/>
          </a:prstGeom>
          <a:noFill/>
        </p:spPr>
        <p:txBody>
          <a:bodyPr wrap="none" rtlCol="0">
            <a:spAutoFit/>
          </a:bodyPr>
          <a:lstStyle/>
          <a:p>
            <a:r>
              <a:rPr lang="de-DE" dirty="0" err="1">
                <a:solidFill>
                  <a:schemeClr val="accent6"/>
                </a:solidFill>
              </a:rPr>
              <a:t>ResponseBody</a:t>
            </a:r>
            <a:endParaRPr lang="de-DE" dirty="0">
              <a:solidFill>
                <a:schemeClr val="accent6"/>
              </a:solidFill>
            </a:endParaRPr>
          </a:p>
        </p:txBody>
      </p:sp>
      <p:sp>
        <p:nvSpPr>
          <p:cNvPr id="3" name="Textfeld 2">
            <a:extLst>
              <a:ext uri="{FF2B5EF4-FFF2-40B4-BE49-F238E27FC236}">
                <a16:creationId xmlns:a16="http://schemas.microsoft.com/office/drawing/2014/main" id="{BE7D9EBD-1558-46F1-3EB0-C43E1A4AD0DD}"/>
              </a:ext>
            </a:extLst>
          </p:cNvPr>
          <p:cNvSpPr txBox="1"/>
          <p:nvPr/>
        </p:nvSpPr>
        <p:spPr>
          <a:xfrm>
            <a:off x="7339489" y="2906650"/>
            <a:ext cx="1711559" cy="276999"/>
          </a:xfrm>
          <a:prstGeom prst="rect">
            <a:avLst/>
          </a:prstGeom>
          <a:noFill/>
        </p:spPr>
        <p:txBody>
          <a:bodyPr wrap="none" rtlCol="0">
            <a:spAutoFit/>
          </a:bodyPr>
          <a:lstStyle/>
          <a:p>
            <a:r>
              <a:rPr lang="de-DE" sz="1200" dirty="0">
                <a:solidFill>
                  <a:schemeClr val="accent1"/>
                </a:solidFill>
              </a:rPr>
              <a:t>Thread wird freigegeben</a:t>
            </a:r>
          </a:p>
        </p:txBody>
      </p:sp>
      <p:sp>
        <p:nvSpPr>
          <p:cNvPr id="4" name="Textfeld 3">
            <a:extLst>
              <a:ext uri="{FF2B5EF4-FFF2-40B4-BE49-F238E27FC236}">
                <a16:creationId xmlns:a16="http://schemas.microsoft.com/office/drawing/2014/main" id="{7C6489BA-2B1D-3DF9-4558-59E48B39FB68}"/>
              </a:ext>
            </a:extLst>
          </p:cNvPr>
          <p:cNvSpPr txBox="1"/>
          <p:nvPr/>
        </p:nvSpPr>
        <p:spPr>
          <a:xfrm>
            <a:off x="5878718" y="4216114"/>
            <a:ext cx="1021626" cy="369332"/>
          </a:xfrm>
          <a:prstGeom prst="rect">
            <a:avLst/>
          </a:prstGeom>
          <a:noFill/>
        </p:spPr>
        <p:txBody>
          <a:bodyPr wrap="none" rtlCol="0">
            <a:spAutoFit/>
          </a:bodyPr>
          <a:lstStyle/>
          <a:p>
            <a:r>
              <a:rPr lang="de-DE" dirty="0">
                <a:solidFill>
                  <a:schemeClr val="accent2"/>
                </a:solidFill>
              </a:rPr>
              <a:t>Thread B</a:t>
            </a:r>
          </a:p>
        </p:txBody>
      </p:sp>
      <p:sp>
        <p:nvSpPr>
          <p:cNvPr id="6" name="Textfeld 5">
            <a:extLst>
              <a:ext uri="{FF2B5EF4-FFF2-40B4-BE49-F238E27FC236}">
                <a16:creationId xmlns:a16="http://schemas.microsoft.com/office/drawing/2014/main" id="{2D70270E-58DF-E6C6-F7BB-28DAA28F4040}"/>
              </a:ext>
            </a:extLst>
          </p:cNvPr>
          <p:cNvSpPr txBox="1"/>
          <p:nvPr/>
        </p:nvSpPr>
        <p:spPr>
          <a:xfrm>
            <a:off x="7339927" y="4571712"/>
            <a:ext cx="1758110" cy="276999"/>
          </a:xfrm>
          <a:prstGeom prst="rect">
            <a:avLst/>
          </a:prstGeom>
          <a:noFill/>
        </p:spPr>
        <p:txBody>
          <a:bodyPr wrap="none" rtlCol="0">
            <a:spAutoFit/>
          </a:bodyPr>
          <a:lstStyle/>
          <a:p>
            <a:r>
              <a:rPr lang="de-DE" sz="1200" dirty="0">
                <a:solidFill>
                  <a:schemeClr val="accent2"/>
                </a:solidFill>
              </a:rPr>
              <a:t>Freier Thread übernimmt</a:t>
            </a:r>
          </a:p>
        </p:txBody>
      </p:sp>
      <p:sp>
        <p:nvSpPr>
          <p:cNvPr id="8" name="Textfeld 7">
            <a:extLst>
              <a:ext uri="{FF2B5EF4-FFF2-40B4-BE49-F238E27FC236}">
                <a16:creationId xmlns:a16="http://schemas.microsoft.com/office/drawing/2014/main" id="{9EA3D884-AACA-82E2-EA39-E302CE200874}"/>
              </a:ext>
            </a:extLst>
          </p:cNvPr>
          <p:cNvSpPr txBox="1"/>
          <p:nvPr/>
        </p:nvSpPr>
        <p:spPr>
          <a:xfrm rot="20912184">
            <a:off x="7551571" y="4382676"/>
            <a:ext cx="646331" cy="276999"/>
          </a:xfrm>
          <a:prstGeom prst="rect">
            <a:avLst/>
          </a:prstGeom>
          <a:noFill/>
        </p:spPr>
        <p:txBody>
          <a:bodyPr wrap="none" rtlCol="0">
            <a:spAutoFit/>
          </a:bodyPr>
          <a:lstStyle/>
          <a:p>
            <a:r>
              <a:rPr lang="de-DE" sz="1200" dirty="0"/>
              <a:t>EVENT!</a:t>
            </a:r>
          </a:p>
        </p:txBody>
      </p:sp>
      <p:sp>
        <p:nvSpPr>
          <p:cNvPr id="9" name="Textfeld 8">
            <a:extLst>
              <a:ext uri="{FF2B5EF4-FFF2-40B4-BE49-F238E27FC236}">
                <a16:creationId xmlns:a16="http://schemas.microsoft.com/office/drawing/2014/main" id="{BECD0450-F18D-270C-20B9-61C94E7104F3}"/>
              </a:ext>
            </a:extLst>
          </p:cNvPr>
          <p:cNvSpPr txBox="1"/>
          <p:nvPr/>
        </p:nvSpPr>
        <p:spPr>
          <a:xfrm rot="20912184">
            <a:off x="5172881" y="2862048"/>
            <a:ext cx="646331" cy="276999"/>
          </a:xfrm>
          <a:prstGeom prst="rect">
            <a:avLst/>
          </a:prstGeom>
          <a:noFill/>
        </p:spPr>
        <p:txBody>
          <a:bodyPr wrap="none" rtlCol="0">
            <a:spAutoFit/>
          </a:bodyPr>
          <a:lstStyle/>
          <a:p>
            <a:r>
              <a:rPr lang="de-DE" sz="1200" dirty="0"/>
              <a:t>EVENT!</a:t>
            </a:r>
          </a:p>
        </p:txBody>
      </p:sp>
    </p:spTree>
    <p:extLst>
      <p:ext uri="{BB962C8B-B14F-4D97-AF65-F5344CB8AC3E}">
        <p14:creationId xmlns:p14="http://schemas.microsoft.com/office/powerpoint/2010/main" val="428363825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A31E2F-5A65-D015-1135-238C9438B917}"/>
              </a:ext>
            </a:extLst>
          </p:cNvPr>
          <p:cNvSpPr>
            <a:spLocks noGrp="1"/>
          </p:cNvSpPr>
          <p:nvPr>
            <p:ph type="title"/>
          </p:nvPr>
        </p:nvSpPr>
        <p:spPr/>
        <p:txBody>
          <a:bodyPr/>
          <a:lstStyle/>
          <a:p>
            <a:r>
              <a:rPr lang="de-DE" dirty="0"/>
              <a:t>Beispiel laden</a:t>
            </a:r>
          </a:p>
        </p:txBody>
      </p:sp>
      <p:sp>
        <p:nvSpPr>
          <p:cNvPr id="3" name="Inhaltsplatzhalter 2">
            <a:extLst>
              <a:ext uri="{FF2B5EF4-FFF2-40B4-BE49-F238E27FC236}">
                <a16:creationId xmlns:a16="http://schemas.microsoft.com/office/drawing/2014/main" id="{C62D607F-15D5-181B-2F02-61E078DB796D}"/>
              </a:ext>
            </a:extLst>
          </p:cNvPr>
          <p:cNvSpPr>
            <a:spLocks noGrp="1"/>
          </p:cNvSpPr>
          <p:nvPr>
            <p:ph idx="1"/>
          </p:nvPr>
        </p:nvSpPr>
        <p:spPr/>
        <p:txBody>
          <a:bodyPr/>
          <a:lstStyle/>
          <a:p>
            <a:r>
              <a:rPr lang="de-DE" dirty="0"/>
              <a:t>Zunächst erstellen wir ein neues Projekt mit den </a:t>
            </a:r>
            <a:r>
              <a:rPr lang="de-DE" dirty="0" err="1"/>
              <a:t>Dependencies</a:t>
            </a:r>
            <a:r>
              <a:rPr lang="de-DE" dirty="0"/>
              <a:t>:</a:t>
            </a:r>
          </a:p>
          <a:p>
            <a:pPr lvl="1"/>
            <a:r>
              <a:rPr lang="de-DE" dirty="0"/>
              <a:t>H2 Database</a:t>
            </a:r>
          </a:p>
          <a:p>
            <a:pPr lvl="1"/>
            <a:r>
              <a:rPr lang="de-DE" dirty="0"/>
              <a:t>Lombok</a:t>
            </a:r>
          </a:p>
          <a:p>
            <a:pPr lvl="1"/>
            <a:r>
              <a:rPr lang="de-DE" dirty="0"/>
              <a:t>Spring </a:t>
            </a:r>
            <a:r>
              <a:rPr lang="de-DE" dirty="0" err="1"/>
              <a:t>Reactive</a:t>
            </a:r>
            <a:r>
              <a:rPr lang="de-DE" dirty="0"/>
              <a:t> Web</a:t>
            </a:r>
          </a:p>
          <a:p>
            <a:pPr lvl="1"/>
            <a:r>
              <a:rPr lang="de-DE" dirty="0"/>
              <a:t>Spring Data R2DBC</a:t>
            </a:r>
          </a:p>
          <a:p>
            <a:r>
              <a:rPr lang="de-DE" dirty="0"/>
              <a:t>Wir fügen @EnableWebFlux unserer Main-Klasse hinzu.</a:t>
            </a:r>
          </a:p>
        </p:txBody>
      </p:sp>
      <p:pic>
        <p:nvPicPr>
          <p:cNvPr id="5" name="Grafik 4">
            <a:extLst>
              <a:ext uri="{FF2B5EF4-FFF2-40B4-BE49-F238E27FC236}">
                <a16:creationId xmlns:a16="http://schemas.microsoft.com/office/drawing/2014/main" id="{9072FCE7-B400-8044-B6D2-087830E2C36F}"/>
              </a:ext>
            </a:extLst>
          </p:cNvPr>
          <p:cNvPicPr>
            <a:picLocks noChangeAspect="1"/>
          </p:cNvPicPr>
          <p:nvPr/>
        </p:nvPicPr>
        <p:blipFill>
          <a:blip r:embed="rId2"/>
          <a:stretch>
            <a:fillRect/>
          </a:stretch>
        </p:blipFill>
        <p:spPr>
          <a:xfrm>
            <a:off x="1704975" y="4351708"/>
            <a:ext cx="8782050" cy="2228850"/>
          </a:xfrm>
          <a:prstGeom prst="rect">
            <a:avLst/>
          </a:prstGeom>
        </p:spPr>
      </p:pic>
      <p:sp>
        <p:nvSpPr>
          <p:cNvPr id="6" name="Flussdiagramm: Prozess 5">
            <a:extLst>
              <a:ext uri="{FF2B5EF4-FFF2-40B4-BE49-F238E27FC236}">
                <a16:creationId xmlns:a16="http://schemas.microsoft.com/office/drawing/2014/main" id="{916B018D-94DD-0AD9-F8DE-D4CB985FB862}"/>
              </a:ext>
            </a:extLst>
          </p:cNvPr>
          <p:cNvSpPr/>
          <p:nvPr/>
        </p:nvSpPr>
        <p:spPr>
          <a:xfrm>
            <a:off x="2447416" y="4698712"/>
            <a:ext cx="1573439" cy="311699"/>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3088815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BC6EE9-6AD1-7241-8BE7-DF7F378EB789}"/>
              </a:ext>
            </a:extLst>
          </p:cNvPr>
          <p:cNvSpPr>
            <a:spLocks noGrp="1"/>
          </p:cNvSpPr>
          <p:nvPr>
            <p:ph type="title"/>
          </p:nvPr>
        </p:nvSpPr>
        <p:spPr/>
        <p:txBody>
          <a:bodyPr/>
          <a:lstStyle/>
          <a:p>
            <a:r>
              <a:rPr lang="de-DE" dirty="0"/>
              <a:t>Inversion </a:t>
            </a:r>
            <a:r>
              <a:rPr lang="de-DE" dirty="0" err="1"/>
              <a:t>of</a:t>
            </a:r>
            <a:r>
              <a:rPr lang="de-DE" dirty="0"/>
              <a:t> Control</a:t>
            </a:r>
          </a:p>
        </p:txBody>
      </p:sp>
      <p:sp>
        <p:nvSpPr>
          <p:cNvPr id="3" name="Inhaltsplatzhalter 2">
            <a:extLst>
              <a:ext uri="{FF2B5EF4-FFF2-40B4-BE49-F238E27FC236}">
                <a16:creationId xmlns:a16="http://schemas.microsoft.com/office/drawing/2014/main" id="{7BA23368-74C9-13F2-BEB0-6749824286A1}"/>
              </a:ext>
            </a:extLst>
          </p:cNvPr>
          <p:cNvSpPr>
            <a:spLocks noGrp="1"/>
          </p:cNvSpPr>
          <p:nvPr>
            <p:ph idx="1"/>
          </p:nvPr>
        </p:nvSpPr>
        <p:spPr>
          <a:xfrm>
            <a:off x="838199" y="1825625"/>
            <a:ext cx="10605655" cy="4351338"/>
          </a:xfrm>
        </p:spPr>
        <p:txBody>
          <a:bodyPr/>
          <a:lstStyle/>
          <a:p>
            <a:r>
              <a:rPr lang="de-DE" dirty="0"/>
              <a:t>Spring wird das Zusammenstellen und Instanziieren der Klasseninstanzen übernehmen. (Inversion </a:t>
            </a:r>
            <a:r>
              <a:rPr lang="de-DE" dirty="0" err="1"/>
              <a:t>of</a:t>
            </a:r>
            <a:r>
              <a:rPr lang="de-DE" dirty="0"/>
              <a:t> Control)</a:t>
            </a:r>
          </a:p>
          <a:p>
            <a:r>
              <a:rPr lang="de-DE" dirty="0"/>
              <a:t>Wir </a:t>
            </a:r>
            <a:r>
              <a:rPr lang="de-DE" dirty="0" err="1"/>
              <a:t>Konfigureren</a:t>
            </a:r>
            <a:r>
              <a:rPr lang="de-DE" dirty="0"/>
              <a:t> Spring mit</a:t>
            </a:r>
          </a:p>
          <a:p>
            <a:pPr lvl="1"/>
            <a:r>
              <a:rPr lang="de-DE" dirty="0"/>
              <a:t>Annotation oder</a:t>
            </a:r>
          </a:p>
          <a:p>
            <a:pPr lvl="1"/>
            <a:r>
              <a:rPr lang="de-DE" dirty="0" err="1"/>
              <a:t>xml</a:t>
            </a:r>
            <a:r>
              <a:rPr lang="de-DE" dirty="0"/>
              <a:t>-File </a:t>
            </a:r>
          </a:p>
          <a:p>
            <a:r>
              <a:rPr lang="de-DE" dirty="0"/>
              <a:t>Lade folgende </a:t>
            </a:r>
            <a:r>
              <a:rPr lang="de-DE" dirty="0" err="1"/>
              <a:t>Dependency</a:t>
            </a:r>
            <a:r>
              <a:rPr lang="de-DE" dirty="0"/>
              <a:t> in die pom.xml:</a:t>
            </a:r>
          </a:p>
        </p:txBody>
      </p:sp>
      <p:pic>
        <p:nvPicPr>
          <p:cNvPr id="5" name="Grafik 4">
            <a:extLst>
              <a:ext uri="{FF2B5EF4-FFF2-40B4-BE49-F238E27FC236}">
                <a16:creationId xmlns:a16="http://schemas.microsoft.com/office/drawing/2014/main" id="{BD43DE9B-E3E7-5485-CA27-A54BA5C0F3C8}"/>
              </a:ext>
            </a:extLst>
          </p:cNvPr>
          <p:cNvPicPr>
            <a:picLocks noChangeAspect="1"/>
          </p:cNvPicPr>
          <p:nvPr/>
        </p:nvPicPr>
        <p:blipFill>
          <a:blip r:embed="rId2"/>
          <a:stretch>
            <a:fillRect/>
          </a:stretch>
        </p:blipFill>
        <p:spPr>
          <a:xfrm>
            <a:off x="3276598" y="4585953"/>
            <a:ext cx="5728855" cy="1850579"/>
          </a:xfrm>
          <a:prstGeom prst="rect">
            <a:avLst/>
          </a:prstGeom>
        </p:spPr>
      </p:pic>
    </p:spTree>
    <p:extLst>
      <p:ext uri="{BB962C8B-B14F-4D97-AF65-F5344CB8AC3E}">
        <p14:creationId xmlns:p14="http://schemas.microsoft.com/office/powerpoint/2010/main" val="297532424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FFC42C-1D14-A687-4A5E-E6474E3E95F0}"/>
              </a:ext>
            </a:extLst>
          </p:cNvPr>
          <p:cNvSpPr>
            <a:spLocks noGrp="1"/>
          </p:cNvSpPr>
          <p:nvPr>
            <p:ph type="title"/>
          </p:nvPr>
        </p:nvSpPr>
        <p:spPr/>
        <p:txBody>
          <a:bodyPr/>
          <a:lstStyle/>
          <a:p>
            <a:r>
              <a:rPr lang="de-DE" dirty="0"/>
              <a:t>Faker einbinden</a:t>
            </a:r>
          </a:p>
        </p:txBody>
      </p:sp>
      <p:sp>
        <p:nvSpPr>
          <p:cNvPr id="3" name="Inhaltsplatzhalter 2">
            <a:extLst>
              <a:ext uri="{FF2B5EF4-FFF2-40B4-BE49-F238E27FC236}">
                <a16:creationId xmlns:a16="http://schemas.microsoft.com/office/drawing/2014/main" id="{4BDA43EC-4515-CAE8-ED18-2E3115E0C068}"/>
              </a:ext>
            </a:extLst>
          </p:cNvPr>
          <p:cNvSpPr>
            <a:spLocks noGrp="1"/>
          </p:cNvSpPr>
          <p:nvPr>
            <p:ph idx="1"/>
          </p:nvPr>
        </p:nvSpPr>
        <p:spPr/>
        <p:txBody>
          <a:bodyPr/>
          <a:lstStyle/>
          <a:p>
            <a:r>
              <a:rPr lang="de-DE" dirty="0"/>
              <a:t>Um zufällige Daten zu erzeugen verwenden wir Faker.</a:t>
            </a:r>
          </a:p>
          <a:p>
            <a:r>
              <a:rPr lang="de-DE" dirty="0"/>
              <a:t>Wir stellen Faker über eine Bean bereit.</a:t>
            </a:r>
          </a:p>
        </p:txBody>
      </p:sp>
      <p:pic>
        <p:nvPicPr>
          <p:cNvPr id="5" name="Grafik 4">
            <a:extLst>
              <a:ext uri="{FF2B5EF4-FFF2-40B4-BE49-F238E27FC236}">
                <a16:creationId xmlns:a16="http://schemas.microsoft.com/office/drawing/2014/main" id="{8F2CE968-CA43-4676-7F06-991F3B79117E}"/>
              </a:ext>
            </a:extLst>
          </p:cNvPr>
          <p:cNvPicPr>
            <a:picLocks noChangeAspect="1"/>
          </p:cNvPicPr>
          <p:nvPr/>
        </p:nvPicPr>
        <p:blipFill>
          <a:blip r:embed="rId2"/>
          <a:stretch>
            <a:fillRect/>
          </a:stretch>
        </p:blipFill>
        <p:spPr>
          <a:xfrm>
            <a:off x="4511445" y="3317536"/>
            <a:ext cx="3724275" cy="1238250"/>
          </a:xfrm>
          <a:prstGeom prst="rect">
            <a:avLst/>
          </a:prstGeom>
        </p:spPr>
      </p:pic>
      <p:pic>
        <p:nvPicPr>
          <p:cNvPr id="7" name="Grafik 6">
            <a:extLst>
              <a:ext uri="{FF2B5EF4-FFF2-40B4-BE49-F238E27FC236}">
                <a16:creationId xmlns:a16="http://schemas.microsoft.com/office/drawing/2014/main" id="{718838AA-A629-A9E6-D6EF-C01473697B32}"/>
              </a:ext>
            </a:extLst>
          </p:cNvPr>
          <p:cNvPicPr>
            <a:picLocks noChangeAspect="1"/>
          </p:cNvPicPr>
          <p:nvPr/>
        </p:nvPicPr>
        <p:blipFill>
          <a:blip r:embed="rId3"/>
          <a:stretch>
            <a:fillRect/>
          </a:stretch>
        </p:blipFill>
        <p:spPr>
          <a:xfrm>
            <a:off x="3254146" y="4968875"/>
            <a:ext cx="6238875" cy="1524000"/>
          </a:xfrm>
          <a:prstGeom prst="rect">
            <a:avLst/>
          </a:prstGeom>
        </p:spPr>
      </p:pic>
    </p:spTree>
    <p:extLst>
      <p:ext uri="{BB962C8B-B14F-4D97-AF65-F5344CB8AC3E}">
        <p14:creationId xmlns:p14="http://schemas.microsoft.com/office/powerpoint/2010/main" val="320889662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DA9114-B500-580D-B98E-65C1E661BE24}"/>
              </a:ext>
            </a:extLst>
          </p:cNvPr>
          <p:cNvSpPr>
            <a:spLocks noGrp="1"/>
          </p:cNvSpPr>
          <p:nvPr>
            <p:ph type="title"/>
          </p:nvPr>
        </p:nvSpPr>
        <p:spPr>
          <a:xfrm>
            <a:off x="838200" y="365125"/>
            <a:ext cx="3652157" cy="1325563"/>
          </a:xfrm>
        </p:spPr>
        <p:txBody>
          <a:bodyPr/>
          <a:lstStyle/>
          <a:p>
            <a:r>
              <a:rPr lang="de-DE" dirty="0"/>
              <a:t>Beispiel 1</a:t>
            </a:r>
          </a:p>
        </p:txBody>
      </p:sp>
      <p:sp>
        <p:nvSpPr>
          <p:cNvPr id="3" name="Inhaltsplatzhalter 2">
            <a:extLst>
              <a:ext uri="{FF2B5EF4-FFF2-40B4-BE49-F238E27FC236}">
                <a16:creationId xmlns:a16="http://schemas.microsoft.com/office/drawing/2014/main" id="{03D5D357-8901-1BD2-440D-1F4728255FE4}"/>
              </a:ext>
            </a:extLst>
          </p:cNvPr>
          <p:cNvSpPr>
            <a:spLocks noGrp="1"/>
          </p:cNvSpPr>
          <p:nvPr>
            <p:ph idx="1"/>
          </p:nvPr>
        </p:nvSpPr>
        <p:spPr>
          <a:xfrm>
            <a:off x="838200" y="1825625"/>
            <a:ext cx="3652157" cy="4351338"/>
          </a:xfrm>
        </p:spPr>
        <p:txBody>
          <a:bodyPr/>
          <a:lstStyle/>
          <a:p>
            <a:r>
              <a:rPr lang="de-DE" dirty="0"/>
              <a:t>Wir erstellen einen Controller, der zufällige Namen generiert und diese zurückgibt.</a:t>
            </a:r>
          </a:p>
        </p:txBody>
      </p:sp>
      <p:pic>
        <p:nvPicPr>
          <p:cNvPr id="5" name="Grafik 4">
            <a:extLst>
              <a:ext uri="{FF2B5EF4-FFF2-40B4-BE49-F238E27FC236}">
                <a16:creationId xmlns:a16="http://schemas.microsoft.com/office/drawing/2014/main" id="{F2DB4D74-235E-7CBD-4C0A-85CCFC634BDB}"/>
              </a:ext>
            </a:extLst>
          </p:cNvPr>
          <p:cNvPicPr>
            <a:picLocks noChangeAspect="1"/>
          </p:cNvPicPr>
          <p:nvPr/>
        </p:nvPicPr>
        <p:blipFill>
          <a:blip r:embed="rId2"/>
          <a:stretch>
            <a:fillRect/>
          </a:stretch>
        </p:blipFill>
        <p:spPr>
          <a:xfrm>
            <a:off x="4791075" y="1027906"/>
            <a:ext cx="7400925" cy="5343525"/>
          </a:xfrm>
          <a:prstGeom prst="rect">
            <a:avLst/>
          </a:prstGeom>
        </p:spPr>
      </p:pic>
    </p:spTree>
    <p:extLst>
      <p:ext uri="{BB962C8B-B14F-4D97-AF65-F5344CB8AC3E}">
        <p14:creationId xmlns:p14="http://schemas.microsoft.com/office/powerpoint/2010/main" val="126712462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EE98F9-C801-C36F-B849-A0D6D3A4D478}"/>
              </a:ext>
            </a:extLst>
          </p:cNvPr>
          <p:cNvSpPr>
            <a:spLocks noGrp="1"/>
          </p:cNvSpPr>
          <p:nvPr>
            <p:ph type="title"/>
          </p:nvPr>
        </p:nvSpPr>
        <p:spPr>
          <a:xfrm>
            <a:off x="838200" y="365125"/>
            <a:ext cx="5618860" cy="1325563"/>
          </a:xfrm>
        </p:spPr>
        <p:txBody>
          <a:bodyPr/>
          <a:lstStyle/>
          <a:p>
            <a:r>
              <a:rPr lang="de-DE" dirty="0"/>
              <a:t>Beispiel 2 - Controller + Entity</a:t>
            </a:r>
          </a:p>
        </p:txBody>
      </p:sp>
      <p:sp>
        <p:nvSpPr>
          <p:cNvPr id="3" name="Inhaltsplatzhalter 2">
            <a:extLst>
              <a:ext uri="{FF2B5EF4-FFF2-40B4-BE49-F238E27FC236}">
                <a16:creationId xmlns:a16="http://schemas.microsoft.com/office/drawing/2014/main" id="{EC9F0E36-39ED-70FC-EC86-D873BCA553C8}"/>
              </a:ext>
            </a:extLst>
          </p:cNvPr>
          <p:cNvSpPr>
            <a:spLocks noGrp="1"/>
          </p:cNvSpPr>
          <p:nvPr>
            <p:ph idx="1"/>
          </p:nvPr>
        </p:nvSpPr>
        <p:spPr>
          <a:xfrm>
            <a:off x="838200" y="1825625"/>
            <a:ext cx="5399314" cy="4351338"/>
          </a:xfrm>
        </p:spPr>
        <p:txBody>
          <a:bodyPr/>
          <a:lstStyle/>
          <a:p>
            <a:r>
              <a:rPr lang="de-DE" dirty="0"/>
              <a:t>Wir erstellen nun einen Controller um User abzufragen und zu generieren.</a:t>
            </a:r>
          </a:p>
          <a:p>
            <a:r>
              <a:rPr lang="de-DE" dirty="0"/>
              <a:t>Hier werden nun Mono und </a:t>
            </a:r>
            <a:r>
              <a:rPr lang="de-DE" dirty="0" err="1"/>
              <a:t>Flux</a:t>
            </a:r>
            <a:r>
              <a:rPr lang="de-DE" dirty="0"/>
              <a:t> zurückgeben.</a:t>
            </a:r>
          </a:p>
        </p:txBody>
      </p:sp>
      <p:pic>
        <p:nvPicPr>
          <p:cNvPr id="5" name="Grafik 4">
            <a:extLst>
              <a:ext uri="{FF2B5EF4-FFF2-40B4-BE49-F238E27FC236}">
                <a16:creationId xmlns:a16="http://schemas.microsoft.com/office/drawing/2014/main" id="{B20E2D49-558B-A190-1B27-F8BAAE9B91E7}"/>
              </a:ext>
            </a:extLst>
          </p:cNvPr>
          <p:cNvPicPr>
            <a:picLocks noChangeAspect="1"/>
          </p:cNvPicPr>
          <p:nvPr/>
        </p:nvPicPr>
        <p:blipFill>
          <a:blip r:embed="rId2"/>
          <a:stretch>
            <a:fillRect/>
          </a:stretch>
        </p:blipFill>
        <p:spPr>
          <a:xfrm>
            <a:off x="6573140" y="0"/>
            <a:ext cx="5618860" cy="6858000"/>
          </a:xfrm>
          <a:prstGeom prst="rect">
            <a:avLst/>
          </a:prstGeom>
        </p:spPr>
      </p:pic>
      <p:pic>
        <p:nvPicPr>
          <p:cNvPr id="7" name="Grafik 6">
            <a:extLst>
              <a:ext uri="{FF2B5EF4-FFF2-40B4-BE49-F238E27FC236}">
                <a16:creationId xmlns:a16="http://schemas.microsoft.com/office/drawing/2014/main" id="{D8505934-125F-F112-A53D-39536896EB34}"/>
              </a:ext>
            </a:extLst>
          </p:cNvPr>
          <p:cNvPicPr>
            <a:picLocks noChangeAspect="1"/>
          </p:cNvPicPr>
          <p:nvPr/>
        </p:nvPicPr>
        <p:blipFill>
          <a:blip r:embed="rId3"/>
          <a:stretch>
            <a:fillRect/>
          </a:stretch>
        </p:blipFill>
        <p:spPr>
          <a:xfrm>
            <a:off x="1889353" y="4246742"/>
            <a:ext cx="2715306" cy="2470424"/>
          </a:xfrm>
          <a:prstGeom prst="rect">
            <a:avLst/>
          </a:prstGeom>
        </p:spPr>
      </p:pic>
    </p:spTree>
    <p:extLst>
      <p:ext uri="{BB962C8B-B14F-4D97-AF65-F5344CB8AC3E}">
        <p14:creationId xmlns:p14="http://schemas.microsoft.com/office/powerpoint/2010/main" val="41435058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7EA72C-3CE8-7BD0-60B3-D6CAE10C8B68}"/>
              </a:ext>
            </a:extLst>
          </p:cNvPr>
          <p:cNvSpPr>
            <a:spLocks noGrp="1"/>
          </p:cNvSpPr>
          <p:nvPr>
            <p:ph type="title"/>
          </p:nvPr>
        </p:nvSpPr>
        <p:spPr/>
        <p:txBody>
          <a:bodyPr/>
          <a:lstStyle/>
          <a:p>
            <a:r>
              <a:rPr lang="de-DE" dirty="0"/>
              <a:t>Beispiel 2 - Service</a:t>
            </a:r>
          </a:p>
        </p:txBody>
      </p:sp>
      <p:sp>
        <p:nvSpPr>
          <p:cNvPr id="3" name="Inhaltsplatzhalter 2">
            <a:extLst>
              <a:ext uri="{FF2B5EF4-FFF2-40B4-BE49-F238E27FC236}">
                <a16:creationId xmlns:a16="http://schemas.microsoft.com/office/drawing/2014/main" id="{CF09F18D-38FA-349F-0EAD-BA9A6C0D5CC4}"/>
              </a:ext>
            </a:extLst>
          </p:cNvPr>
          <p:cNvSpPr>
            <a:spLocks noGrp="1"/>
          </p:cNvSpPr>
          <p:nvPr>
            <p:ph idx="1"/>
          </p:nvPr>
        </p:nvSpPr>
        <p:spPr>
          <a:xfrm>
            <a:off x="838200" y="1825625"/>
            <a:ext cx="5480957" cy="4351338"/>
          </a:xfrm>
        </p:spPr>
        <p:txBody>
          <a:bodyPr/>
          <a:lstStyle/>
          <a:p>
            <a:r>
              <a:rPr lang="de-DE" dirty="0"/>
              <a:t>Der Service ist für die Erstellung von Namen zuständig und die Kommunikation mit dem Repository.</a:t>
            </a:r>
          </a:p>
          <a:p>
            <a:r>
              <a:rPr lang="de-DE" dirty="0"/>
              <a:t>Die Rückgabe der Methoden sind Mono und </a:t>
            </a:r>
            <a:r>
              <a:rPr lang="de-DE" dirty="0" err="1"/>
              <a:t>Flux</a:t>
            </a:r>
            <a:endParaRPr lang="de-DE" dirty="0"/>
          </a:p>
        </p:txBody>
      </p:sp>
      <p:pic>
        <p:nvPicPr>
          <p:cNvPr id="5" name="Grafik 4">
            <a:extLst>
              <a:ext uri="{FF2B5EF4-FFF2-40B4-BE49-F238E27FC236}">
                <a16:creationId xmlns:a16="http://schemas.microsoft.com/office/drawing/2014/main" id="{09063537-F243-F4BC-72CA-14C2CFCA5D31}"/>
              </a:ext>
            </a:extLst>
          </p:cNvPr>
          <p:cNvPicPr>
            <a:picLocks noChangeAspect="1"/>
          </p:cNvPicPr>
          <p:nvPr/>
        </p:nvPicPr>
        <p:blipFill>
          <a:blip r:embed="rId2"/>
          <a:stretch>
            <a:fillRect/>
          </a:stretch>
        </p:blipFill>
        <p:spPr>
          <a:xfrm>
            <a:off x="6789004" y="0"/>
            <a:ext cx="4982135" cy="6858000"/>
          </a:xfrm>
          <a:prstGeom prst="rect">
            <a:avLst/>
          </a:prstGeom>
        </p:spPr>
      </p:pic>
    </p:spTree>
    <p:extLst>
      <p:ext uri="{BB962C8B-B14F-4D97-AF65-F5344CB8AC3E}">
        <p14:creationId xmlns:p14="http://schemas.microsoft.com/office/powerpoint/2010/main" val="4270969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DA8916-0149-0A30-DB09-839EACC5F81C}"/>
              </a:ext>
            </a:extLst>
          </p:cNvPr>
          <p:cNvSpPr>
            <a:spLocks noGrp="1"/>
          </p:cNvSpPr>
          <p:nvPr>
            <p:ph type="title"/>
          </p:nvPr>
        </p:nvSpPr>
        <p:spPr/>
        <p:txBody>
          <a:bodyPr/>
          <a:lstStyle/>
          <a:p>
            <a:r>
              <a:rPr lang="de-DE" dirty="0"/>
              <a:t>Beispiel 2 - Repository</a:t>
            </a:r>
          </a:p>
        </p:txBody>
      </p:sp>
      <p:sp>
        <p:nvSpPr>
          <p:cNvPr id="3" name="Inhaltsplatzhalter 2">
            <a:extLst>
              <a:ext uri="{FF2B5EF4-FFF2-40B4-BE49-F238E27FC236}">
                <a16:creationId xmlns:a16="http://schemas.microsoft.com/office/drawing/2014/main" id="{53395F43-B888-44CB-6FB8-9DC27516BFDB}"/>
              </a:ext>
            </a:extLst>
          </p:cNvPr>
          <p:cNvSpPr>
            <a:spLocks noGrp="1"/>
          </p:cNvSpPr>
          <p:nvPr>
            <p:ph idx="1"/>
          </p:nvPr>
        </p:nvSpPr>
        <p:spPr/>
        <p:txBody>
          <a:bodyPr/>
          <a:lstStyle/>
          <a:p>
            <a:r>
              <a:rPr lang="de-DE" dirty="0"/>
              <a:t>Wir leiten nun von R2dbcRepository ab.</a:t>
            </a:r>
          </a:p>
          <a:p>
            <a:r>
              <a:rPr lang="de-DE" dirty="0"/>
              <a:t>Die Methoden geben Mono oder </a:t>
            </a:r>
            <a:r>
              <a:rPr lang="de-DE" dirty="0" err="1"/>
              <a:t>Flux</a:t>
            </a:r>
            <a:r>
              <a:rPr lang="de-DE" dirty="0"/>
              <a:t> zurück.</a:t>
            </a:r>
          </a:p>
        </p:txBody>
      </p:sp>
      <p:pic>
        <p:nvPicPr>
          <p:cNvPr id="5" name="Grafik 4">
            <a:extLst>
              <a:ext uri="{FF2B5EF4-FFF2-40B4-BE49-F238E27FC236}">
                <a16:creationId xmlns:a16="http://schemas.microsoft.com/office/drawing/2014/main" id="{FAEC0D02-75A9-FE1F-D6A0-287604CF0FEE}"/>
              </a:ext>
            </a:extLst>
          </p:cNvPr>
          <p:cNvPicPr>
            <a:picLocks noChangeAspect="1"/>
          </p:cNvPicPr>
          <p:nvPr/>
        </p:nvPicPr>
        <p:blipFill>
          <a:blip r:embed="rId2"/>
          <a:stretch>
            <a:fillRect/>
          </a:stretch>
        </p:blipFill>
        <p:spPr>
          <a:xfrm>
            <a:off x="1138237" y="3420269"/>
            <a:ext cx="9915525" cy="1162050"/>
          </a:xfrm>
          <a:prstGeom prst="rect">
            <a:avLst/>
          </a:prstGeom>
        </p:spPr>
      </p:pic>
    </p:spTree>
    <p:extLst>
      <p:ext uri="{BB962C8B-B14F-4D97-AF65-F5344CB8AC3E}">
        <p14:creationId xmlns:p14="http://schemas.microsoft.com/office/powerpoint/2010/main" val="41606303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EBEBFD-0DEC-2C16-49D6-E43F8003131C}"/>
              </a:ext>
            </a:extLst>
          </p:cNvPr>
          <p:cNvSpPr>
            <a:spLocks noGrp="1"/>
          </p:cNvSpPr>
          <p:nvPr>
            <p:ph type="title"/>
          </p:nvPr>
        </p:nvSpPr>
        <p:spPr/>
        <p:txBody>
          <a:bodyPr/>
          <a:lstStyle/>
          <a:p>
            <a:r>
              <a:rPr lang="de-DE" dirty="0"/>
              <a:t>Datenbank anlegen und füllen</a:t>
            </a:r>
          </a:p>
        </p:txBody>
      </p:sp>
      <p:sp>
        <p:nvSpPr>
          <p:cNvPr id="3" name="Inhaltsplatzhalter 2">
            <a:extLst>
              <a:ext uri="{FF2B5EF4-FFF2-40B4-BE49-F238E27FC236}">
                <a16:creationId xmlns:a16="http://schemas.microsoft.com/office/drawing/2014/main" id="{F59A412C-A395-9225-5C7D-3E32E2327650}"/>
              </a:ext>
            </a:extLst>
          </p:cNvPr>
          <p:cNvSpPr>
            <a:spLocks noGrp="1"/>
          </p:cNvSpPr>
          <p:nvPr>
            <p:ph idx="1"/>
          </p:nvPr>
        </p:nvSpPr>
        <p:spPr>
          <a:xfrm>
            <a:off x="838200" y="1825625"/>
            <a:ext cx="3896638" cy="4351338"/>
          </a:xfrm>
        </p:spPr>
        <p:txBody>
          <a:bodyPr>
            <a:normAutofit fontScale="92500"/>
          </a:bodyPr>
          <a:lstStyle/>
          <a:p>
            <a:r>
              <a:rPr lang="de-DE" dirty="0"/>
              <a:t>Die Datenbankstruktur wird nicht automatisch generiert, sondern muss bereitgestellt werden.</a:t>
            </a:r>
          </a:p>
          <a:p>
            <a:r>
              <a:rPr lang="de-DE" dirty="0"/>
              <a:t>Jetzt kann der Service gestartet und genutzt werden.</a:t>
            </a:r>
          </a:p>
          <a:p>
            <a:r>
              <a:rPr lang="de-DE" dirty="0"/>
              <a:t>Beachte, dass POST-</a:t>
            </a:r>
            <a:r>
              <a:rPr lang="de-DE" dirty="0" err="1"/>
              <a:t>Requests</a:t>
            </a:r>
            <a:r>
              <a:rPr lang="de-DE" dirty="0"/>
              <a:t> nicht vom Browser aus abgesetzt werden können.</a:t>
            </a:r>
          </a:p>
        </p:txBody>
      </p:sp>
      <p:pic>
        <p:nvPicPr>
          <p:cNvPr id="8" name="Grafik 7">
            <a:extLst>
              <a:ext uri="{FF2B5EF4-FFF2-40B4-BE49-F238E27FC236}">
                <a16:creationId xmlns:a16="http://schemas.microsoft.com/office/drawing/2014/main" id="{9D318123-8719-98CB-0EF2-9921D8DB8260}"/>
              </a:ext>
            </a:extLst>
          </p:cNvPr>
          <p:cNvPicPr>
            <a:picLocks noChangeAspect="1"/>
          </p:cNvPicPr>
          <p:nvPr/>
        </p:nvPicPr>
        <p:blipFill>
          <a:blip r:embed="rId2"/>
          <a:stretch>
            <a:fillRect/>
          </a:stretch>
        </p:blipFill>
        <p:spPr>
          <a:xfrm>
            <a:off x="7891234" y="365125"/>
            <a:ext cx="4161624" cy="2018801"/>
          </a:xfrm>
          <a:prstGeom prst="rect">
            <a:avLst/>
          </a:prstGeom>
        </p:spPr>
      </p:pic>
      <p:pic>
        <p:nvPicPr>
          <p:cNvPr id="10" name="Grafik 9">
            <a:extLst>
              <a:ext uri="{FF2B5EF4-FFF2-40B4-BE49-F238E27FC236}">
                <a16:creationId xmlns:a16="http://schemas.microsoft.com/office/drawing/2014/main" id="{16FF3E86-5BDF-252E-EB64-65A8814C7E30}"/>
              </a:ext>
            </a:extLst>
          </p:cNvPr>
          <p:cNvPicPr>
            <a:picLocks noChangeAspect="1"/>
          </p:cNvPicPr>
          <p:nvPr/>
        </p:nvPicPr>
        <p:blipFill>
          <a:blip r:embed="rId3"/>
          <a:stretch>
            <a:fillRect/>
          </a:stretch>
        </p:blipFill>
        <p:spPr>
          <a:xfrm>
            <a:off x="4871008" y="2487773"/>
            <a:ext cx="7181850" cy="639480"/>
          </a:xfrm>
          <a:prstGeom prst="rect">
            <a:avLst/>
          </a:prstGeom>
        </p:spPr>
      </p:pic>
      <p:pic>
        <p:nvPicPr>
          <p:cNvPr id="12" name="Grafik 11">
            <a:extLst>
              <a:ext uri="{FF2B5EF4-FFF2-40B4-BE49-F238E27FC236}">
                <a16:creationId xmlns:a16="http://schemas.microsoft.com/office/drawing/2014/main" id="{7CD13073-97A5-AF8C-FEAF-F56875838101}"/>
              </a:ext>
            </a:extLst>
          </p:cNvPr>
          <p:cNvPicPr>
            <a:picLocks noChangeAspect="1"/>
          </p:cNvPicPr>
          <p:nvPr/>
        </p:nvPicPr>
        <p:blipFill>
          <a:blip r:embed="rId4"/>
          <a:stretch>
            <a:fillRect/>
          </a:stretch>
        </p:blipFill>
        <p:spPr>
          <a:xfrm>
            <a:off x="4871008" y="3262190"/>
            <a:ext cx="7181850" cy="3398677"/>
          </a:xfrm>
          <a:prstGeom prst="rect">
            <a:avLst/>
          </a:prstGeom>
        </p:spPr>
      </p:pic>
    </p:spTree>
    <p:extLst>
      <p:ext uri="{BB962C8B-B14F-4D97-AF65-F5344CB8AC3E}">
        <p14:creationId xmlns:p14="http://schemas.microsoft.com/office/powerpoint/2010/main" val="334936730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369ECF-475C-C811-E98A-C348B67A2995}"/>
              </a:ext>
            </a:extLst>
          </p:cNvPr>
          <p:cNvSpPr>
            <a:spLocks noGrp="1"/>
          </p:cNvSpPr>
          <p:nvPr>
            <p:ph type="title"/>
          </p:nvPr>
        </p:nvSpPr>
        <p:spPr/>
        <p:txBody>
          <a:bodyPr/>
          <a:lstStyle/>
          <a:p>
            <a:r>
              <a:rPr lang="de-DE" dirty="0"/>
              <a:t>Kommunikation mit Kafka</a:t>
            </a:r>
          </a:p>
        </p:txBody>
      </p:sp>
      <p:sp>
        <p:nvSpPr>
          <p:cNvPr id="3" name="Inhaltsplatzhalter 2">
            <a:extLst>
              <a:ext uri="{FF2B5EF4-FFF2-40B4-BE49-F238E27FC236}">
                <a16:creationId xmlns:a16="http://schemas.microsoft.com/office/drawing/2014/main" id="{18FF05D4-289C-AD38-5D6B-F548BBE1D033}"/>
              </a:ext>
            </a:extLst>
          </p:cNvPr>
          <p:cNvSpPr>
            <a:spLocks noGrp="1"/>
          </p:cNvSpPr>
          <p:nvPr>
            <p:ph idx="1"/>
          </p:nvPr>
        </p:nvSpPr>
        <p:spPr>
          <a:xfrm>
            <a:off x="838200" y="1825625"/>
            <a:ext cx="5913329" cy="4351338"/>
          </a:xfrm>
        </p:spPr>
        <p:txBody>
          <a:bodyPr/>
          <a:lstStyle/>
          <a:p>
            <a:r>
              <a:rPr lang="de-DE" dirty="0"/>
              <a:t>Spring stellt ein </a:t>
            </a:r>
            <a:r>
              <a:rPr lang="de-DE" dirty="0">
                <a:hlinkClick r:id="rId3"/>
              </a:rPr>
              <a:t>Modul</a:t>
            </a:r>
            <a:r>
              <a:rPr lang="de-DE" dirty="0"/>
              <a:t> für die Erstellung von Kafka-Anwendungen bereit.</a:t>
            </a:r>
          </a:p>
          <a:p>
            <a:r>
              <a:rPr lang="de-DE" dirty="0"/>
              <a:t>Kafka ist ein Messaging System, dass die Nachrichtenübertragung vieler kleiner Nachrichten in verteilten Systemen übernimmt.</a:t>
            </a:r>
          </a:p>
          <a:p>
            <a:r>
              <a:rPr lang="de-DE" dirty="0"/>
              <a:t>Wir nutzen die </a:t>
            </a:r>
            <a:r>
              <a:rPr lang="de-DE" dirty="0" err="1"/>
              <a:t>Confluent</a:t>
            </a:r>
            <a:r>
              <a:rPr lang="de-DE" dirty="0"/>
              <a:t> Cloud, als Kafka Cluster in der Schulung.</a:t>
            </a:r>
          </a:p>
        </p:txBody>
      </p:sp>
      <p:pic>
        <p:nvPicPr>
          <p:cNvPr id="4" name="Inhaltsplatzhalter 4">
            <a:extLst>
              <a:ext uri="{FF2B5EF4-FFF2-40B4-BE49-F238E27FC236}">
                <a16:creationId xmlns:a16="http://schemas.microsoft.com/office/drawing/2014/main" id="{677C1B94-1E9D-6577-4CC9-E432D66EB5BD}"/>
              </a:ext>
            </a:extLst>
          </p:cNvPr>
          <p:cNvPicPr>
            <a:picLocks noChangeAspect="1"/>
          </p:cNvPicPr>
          <p:nvPr/>
        </p:nvPicPr>
        <p:blipFill>
          <a:blip r:embed="rId4"/>
          <a:stretch>
            <a:fillRect/>
          </a:stretch>
        </p:blipFill>
        <p:spPr>
          <a:xfrm>
            <a:off x="7421149" y="2198468"/>
            <a:ext cx="4038600" cy="3605651"/>
          </a:xfrm>
          <a:prstGeom prst="rect">
            <a:avLst/>
          </a:prstGeom>
        </p:spPr>
      </p:pic>
    </p:spTree>
    <p:extLst>
      <p:ext uri="{BB962C8B-B14F-4D97-AF65-F5344CB8AC3E}">
        <p14:creationId xmlns:p14="http://schemas.microsoft.com/office/powerpoint/2010/main" val="42116199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EF49C-5551-E07B-3241-3CA373802E8C}"/>
              </a:ext>
            </a:extLst>
          </p:cNvPr>
          <p:cNvSpPr>
            <a:spLocks noGrp="1"/>
          </p:cNvSpPr>
          <p:nvPr>
            <p:ph type="title"/>
          </p:nvPr>
        </p:nvSpPr>
        <p:spPr/>
        <p:txBody>
          <a:bodyPr/>
          <a:lstStyle/>
          <a:p>
            <a:r>
              <a:rPr lang="de-DE" dirty="0"/>
              <a:t>Properties</a:t>
            </a:r>
          </a:p>
        </p:txBody>
      </p:sp>
      <p:sp>
        <p:nvSpPr>
          <p:cNvPr id="3" name="Inhaltsplatzhalter 2">
            <a:extLst>
              <a:ext uri="{FF2B5EF4-FFF2-40B4-BE49-F238E27FC236}">
                <a16:creationId xmlns:a16="http://schemas.microsoft.com/office/drawing/2014/main" id="{40DFE8FC-0214-D4B5-8664-E08D912059F7}"/>
              </a:ext>
            </a:extLst>
          </p:cNvPr>
          <p:cNvSpPr>
            <a:spLocks noGrp="1"/>
          </p:cNvSpPr>
          <p:nvPr>
            <p:ph idx="1"/>
          </p:nvPr>
        </p:nvSpPr>
        <p:spPr/>
        <p:txBody>
          <a:bodyPr/>
          <a:lstStyle/>
          <a:p>
            <a:endParaRPr lang="de-DE"/>
          </a:p>
        </p:txBody>
      </p:sp>
      <p:pic>
        <p:nvPicPr>
          <p:cNvPr id="5" name="Grafik 4">
            <a:extLst>
              <a:ext uri="{FF2B5EF4-FFF2-40B4-BE49-F238E27FC236}">
                <a16:creationId xmlns:a16="http://schemas.microsoft.com/office/drawing/2014/main" id="{0E7C06AB-451B-7F66-4BDC-FF0EC2A1442D}"/>
              </a:ext>
            </a:extLst>
          </p:cNvPr>
          <p:cNvPicPr>
            <a:picLocks noChangeAspect="1"/>
          </p:cNvPicPr>
          <p:nvPr/>
        </p:nvPicPr>
        <p:blipFill>
          <a:blip r:embed="rId3"/>
          <a:stretch>
            <a:fillRect/>
          </a:stretch>
        </p:blipFill>
        <p:spPr>
          <a:xfrm>
            <a:off x="0" y="1825625"/>
            <a:ext cx="12192000" cy="4867667"/>
          </a:xfrm>
          <a:prstGeom prst="rect">
            <a:avLst/>
          </a:prstGeom>
        </p:spPr>
      </p:pic>
    </p:spTree>
    <p:extLst>
      <p:ext uri="{BB962C8B-B14F-4D97-AF65-F5344CB8AC3E}">
        <p14:creationId xmlns:p14="http://schemas.microsoft.com/office/powerpoint/2010/main" val="287651866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4590D1-4369-820D-A45E-A66FD65E69FF}"/>
              </a:ext>
            </a:extLst>
          </p:cNvPr>
          <p:cNvSpPr>
            <a:spLocks noGrp="1"/>
          </p:cNvSpPr>
          <p:nvPr>
            <p:ph type="title"/>
          </p:nvPr>
        </p:nvSpPr>
        <p:spPr/>
        <p:txBody>
          <a:bodyPr/>
          <a:lstStyle/>
          <a:p>
            <a:r>
              <a:rPr lang="de-DE" dirty="0" err="1"/>
              <a:t>Listener</a:t>
            </a:r>
            <a:r>
              <a:rPr lang="de-DE" dirty="0"/>
              <a:t> und Producer erstellen</a:t>
            </a:r>
          </a:p>
        </p:txBody>
      </p:sp>
      <p:sp>
        <p:nvSpPr>
          <p:cNvPr id="3" name="Inhaltsplatzhalter 2">
            <a:extLst>
              <a:ext uri="{FF2B5EF4-FFF2-40B4-BE49-F238E27FC236}">
                <a16:creationId xmlns:a16="http://schemas.microsoft.com/office/drawing/2014/main" id="{EAB8FC21-FD65-CC43-BE3A-E1676B0F424D}"/>
              </a:ext>
            </a:extLst>
          </p:cNvPr>
          <p:cNvSpPr>
            <a:spLocks noGrp="1"/>
          </p:cNvSpPr>
          <p:nvPr>
            <p:ph idx="1"/>
          </p:nvPr>
        </p:nvSpPr>
        <p:spPr/>
        <p:txBody>
          <a:bodyPr/>
          <a:lstStyle/>
          <a:p>
            <a:r>
              <a:rPr lang="de-DE" dirty="0" err="1"/>
              <a:t>Listener</a:t>
            </a:r>
            <a:r>
              <a:rPr lang="de-DE" dirty="0"/>
              <a:t> können mit der Annotation @KafkaListener erstellt werden.</a:t>
            </a:r>
          </a:p>
          <a:p>
            <a:r>
              <a:rPr lang="de-DE" dirty="0"/>
              <a:t>Mit einem </a:t>
            </a:r>
            <a:r>
              <a:rPr lang="de-DE" dirty="0" err="1"/>
              <a:t>KafkaTemplate</a:t>
            </a:r>
            <a:r>
              <a:rPr lang="de-DE" dirty="0"/>
              <a:t>&lt;K,V&gt; (Key-type K und dem Value-type V) werden Nachrichten gesendet.</a:t>
            </a:r>
          </a:p>
        </p:txBody>
      </p:sp>
      <p:pic>
        <p:nvPicPr>
          <p:cNvPr id="5" name="Grafik 4">
            <a:extLst>
              <a:ext uri="{FF2B5EF4-FFF2-40B4-BE49-F238E27FC236}">
                <a16:creationId xmlns:a16="http://schemas.microsoft.com/office/drawing/2014/main" id="{73D167CC-39C5-3DBB-AC4C-A8FEFEA3D0B0}"/>
              </a:ext>
            </a:extLst>
          </p:cNvPr>
          <p:cNvPicPr>
            <a:picLocks noChangeAspect="1"/>
          </p:cNvPicPr>
          <p:nvPr/>
        </p:nvPicPr>
        <p:blipFill>
          <a:blip r:embed="rId2"/>
          <a:stretch>
            <a:fillRect/>
          </a:stretch>
        </p:blipFill>
        <p:spPr>
          <a:xfrm>
            <a:off x="2429462" y="3429000"/>
            <a:ext cx="7934325" cy="628650"/>
          </a:xfrm>
          <a:prstGeom prst="rect">
            <a:avLst/>
          </a:prstGeom>
        </p:spPr>
      </p:pic>
      <p:pic>
        <p:nvPicPr>
          <p:cNvPr id="7" name="Grafik 6">
            <a:extLst>
              <a:ext uri="{FF2B5EF4-FFF2-40B4-BE49-F238E27FC236}">
                <a16:creationId xmlns:a16="http://schemas.microsoft.com/office/drawing/2014/main" id="{F3483716-52A8-CEB5-AE76-1BFE8776BC7D}"/>
              </a:ext>
            </a:extLst>
          </p:cNvPr>
          <p:cNvPicPr>
            <a:picLocks noChangeAspect="1"/>
          </p:cNvPicPr>
          <p:nvPr/>
        </p:nvPicPr>
        <p:blipFill>
          <a:blip r:embed="rId3"/>
          <a:stretch>
            <a:fillRect/>
          </a:stretch>
        </p:blipFill>
        <p:spPr>
          <a:xfrm>
            <a:off x="1400892" y="4363733"/>
            <a:ext cx="9639300" cy="2314575"/>
          </a:xfrm>
          <a:prstGeom prst="rect">
            <a:avLst/>
          </a:prstGeom>
        </p:spPr>
      </p:pic>
    </p:spTree>
    <p:extLst>
      <p:ext uri="{BB962C8B-B14F-4D97-AF65-F5344CB8AC3E}">
        <p14:creationId xmlns:p14="http://schemas.microsoft.com/office/powerpoint/2010/main" val="170463030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12833B-E876-AE3A-5800-905000EB744D}"/>
              </a:ext>
            </a:extLst>
          </p:cNvPr>
          <p:cNvSpPr>
            <a:spLocks noGrp="1"/>
          </p:cNvSpPr>
          <p:nvPr>
            <p:ph type="title"/>
          </p:nvPr>
        </p:nvSpPr>
        <p:spPr/>
        <p:txBody>
          <a:bodyPr/>
          <a:lstStyle/>
          <a:p>
            <a:r>
              <a:rPr lang="de-DE" dirty="0"/>
              <a:t>Was ist Batch Processing?</a:t>
            </a:r>
          </a:p>
        </p:txBody>
      </p:sp>
      <p:sp>
        <p:nvSpPr>
          <p:cNvPr id="3" name="Inhaltsplatzhalter 2">
            <a:extLst>
              <a:ext uri="{FF2B5EF4-FFF2-40B4-BE49-F238E27FC236}">
                <a16:creationId xmlns:a16="http://schemas.microsoft.com/office/drawing/2014/main" id="{49E3E01C-68FB-D320-CACD-37C5E66C6DF4}"/>
              </a:ext>
            </a:extLst>
          </p:cNvPr>
          <p:cNvSpPr>
            <a:spLocks noGrp="1"/>
          </p:cNvSpPr>
          <p:nvPr>
            <p:ph idx="1"/>
          </p:nvPr>
        </p:nvSpPr>
        <p:spPr/>
        <p:txBody>
          <a:bodyPr/>
          <a:lstStyle/>
          <a:p>
            <a:r>
              <a:rPr lang="de-DE" dirty="0"/>
              <a:t>Verarbeiten einer endlichen Menge von Daten, ohne Unterbrechung oder Interaktion (eines Nutzers).</a:t>
            </a:r>
          </a:p>
          <a:p>
            <a:r>
              <a:rPr lang="de-DE" dirty="0"/>
              <a:t>Use Case:</a:t>
            </a:r>
          </a:p>
          <a:p>
            <a:pPr lvl="1"/>
            <a:r>
              <a:rPr lang="de-DE" dirty="0"/>
              <a:t>Big Data Processing</a:t>
            </a:r>
          </a:p>
          <a:p>
            <a:pPr lvl="1"/>
            <a:r>
              <a:rPr lang="de-DE" dirty="0"/>
              <a:t>Trainieren von Modellen in Data Science</a:t>
            </a:r>
          </a:p>
          <a:p>
            <a:pPr lvl="1"/>
            <a:r>
              <a:rPr lang="de-DE" dirty="0"/>
              <a:t>ETL (</a:t>
            </a:r>
            <a:r>
              <a:rPr lang="de-DE" dirty="0" err="1"/>
              <a:t>extract</a:t>
            </a:r>
            <a:r>
              <a:rPr lang="de-DE" dirty="0"/>
              <a:t>, </a:t>
            </a:r>
            <a:r>
              <a:rPr lang="de-DE" dirty="0" err="1"/>
              <a:t>transform</a:t>
            </a:r>
            <a:r>
              <a:rPr lang="de-DE" dirty="0"/>
              <a:t>, </a:t>
            </a:r>
            <a:r>
              <a:rPr lang="de-DE" dirty="0" err="1"/>
              <a:t>load</a:t>
            </a:r>
            <a:r>
              <a:rPr lang="de-DE" dirty="0"/>
              <a:t>) (Daten von A nach B transportieren)</a:t>
            </a:r>
          </a:p>
          <a:p>
            <a:pPr lvl="1"/>
            <a:r>
              <a:rPr lang="de-DE" dirty="0"/>
              <a:t>Reporting (pro Nacht, Monat)</a:t>
            </a:r>
          </a:p>
          <a:p>
            <a:pPr lvl="1"/>
            <a:r>
              <a:rPr lang="de-DE" dirty="0"/>
              <a:t>Nicht-Interaktive Verarbeitung</a:t>
            </a:r>
          </a:p>
          <a:p>
            <a:pPr lvl="1"/>
            <a:endParaRPr lang="de-DE" dirty="0"/>
          </a:p>
        </p:txBody>
      </p:sp>
    </p:spTree>
    <p:extLst>
      <p:ext uri="{BB962C8B-B14F-4D97-AF65-F5344CB8AC3E}">
        <p14:creationId xmlns:p14="http://schemas.microsoft.com/office/powerpoint/2010/main" val="3379662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85C568-0792-5548-EF64-B386C343CB3D}"/>
              </a:ext>
            </a:extLst>
          </p:cNvPr>
          <p:cNvSpPr>
            <a:spLocks noGrp="1"/>
          </p:cNvSpPr>
          <p:nvPr>
            <p:ph type="title"/>
          </p:nvPr>
        </p:nvSpPr>
        <p:spPr/>
        <p:txBody>
          <a:bodyPr/>
          <a:lstStyle/>
          <a:p>
            <a:r>
              <a:rPr lang="de-DE" dirty="0" err="1"/>
              <a:t>Dependency</a:t>
            </a:r>
            <a:r>
              <a:rPr lang="de-DE" dirty="0"/>
              <a:t> </a:t>
            </a:r>
            <a:r>
              <a:rPr lang="de-DE" dirty="0" err="1"/>
              <a:t>Injection</a:t>
            </a:r>
            <a:r>
              <a:rPr lang="de-DE" dirty="0"/>
              <a:t> mit </a:t>
            </a:r>
            <a:r>
              <a:rPr lang="de-DE" dirty="0" err="1"/>
              <a:t>xml</a:t>
            </a:r>
            <a:endParaRPr lang="de-DE" dirty="0"/>
          </a:p>
        </p:txBody>
      </p:sp>
      <p:pic>
        <p:nvPicPr>
          <p:cNvPr id="5" name="Grafik 4">
            <a:extLst>
              <a:ext uri="{FF2B5EF4-FFF2-40B4-BE49-F238E27FC236}">
                <a16:creationId xmlns:a16="http://schemas.microsoft.com/office/drawing/2014/main" id="{7C44D032-D103-3DD2-60AE-5A5BD307EC09}"/>
              </a:ext>
            </a:extLst>
          </p:cNvPr>
          <p:cNvPicPr>
            <a:picLocks noChangeAspect="1"/>
          </p:cNvPicPr>
          <p:nvPr/>
        </p:nvPicPr>
        <p:blipFill>
          <a:blip r:embed="rId3"/>
          <a:stretch>
            <a:fillRect/>
          </a:stretch>
        </p:blipFill>
        <p:spPr>
          <a:xfrm>
            <a:off x="2531918" y="1777545"/>
            <a:ext cx="7128163" cy="2019901"/>
          </a:xfrm>
          <a:prstGeom prst="rect">
            <a:avLst/>
          </a:prstGeom>
        </p:spPr>
      </p:pic>
      <p:pic>
        <p:nvPicPr>
          <p:cNvPr id="7" name="Grafik 6">
            <a:extLst>
              <a:ext uri="{FF2B5EF4-FFF2-40B4-BE49-F238E27FC236}">
                <a16:creationId xmlns:a16="http://schemas.microsoft.com/office/drawing/2014/main" id="{46CBF475-BF2D-C9F7-12D4-B3F88AC33C7C}"/>
              </a:ext>
            </a:extLst>
          </p:cNvPr>
          <p:cNvPicPr>
            <a:picLocks noChangeAspect="1"/>
          </p:cNvPicPr>
          <p:nvPr/>
        </p:nvPicPr>
        <p:blipFill>
          <a:blip r:embed="rId4"/>
          <a:stretch>
            <a:fillRect/>
          </a:stretch>
        </p:blipFill>
        <p:spPr>
          <a:xfrm>
            <a:off x="2763434" y="4528305"/>
            <a:ext cx="6782892" cy="1704076"/>
          </a:xfrm>
          <a:prstGeom prst="rect">
            <a:avLst/>
          </a:prstGeom>
        </p:spPr>
      </p:pic>
      <p:sp>
        <p:nvSpPr>
          <p:cNvPr id="8" name="Textfeld 7">
            <a:extLst>
              <a:ext uri="{FF2B5EF4-FFF2-40B4-BE49-F238E27FC236}">
                <a16:creationId xmlns:a16="http://schemas.microsoft.com/office/drawing/2014/main" id="{7F54497E-3C85-8335-8B4F-E591ED48E6EA}"/>
              </a:ext>
            </a:extLst>
          </p:cNvPr>
          <p:cNvSpPr txBox="1"/>
          <p:nvPr/>
        </p:nvSpPr>
        <p:spPr>
          <a:xfrm>
            <a:off x="2770361" y="4158973"/>
            <a:ext cx="214552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de-DE" dirty="0"/>
              <a:t>resources/spring.xml</a:t>
            </a:r>
          </a:p>
        </p:txBody>
      </p:sp>
    </p:spTree>
    <p:extLst>
      <p:ext uri="{BB962C8B-B14F-4D97-AF65-F5344CB8AC3E}">
        <p14:creationId xmlns:p14="http://schemas.microsoft.com/office/powerpoint/2010/main" val="413007448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372B1A-0E77-2310-E599-7409DCEE1EBB}"/>
              </a:ext>
            </a:extLst>
          </p:cNvPr>
          <p:cNvSpPr>
            <a:spLocks noGrp="1"/>
          </p:cNvSpPr>
          <p:nvPr>
            <p:ph type="title"/>
          </p:nvPr>
        </p:nvSpPr>
        <p:spPr/>
        <p:txBody>
          <a:bodyPr/>
          <a:lstStyle/>
          <a:p>
            <a:r>
              <a:rPr lang="de-DE" dirty="0"/>
              <a:t>Spring Batch</a:t>
            </a:r>
          </a:p>
        </p:txBody>
      </p:sp>
      <p:sp>
        <p:nvSpPr>
          <p:cNvPr id="3" name="Inhaltsplatzhalter 2">
            <a:extLst>
              <a:ext uri="{FF2B5EF4-FFF2-40B4-BE49-F238E27FC236}">
                <a16:creationId xmlns:a16="http://schemas.microsoft.com/office/drawing/2014/main" id="{5B6B43AC-41A6-2246-2985-EA4DBC552F62}"/>
              </a:ext>
            </a:extLst>
          </p:cNvPr>
          <p:cNvSpPr>
            <a:spLocks noGrp="1"/>
          </p:cNvSpPr>
          <p:nvPr>
            <p:ph idx="1"/>
          </p:nvPr>
        </p:nvSpPr>
        <p:spPr/>
        <p:txBody>
          <a:bodyPr/>
          <a:lstStyle/>
          <a:p>
            <a:r>
              <a:rPr lang="de-DE" dirty="0"/>
              <a:t>Spring Batch ist DAS Framework für die Programmierung von Batchprozessen in der JVM.</a:t>
            </a:r>
          </a:p>
          <a:p>
            <a:r>
              <a:rPr lang="de-DE" dirty="0"/>
              <a:t>Bildete eine der Grundlagen für </a:t>
            </a:r>
            <a:r>
              <a:rPr lang="de-DE" dirty="0">
                <a:hlinkClick r:id="rId2"/>
              </a:rPr>
              <a:t>JSR 352</a:t>
            </a:r>
            <a:r>
              <a:rPr lang="de-DE" dirty="0"/>
              <a:t>, welches einen standardisierten Ablauf von Batchprozessen in der JVM definiert. (Spring Batch setzt diesen auch um)</a:t>
            </a:r>
          </a:p>
          <a:p>
            <a:endParaRPr lang="de-DE" dirty="0"/>
          </a:p>
          <a:p>
            <a:endParaRPr lang="de-DE" dirty="0"/>
          </a:p>
        </p:txBody>
      </p:sp>
    </p:spTree>
    <p:extLst>
      <p:ext uri="{BB962C8B-B14F-4D97-AF65-F5344CB8AC3E}">
        <p14:creationId xmlns:p14="http://schemas.microsoft.com/office/powerpoint/2010/main" val="214872746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C7DB34-024A-07ED-6E3B-8F14B14DA89B}"/>
              </a:ext>
            </a:extLst>
          </p:cNvPr>
          <p:cNvSpPr>
            <a:spLocks noGrp="1"/>
          </p:cNvSpPr>
          <p:nvPr>
            <p:ph type="title"/>
          </p:nvPr>
        </p:nvSpPr>
        <p:spPr/>
        <p:txBody>
          <a:bodyPr/>
          <a:lstStyle/>
          <a:p>
            <a:r>
              <a:rPr lang="de-DE" dirty="0"/>
              <a:t>Features von Spring Batch</a:t>
            </a:r>
          </a:p>
        </p:txBody>
      </p:sp>
      <p:sp>
        <p:nvSpPr>
          <p:cNvPr id="3" name="Inhaltsplatzhalter 2">
            <a:extLst>
              <a:ext uri="{FF2B5EF4-FFF2-40B4-BE49-F238E27FC236}">
                <a16:creationId xmlns:a16="http://schemas.microsoft.com/office/drawing/2014/main" id="{AD176AEC-1F55-1BBF-5D22-1561190E8BD7}"/>
              </a:ext>
            </a:extLst>
          </p:cNvPr>
          <p:cNvSpPr>
            <a:spLocks noGrp="1"/>
          </p:cNvSpPr>
          <p:nvPr>
            <p:ph idx="1"/>
          </p:nvPr>
        </p:nvSpPr>
        <p:spPr/>
        <p:txBody>
          <a:bodyPr/>
          <a:lstStyle/>
          <a:p>
            <a:r>
              <a:rPr lang="de-DE" dirty="0"/>
              <a:t>Job Flow State </a:t>
            </a:r>
            <a:r>
              <a:rPr lang="de-DE" dirty="0" err="1"/>
              <a:t>Machine</a:t>
            </a:r>
            <a:endParaRPr lang="de-DE" dirty="0"/>
          </a:p>
          <a:p>
            <a:r>
              <a:rPr lang="de-DE" dirty="0"/>
              <a:t>Transaction Handling</a:t>
            </a:r>
          </a:p>
          <a:p>
            <a:r>
              <a:rPr lang="de-DE" dirty="0" err="1"/>
              <a:t>Declarative</a:t>
            </a:r>
            <a:r>
              <a:rPr lang="de-DE" dirty="0"/>
              <a:t> I/O (Viele Reader/Writer/</a:t>
            </a:r>
            <a:r>
              <a:rPr lang="de-DE" dirty="0" err="1"/>
              <a:t>Processoren</a:t>
            </a:r>
            <a:r>
              <a:rPr lang="de-DE" dirty="0"/>
              <a:t> sind vorbereitet)</a:t>
            </a:r>
          </a:p>
          <a:p>
            <a:r>
              <a:rPr lang="de-DE" dirty="0"/>
              <a:t>Robust Error Handling</a:t>
            </a:r>
          </a:p>
          <a:p>
            <a:r>
              <a:rPr lang="de-DE" dirty="0"/>
              <a:t>Optionen zur Skalierung (innerhalb einer JVM und über viele)</a:t>
            </a:r>
          </a:p>
          <a:p>
            <a:r>
              <a:rPr lang="de-DE" dirty="0"/>
              <a:t>In der Wirtschaft etabliert ;)</a:t>
            </a:r>
          </a:p>
        </p:txBody>
      </p:sp>
    </p:spTree>
    <p:extLst>
      <p:ext uri="{BB962C8B-B14F-4D97-AF65-F5344CB8AC3E}">
        <p14:creationId xmlns:p14="http://schemas.microsoft.com/office/powerpoint/2010/main" val="228742781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6F22F2-16D1-ED11-7E93-18A9DE88BD04}"/>
              </a:ext>
            </a:extLst>
          </p:cNvPr>
          <p:cNvSpPr>
            <a:spLocks noGrp="1"/>
          </p:cNvSpPr>
          <p:nvPr>
            <p:ph type="title"/>
          </p:nvPr>
        </p:nvSpPr>
        <p:spPr/>
        <p:txBody>
          <a:bodyPr/>
          <a:lstStyle/>
          <a:p>
            <a:r>
              <a:rPr lang="de-DE" dirty="0"/>
              <a:t>Grundstrukturen</a:t>
            </a:r>
          </a:p>
        </p:txBody>
      </p:sp>
      <p:sp>
        <p:nvSpPr>
          <p:cNvPr id="4" name="Rechteck 3">
            <a:extLst>
              <a:ext uri="{FF2B5EF4-FFF2-40B4-BE49-F238E27FC236}">
                <a16:creationId xmlns:a16="http://schemas.microsoft.com/office/drawing/2014/main" id="{11413A9D-70F9-018C-6D02-247FA94EFF7D}"/>
              </a:ext>
            </a:extLst>
          </p:cNvPr>
          <p:cNvSpPr/>
          <p:nvPr/>
        </p:nvSpPr>
        <p:spPr>
          <a:xfrm>
            <a:off x="2745786" y="3050486"/>
            <a:ext cx="1568547" cy="5566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JobLauncher</a:t>
            </a:r>
            <a:endParaRPr lang="de-DE" dirty="0"/>
          </a:p>
        </p:txBody>
      </p:sp>
      <p:sp>
        <p:nvSpPr>
          <p:cNvPr id="5" name="Rechteck 4">
            <a:extLst>
              <a:ext uri="{FF2B5EF4-FFF2-40B4-BE49-F238E27FC236}">
                <a16:creationId xmlns:a16="http://schemas.microsoft.com/office/drawing/2014/main" id="{F81BA198-446B-6BDB-E537-7ECA103BB8D7}"/>
              </a:ext>
            </a:extLst>
          </p:cNvPr>
          <p:cNvSpPr/>
          <p:nvPr/>
        </p:nvSpPr>
        <p:spPr>
          <a:xfrm>
            <a:off x="4684783" y="3050485"/>
            <a:ext cx="1568547" cy="5566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Job</a:t>
            </a:r>
          </a:p>
        </p:txBody>
      </p:sp>
      <p:sp>
        <p:nvSpPr>
          <p:cNvPr id="6" name="Rechteck 5">
            <a:extLst>
              <a:ext uri="{FF2B5EF4-FFF2-40B4-BE49-F238E27FC236}">
                <a16:creationId xmlns:a16="http://schemas.microsoft.com/office/drawing/2014/main" id="{D893E904-79A8-4174-BE91-A5DBE264B3FF}"/>
              </a:ext>
            </a:extLst>
          </p:cNvPr>
          <p:cNvSpPr/>
          <p:nvPr/>
        </p:nvSpPr>
        <p:spPr>
          <a:xfrm>
            <a:off x="6623780" y="3050484"/>
            <a:ext cx="1568547" cy="5566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Step</a:t>
            </a:r>
            <a:endParaRPr lang="de-DE" dirty="0"/>
          </a:p>
        </p:txBody>
      </p:sp>
      <p:sp>
        <p:nvSpPr>
          <p:cNvPr id="7" name="Rechteck 6">
            <a:extLst>
              <a:ext uri="{FF2B5EF4-FFF2-40B4-BE49-F238E27FC236}">
                <a16:creationId xmlns:a16="http://schemas.microsoft.com/office/drawing/2014/main" id="{72DCE9F0-3899-573E-192B-4BA742D1CC45}"/>
              </a:ext>
            </a:extLst>
          </p:cNvPr>
          <p:cNvSpPr/>
          <p:nvPr/>
        </p:nvSpPr>
        <p:spPr>
          <a:xfrm>
            <a:off x="8855266" y="3050484"/>
            <a:ext cx="1568547" cy="5566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dirty="0" err="1"/>
              <a:t>ItemProcessor</a:t>
            </a:r>
            <a:endParaRPr lang="de-DE" dirty="0"/>
          </a:p>
        </p:txBody>
      </p:sp>
      <p:sp>
        <p:nvSpPr>
          <p:cNvPr id="8" name="Rechteck 7">
            <a:extLst>
              <a:ext uri="{FF2B5EF4-FFF2-40B4-BE49-F238E27FC236}">
                <a16:creationId xmlns:a16="http://schemas.microsoft.com/office/drawing/2014/main" id="{5147572C-C828-6BE4-9BE0-FF698CEBD1CA}"/>
              </a:ext>
            </a:extLst>
          </p:cNvPr>
          <p:cNvSpPr/>
          <p:nvPr/>
        </p:nvSpPr>
        <p:spPr>
          <a:xfrm>
            <a:off x="8855266" y="2213455"/>
            <a:ext cx="1568547" cy="5566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dirty="0" err="1"/>
              <a:t>ItemReader</a:t>
            </a:r>
            <a:endParaRPr lang="de-DE" dirty="0"/>
          </a:p>
        </p:txBody>
      </p:sp>
      <p:sp>
        <p:nvSpPr>
          <p:cNvPr id="9" name="Rechteck 8">
            <a:extLst>
              <a:ext uri="{FF2B5EF4-FFF2-40B4-BE49-F238E27FC236}">
                <a16:creationId xmlns:a16="http://schemas.microsoft.com/office/drawing/2014/main" id="{39D03A87-C2C6-0064-DC61-A21163964BBA}"/>
              </a:ext>
            </a:extLst>
          </p:cNvPr>
          <p:cNvSpPr/>
          <p:nvPr/>
        </p:nvSpPr>
        <p:spPr>
          <a:xfrm>
            <a:off x="8855266" y="3887513"/>
            <a:ext cx="1568547" cy="5566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dirty="0" err="1"/>
              <a:t>ItemWriter</a:t>
            </a:r>
            <a:endParaRPr lang="de-DE" dirty="0"/>
          </a:p>
        </p:txBody>
      </p:sp>
      <p:sp>
        <p:nvSpPr>
          <p:cNvPr id="10" name="Flussdiagramm: Magnetplattenspeicher 9">
            <a:extLst>
              <a:ext uri="{FF2B5EF4-FFF2-40B4-BE49-F238E27FC236}">
                <a16:creationId xmlns:a16="http://schemas.microsoft.com/office/drawing/2014/main" id="{69D68A60-0B4A-7ED1-15AE-E5A3194B4D74}"/>
              </a:ext>
            </a:extLst>
          </p:cNvPr>
          <p:cNvSpPr/>
          <p:nvPr/>
        </p:nvSpPr>
        <p:spPr>
          <a:xfrm>
            <a:off x="4245167" y="4163420"/>
            <a:ext cx="2447778" cy="1167618"/>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dirty="0" err="1"/>
              <a:t>JobRepository</a:t>
            </a:r>
            <a:endParaRPr lang="de-DE" dirty="0"/>
          </a:p>
        </p:txBody>
      </p:sp>
      <p:cxnSp>
        <p:nvCxnSpPr>
          <p:cNvPr id="12" name="Gerade Verbindung mit Pfeil 11">
            <a:extLst>
              <a:ext uri="{FF2B5EF4-FFF2-40B4-BE49-F238E27FC236}">
                <a16:creationId xmlns:a16="http://schemas.microsoft.com/office/drawing/2014/main" id="{1C032EC6-FA91-4B50-8A21-DCAD5662D76A}"/>
              </a:ext>
            </a:extLst>
          </p:cNvPr>
          <p:cNvCxnSpPr>
            <a:stCxn id="4" idx="3"/>
            <a:endCxn id="5" idx="1"/>
          </p:cNvCxnSpPr>
          <p:nvPr/>
        </p:nvCxnSpPr>
        <p:spPr>
          <a:xfrm flipV="1">
            <a:off x="4314333" y="3328805"/>
            <a:ext cx="3704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F20C7C99-6281-1F0D-48E8-627C484AF0B0}"/>
              </a:ext>
            </a:extLst>
          </p:cNvPr>
          <p:cNvCxnSpPr>
            <a:stCxn id="5" idx="3"/>
            <a:endCxn id="6" idx="1"/>
          </p:cNvCxnSpPr>
          <p:nvPr/>
        </p:nvCxnSpPr>
        <p:spPr>
          <a:xfrm flipV="1">
            <a:off x="6253330" y="3328804"/>
            <a:ext cx="3704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A7681227-84C8-2F7A-4D1C-6BCFCB1E242E}"/>
              </a:ext>
            </a:extLst>
          </p:cNvPr>
          <p:cNvCxnSpPr>
            <a:stCxn id="6" idx="3"/>
            <a:endCxn id="7" idx="1"/>
          </p:cNvCxnSpPr>
          <p:nvPr/>
        </p:nvCxnSpPr>
        <p:spPr>
          <a:xfrm>
            <a:off x="8192327" y="3328804"/>
            <a:ext cx="6629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Verbinder: gewinkelt 22">
            <a:extLst>
              <a:ext uri="{FF2B5EF4-FFF2-40B4-BE49-F238E27FC236}">
                <a16:creationId xmlns:a16="http://schemas.microsoft.com/office/drawing/2014/main" id="{800629E2-5CEE-C3B1-5CE6-B92BE05423BE}"/>
              </a:ext>
            </a:extLst>
          </p:cNvPr>
          <p:cNvCxnSpPr>
            <a:endCxn id="8" idx="1"/>
          </p:cNvCxnSpPr>
          <p:nvPr/>
        </p:nvCxnSpPr>
        <p:spPr>
          <a:xfrm rot="5400000" flipH="1" flipV="1">
            <a:off x="8251527" y="2725064"/>
            <a:ext cx="837028" cy="3704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Verbinder: gewinkelt 24">
            <a:extLst>
              <a:ext uri="{FF2B5EF4-FFF2-40B4-BE49-F238E27FC236}">
                <a16:creationId xmlns:a16="http://schemas.microsoft.com/office/drawing/2014/main" id="{FEDEC122-35DA-66E8-2366-532E229226C8}"/>
              </a:ext>
            </a:extLst>
          </p:cNvPr>
          <p:cNvCxnSpPr>
            <a:cxnSpLocks/>
            <a:stCxn id="6" idx="3"/>
            <a:endCxn id="9" idx="1"/>
          </p:cNvCxnSpPr>
          <p:nvPr/>
        </p:nvCxnSpPr>
        <p:spPr>
          <a:xfrm>
            <a:off x="8192327" y="3328804"/>
            <a:ext cx="662939" cy="837029"/>
          </a:xfrm>
          <a:prstGeom prst="bentConnector3">
            <a:avLst>
              <a:gd name="adj1" fmla="val 446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Verbinder: gewinkelt 31">
            <a:extLst>
              <a:ext uri="{FF2B5EF4-FFF2-40B4-BE49-F238E27FC236}">
                <a16:creationId xmlns:a16="http://schemas.microsoft.com/office/drawing/2014/main" id="{7A3A5596-6381-D848-16E4-3C612E813FBA}"/>
              </a:ext>
            </a:extLst>
          </p:cNvPr>
          <p:cNvCxnSpPr>
            <a:stCxn id="4" idx="2"/>
            <a:endCxn id="10" idx="1"/>
          </p:cNvCxnSpPr>
          <p:nvPr/>
        </p:nvCxnSpPr>
        <p:spPr>
          <a:xfrm rot="16200000" flipH="1">
            <a:off x="4221411" y="2915774"/>
            <a:ext cx="556295" cy="19389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Verbinder: gewinkelt 33">
            <a:extLst>
              <a:ext uri="{FF2B5EF4-FFF2-40B4-BE49-F238E27FC236}">
                <a16:creationId xmlns:a16="http://schemas.microsoft.com/office/drawing/2014/main" id="{30C98604-9A70-9F9C-F3BD-3185028297E0}"/>
              </a:ext>
            </a:extLst>
          </p:cNvPr>
          <p:cNvCxnSpPr>
            <a:stCxn id="6" idx="2"/>
            <a:endCxn id="10" idx="1"/>
          </p:cNvCxnSpPr>
          <p:nvPr/>
        </p:nvCxnSpPr>
        <p:spPr>
          <a:xfrm rot="5400000">
            <a:off x="6160407" y="2915772"/>
            <a:ext cx="556297" cy="19389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BFB44606-D994-CCFE-F311-8BB2489F9CA0}"/>
              </a:ext>
            </a:extLst>
          </p:cNvPr>
          <p:cNvCxnSpPr>
            <a:stCxn id="5" idx="2"/>
            <a:endCxn id="10" idx="1"/>
          </p:cNvCxnSpPr>
          <p:nvPr/>
        </p:nvCxnSpPr>
        <p:spPr>
          <a:xfrm flipH="1">
            <a:off x="5469056" y="3607124"/>
            <a:ext cx="1" cy="556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48870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197989-727D-6E50-18A6-15F24CE36C72}"/>
              </a:ext>
            </a:extLst>
          </p:cNvPr>
          <p:cNvSpPr>
            <a:spLocks noGrp="1"/>
          </p:cNvSpPr>
          <p:nvPr>
            <p:ph type="title"/>
          </p:nvPr>
        </p:nvSpPr>
        <p:spPr/>
        <p:txBody>
          <a:bodyPr/>
          <a:lstStyle/>
          <a:p>
            <a:r>
              <a:rPr lang="de-DE" dirty="0"/>
              <a:t>Konfiguration der h2 Datenbank</a:t>
            </a:r>
          </a:p>
        </p:txBody>
      </p:sp>
      <p:sp>
        <p:nvSpPr>
          <p:cNvPr id="3" name="Inhaltsplatzhalter 2">
            <a:extLst>
              <a:ext uri="{FF2B5EF4-FFF2-40B4-BE49-F238E27FC236}">
                <a16:creationId xmlns:a16="http://schemas.microsoft.com/office/drawing/2014/main" id="{A45D98AE-F071-A96B-899E-1147F3DF5E26}"/>
              </a:ext>
            </a:extLst>
          </p:cNvPr>
          <p:cNvSpPr>
            <a:spLocks noGrp="1"/>
          </p:cNvSpPr>
          <p:nvPr>
            <p:ph idx="1"/>
          </p:nvPr>
        </p:nvSpPr>
        <p:spPr/>
        <p:txBody>
          <a:bodyPr/>
          <a:lstStyle/>
          <a:p>
            <a:r>
              <a:rPr lang="de-DE" dirty="0"/>
              <a:t>Mit </a:t>
            </a:r>
            <a:r>
              <a:rPr lang="de-DE" dirty="0" err="1"/>
              <a:t>spring.batch.jdbc.initialize-shema</a:t>
            </a:r>
            <a:r>
              <a:rPr lang="de-DE" dirty="0"/>
              <a:t>=</a:t>
            </a:r>
            <a:r>
              <a:rPr lang="de-DE" dirty="0" err="1"/>
              <a:t>always</a:t>
            </a:r>
            <a:r>
              <a:rPr lang="de-DE" dirty="0"/>
              <a:t> wird sichergestellt, dass das Datenbankschema von Spring Batch erstellt wird.</a:t>
            </a:r>
          </a:p>
        </p:txBody>
      </p:sp>
      <p:pic>
        <p:nvPicPr>
          <p:cNvPr id="5" name="Grafik 4">
            <a:extLst>
              <a:ext uri="{FF2B5EF4-FFF2-40B4-BE49-F238E27FC236}">
                <a16:creationId xmlns:a16="http://schemas.microsoft.com/office/drawing/2014/main" id="{4285F15A-7CA9-109B-6797-E006AD8C8CEA}"/>
              </a:ext>
            </a:extLst>
          </p:cNvPr>
          <p:cNvPicPr>
            <a:picLocks noChangeAspect="1"/>
          </p:cNvPicPr>
          <p:nvPr/>
        </p:nvPicPr>
        <p:blipFill>
          <a:blip r:embed="rId2"/>
          <a:stretch>
            <a:fillRect/>
          </a:stretch>
        </p:blipFill>
        <p:spPr>
          <a:xfrm>
            <a:off x="2765448" y="3524108"/>
            <a:ext cx="6524625" cy="1543050"/>
          </a:xfrm>
          <a:prstGeom prst="rect">
            <a:avLst/>
          </a:prstGeom>
        </p:spPr>
      </p:pic>
      <p:sp>
        <p:nvSpPr>
          <p:cNvPr id="6" name="Flussdiagramm: Prozess 5">
            <a:extLst>
              <a:ext uri="{FF2B5EF4-FFF2-40B4-BE49-F238E27FC236}">
                <a16:creationId xmlns:a16="http://schemas.microsoft.com/office/drawing/2014/main" id="{2E78958E-265E-7D3C-A92D-6417C15D1DB2}"/>
              </a:ext>
            </a:extLst>
          </p:cNvPr>
          <p:cNvSpPr/>
          <p:nvPr/>
        </p:nvSpPr>
        <p:spPr>
          <a:xfrm>
            <a:off x="3091937" y="4831531"/>
            <a:ext cx="3336160" cy="170373"/>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641193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239869-F87E-3E92-FB86-276CA85DAFA6}"/>
              </a:ext>
            </a:extLst>
          </p:cNvPr>
          <p:cNvSpPr>
            <a:spLocks noGrp="1"/>
          </p:cNvSpPr>
          <p:nvPr>
            <p:ph type="title"/>
          </p:nvPr>
        </p:nvSpPr>
        <p:spPr/>
        <p:txBody>
          <a:bodyPr/>
          <a:lstStyle/>
          <a:p>
            <a:r>
              <a:rPr lang="de-DE" dirty="0"/>
              <a:t>Erstes Beispiel</a:t>
            </a:r>
          </a:p>
        </p:txBody>
      </p:sp>
      <p:pic>
        <p:nvPicPr>
          <p:cNvPr id="5" name="Inhaltsplatzhalter 4">
            <a:extLst>
              <a:ext uri="{FF2B5EF4-FFF2-40B4-BE49-F238E27FC236}">
                <a16:creationId xmlns:a16="http://schemas.microsoft.com/office/drawing/2014/main" id="{EF628362-3827-45FC-7CB2-2BCFFE84064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723926" y="1829398"/>
            <a:ext cx="6744148" cy="4343792"/>
          </a:xfrm>
        </p:spPr>
      </p:pic>
      <p:sp>
        <p:nvSpPr>
          <p:cNvPr id="6" name="Rechteck 5">
            <a:extLst>
              <a:ext uri="{FF2B5EF4-FFF2-40B4-BE49-F238E27FC236}">
                <a16:creationId xmlns:a16="http://schemas.microsoft.com/office/drawing/2014/main" id="{4B91F3F2-ADBB-699C-04F6-8C5D639FFE39}"/>
              </a:ext>
            </a:extLst>
          </p:cNvPr>
          <p:cNvSpPr/>
          <p:nvPr/>
        </p:nvSpPr>
        <p:spPr>
          <a:xfrm>
            <a:off x="3685615" y="4795891"/>
            <a:ext cx="5690397" cy="492616"/>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8" name="Textfeld 7">
            <a:extLst>
              <a:ext uri="{FF2B5EF4-FFF2-40B4-BE49-F238E27FC236}">
                <a16:creationId xmlns:a16="http://schemas.microsoft.com/office/drawing/2014/main" id="{F9BD2F2D-0FF1-9869-57A0-5F3C744BB4C3}"/>
              </a:ext>
            </a:extLst>
          </p:cNvPr>
          <p:cNvSpPr txBox="1"/>
          <p:nvPr/>
        </p:nvSpPr>
        <p:spPr>
          <a:xfrm>
            <a:off x="2991400" y="4782222"/>
            <a:ext cx="602153" cy="369332"/>
          </a:xfrm>
          <a:prstGeom prst="rect">
            <a:avLst/>
          </a:prstGeom>
          <a:noFill/>
        </p:spPr>
        <p:txBody>
          <a:bodyPr wrap="none" rtlCol="0">
            <a:spAutoFit/>
          </a:bodyPr>
          <a:lstStyle/>
          <a:p>
            <a:r>
              <a:rPr lang="de-DE" dirty="0" err="1">
                <a:solidFill>
                  <a:schemeClr val="accent1"/>
                </a:solidFill>
              </a:rPr>
              <a:t>Step</a:t>
            </a:r>
            <a:endParaRPr lang="de-DE" dirty="0">
              <a:solidFill>
                <a:schemeClr val="accent1"/>
              </a:solidFill>
            </a:endParaRPr>
          </a:p>
        </p:txBody>
      </p:sp>
      <p:sp>
        <p:nvSpPr>
          <p:cNvPr id="9" name="Textfeld 8">
            <a:extLst>
              <a:ext uri="{FF2B5EF4-FFF2-40B4-BE49-F238E27FC236}">
                <a16:creationId xmlns:a16="http://schemas.microsoft.com/office/drawing/2014/main" id="{B410E3B7-1038-D0DC-8833-9EA13AAC9F4A}"/>
              </a:ext>
            </a:extLst>
          </p:cNvPr>
          <p:cNvSpPr txBox="1"/>
          <p:nvPr/>
        </p:nvSpPr>
        <p:spPr>
          <a:xfrm>
            <a:off x="2889606" y="4119418"/>
            <a:ext cx="2173213" cy="369332"/>
          </a:xfrm>
          <a:prstGeom prst="rect">
            <a:avLst/>
          </a:prstGeom>
          <a:noFill/>
        </p:spPr>
        <p:txBody>
          <a:bodyPr wrap="square" rtlCol="0">
            <a:spAutoFit/>
          </a:bodyPr>
          <a:lstStyle/>
          <a:p>
            <a:r>
              <a:rPr lang="de-DE" dirty="0" err="1">
                <a:solidFill>
                  <a:schemeClr val="accent6"/>
                </a:solidFill>
              </a:rPr>
              <a:t>Tasklet</a:t>
            </a:r>
            <a:endParaRPr lang="de-DE" dirty="0">
              <a:solidFill>
                <a:schemeClr val="accent6"/>
              </a:solidFill>
            </a:endParaRPr>
          </a:p>
        </p:txBody>
      </p:sp>
      <p:sp>
        <p:nvSpPr>
          <p:cNvPr id="11" name="Flussdiagramm: Prozess 10">
            <a:extLst>
              <a:ext uri="{FF2B5EF4-FFF2-40B4-BE49-F238E27FC236}">
                <a16:creationId xmlns:a16="http://schemas.microsoft.com/office/drawing/2014/main" id="{6E4B18DB-F51F-1822-BDDE-2BBE292C3D81}"/>
              </a:ext>
            </a:extLst>
          </p:cNvPr>
          <p:cNvSpPr/>
          <p:nvPr/>
        </p:nvSpPr>
        <p:spPr>
          <a:xfrm>
            <a:off x="3685614" y="5365731"/>
            <a:ext cx="4757821" cy="430310"/>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2" name="Rechteck 11">
            <a:extLst>
              <a:ext uri="{FF2B5EF4-FFF2-40B4-BE49-F238E27FC236}">
                <a16:creationId xmlns:a16="http://schemas.microsoft.com/office/drawing/2014/main" id="{06115E23-BBB8-2610-4493-B407C53380E1}"/>
              </a:ext>
            </a:extLst>
          </p:cNvPr>
          <p:cNvSpPr/>
          <p:nvPr/>
        </p:nvSpPr>
        <p:spPr>
          <a:xfrm>
            <a:off x="3685615" y="3888988"/>
            <a:ext cx="3656882" cy="810626"/>
          </a:xfrm>
          <a:prstGeom prst="rect">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
        <p:nvSpPr>
          <p:cNvPr id="13" name="Textfeld 12">
            <a:extLst>
              <a:ext uri="{FF2B5EF4-FFF2-40B4-BE49-F238E27FC236}">
                <a16:creationId xmlns:a16="http://schemas.microsoft.com/office/drawing/2014/main" id="{79019E3F-A8B6-43BA-61F4-8C956FE3926D}"/>
              </a:ext>
            </a:extLst>
          </p:cNvPr>
          <p:cNvSpPr txBox="1"/>
          <p:nvPr/>
        </p:nvSpPr>
        <p:spPr>
          <a:xfrm>
            <a:off x="3041445" y="5329493"/>
            <a:ext cx="502061" cy="369332"/>
          </a:xfrm>
          <a:prstGeom prst="rect">
            <a:avLst/>
          </a:prstGeom>
          <a:noFill/>
        </p:spPr>
        <p:txBody>
          <a:bodyPr wrap="none" rtlCol="0">
            <a:spAutoFit/>
          </a:bodyPr>
          <a:lstStyle/>
          <a:p>
            <a:r>
              <a:rPr lang="de-DE" dirty="0">
                <a:solidFill>
                  <a:schemeClr val="accent2"/>
                </a:solidFill>
              </a:rPr>
              <a:t>Job</a:t>
            </a:r>
          </a:p>
        </p:txBody>
      </p:sp>
      <p:sp>
        <p:nvSpPr>
          <p:cNvPr id="14" name="Rechteck 13">
            <a:extLst>
              <a:ext uri="{FF2B5EF4-FFF2-40B4-BE49-F238E27FC236}">
                <a16:creationId xmlns:a16="http://schemas.microsoft.com/office/drawing/2014/main" id="{4FE91356-0118-DEE4-E113-E38621F2CEC5}"/>
              </a:ext>
            </a:extLst>
          </p:cNvPr>
          <p:cNvSpPr/>
          <p:nvPr/>
        </p:nvSpPr>
        <p:spPr>
          <a:xfrm>
            <a:off x="4772587" y="5610093"/>
            <a:ext cx="317126" cy="155459"/>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15" name="Rechteck 14">
            <a:extLst>
              <a:ext uri="{FF2B5EF4-FFF2-40B4-BE49-F238E27FC236}">
                <a16:creationId xmlns:a16="http://schemas.microsoft.com/office/drawing/2014/main" id="{FAC04995-F5D4-7FB6-B61F-4D250340CB69}"/>
              </a:ext>
            </a:extLst>
          </p:cNvPr>
          <p:cNvSpPr/>
          <p:nvPr/>
        </p:nvSpPr>
        <p:spPr>
          <a:xfrm>
            <a:off x="4533342" y="4847443"/>
            <a:ext cx="370914" cy="163836"/>
          </a:xfrm>
          <a:prstGeom prst="rect">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29764148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D3EC4B-425D-2F77-9873-4E4568D34396}"/>
              </a:ext>
            </a:extLst>
          </p:cNvPr>
          <p:cNvSpPr>
            <a:spLocks noGrp="1"/>
          </p:cNvSpPr>
          <p:nvPr>
            <p:ph type="title"/>
          </p:nvPr>
        </p:nvSpPr>
        <p:spPr/>
        <p:txBody>
          <a:bodyPr/>
          <a:lstStyle/>
          <a:p>
            <a:r>
              <a:rPr lang="de-DE" dirty="0" err="1"/>
              <a:t>JobLauncher</a:t>
            </a:r>
            <a:r>
              <a:rPr lang="de-DE" dirty="0"/>
              <a:t> einfügen</a:t>
            </a:r>
          </a:p>
        </p:txBody>
      </p:sp>
      <p:pic>
        <p:nvPicPr>
          <p:cNvPr id="5" name="Grafik 4">
            <a:extLst>
              <a:ext uri="{FF2B5EF4-FFF2-40B4-BE49-F238E27FC236}">
                <a16:creationId xmlns:a16="http://schemas.microsoft.com/office/drawing/2014/main" id="{6516C3F2-87A8-95F9-E0EC-C3D0591C7CE6}"/>
              </a:ext>
            </a:extLst>
          </p:cNvPr>
          <p:cNvPicPr>
            <a:picLocks noChangeAspect="1"/>
          </p:cNvPicPr>
          <p:nvPr/>
        </p:nvPicPr>
        <p:blipFill>
          <a:blip r:embed="rId2"/>
          <a:stretch>
            <a:fillRect/>
          </a:stretch>
        </p:blipFill>
        <p:spPr>
          <a:xfrm>
            <a:off x="8276300" y="1009211"/>
            <a:ext cx="2790825" cy="276225"/>
          </a:xfrm>
          <a:prstGeom prst="rect">
            <a:avLst/>
          </a:prstGeom>
        </p:spPr>
      </p:pic>
      <p:pic>
        <p:nvPicPr>
          <p:cNvPr id="7" name="Grafik 6">
            <a:extLst>
              <a:ext uri="{FF2B5EF4-FFF2-40B4-BE49-F238E27FC236}">
                <a16:creationId xmlns:a16="http://schemas.microsoft.com/office/drawing/2014/main" id="{D7BB9C6E-17C1-125B-2119-6AC7AF5E2AA1}"/>
              </a:ext>
            </a:extLst>
          </p:cNvPr>
          <p:cNvPicPr>
            <a:picLocks noChangeAspect="1"/>
          </p:cNvPicPr>
          <p:nvPr/>
        </p:nvPicPr>
        <p:blipFill>
          <a:blip r:embed="rId3"/>
          <a:stretch>
            <a:fillRect/>
          </a:stretch>
        </p:blipFill>
        <p:spPr>
          <a:xfrm>
            <a:off x="1623344" y="1929522"/>
            <a:ext cx="8562975" cy="4191000"/>
          </a:xfrm>
          <a:prstGeom prst="rect">
            <a:avLst/>
          </a:prstGeom>
        </p:spPr>
      </p:pic>
    </p:spTree>
    <p:extLst>
      <p:ext uri="{BB962C8B-B14F-4D97-AF65-F5344CB8AC3E}">
        <p14:creationId xmlns:p14="http://schemas.microsoft.com/office/powerpoint/2010/main" val="144703113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251C0-DECD-2352-7796-36CA22258DB8}"/>
              </a:ext>
            </a:extLst>
          </p:cNvPr>
          <p:cNvSpPr>
            <a:spLocks noGrp="1"/>
          </p:cNvSpPr>
          <p:nvPr>
            <p:ph type="title"/>
          </p:nvPr>
        </p:nvSpPr>
        <p:spPr/>
        <p:txBody>
          <a:bodyPr/>
          <a:lstStyle/>
          <a:p>
            <a:r>
              <a:rPr lang="de-DE" dirty="0"/>
              <a:t>Job, </a:t>
            </a:r>
            <a:r>
              <a:rPr lang="de-DE" dirty="0" err="1"/>
              <a:t>JobInstance</a:t>
            </a:r>
            <a:r>
              <a:rPr lang="de-DE" dirty="0"/>
              <a:t>, </a:t>
            </a:r>
            <a:r>
              <a:rPr lang="de-DE" dirty="0" err="1"/>
              <a:t>JobExecution</a:t>
            </a:r>
            <a:endParaRPr lang="de-DE" dirty="0"/>
          </a:p>
        </p:txBody>
      </p:sp>
      <p:sp>
        <p:nvSpPr>
          <p:cNvPr id="3" name="Inhaltsplatzhalter 2">
            <a:extLst>
              <a:ext uri="{FF2B5EF4-FFF2-40B4-BE49-F238E27FC236}">
                <a16:creationId xmlns:a16="http://schemas.microsoft.com/office/drawing/2014/main" id="{7F7C9160-F598-BB3D-C851-306E07CCCCB5}"/>
              </a:ext>
            </a:extLst>
          </p:cNvPr>
          <p:cNvSpPr>
            <a:spLocks noGrp="1"/>
          </p:cNvSpPr>
          <p:nvPr>
            <p:ph idx="1"/>
          </p:nvPr>
        </p:nvSpPr>
        <p:spPr>
          <a:xfrm>
            <a:off x="838200" y="1825625"/>
            <a:ext cx="6489700" cy="4351338"/>
          </a:xfrm>
        </p:spPr>
        <p:txBody>
          <a:bodyPr>
            <a:normAutofit fontScale="77500" lnSpcReduction="20000"/>
          </a:bodyPr>
          <a:lstStyle/>
          <a:p>
            <a:r>
              <a:rPr lang="de-DE" dirty="0"/>
              <a:t>Ein Job ist ein Flow von </a:t>
            </a:r>
            <a:r>
              <a:rPr lang="de-DE" dirty="0" err="1"/>
              <a:t>Steps</a:t>
            </a:r>
            <a:r>
              <a:rPr lang="de-DE" dirty="0"/>
              <a:t>, die durchlaufen werden.</a:t>
            </a:r>
          </a:p>
          <a:p>
            <a:r>
              <a:rPr lang="de-DE" dirty="0"/>
              <a:t>Beispiel: Ein </a:t>
            </a:r>
            <a:r>
              <a:rPr lang="de-DE" dirty="0" err="1"/>
              <a:t>EndOfDay</a:t>
            </a:r>
            <a:r>
              <a:rPr lang="de-DE" dirty="0"/>
              <a:t> Job wird definiert und soll täglich ausgeführt werden.</a:t>
            </a:r>
          </a:p>
          <a:p>
            <a:r>
              <a:rPr lang="de-DE" dirty="0"/>
              <a:t>Jeden Tag wird eine </a:t>
            </a:r>
            <a:r>
              <a:rPr lang="de-DE" dirty="0" err="1"/>
              <a:t>JobInstance</a:t>
            </a:r>
            <a:r>
              <a:rPr lang="de-DE" dirty="0"/>
              <a:t> von </a:t>
            </a:r>
            <a:r>
              <a:rPr lang="de-DE" dirty="0" err="1"/>
              <a:t>EndOfDay</a:t>
            </a:r>
            <a:r>
              <a:rPr lang="de-DE" dirty="0"/>
              <a:t> Job erstellt.</a:t>
            </a:r>
          </a:p>
          <a:p>
            <a:r>
              <a:rPr lang="de-DE" dirty="0"/>
              <a:t>Wenn die </a:t>
            </a:r>
            <a:r>
              <a:rPr lang="de-DE" dirty="0" err="1"/>
              <a:t>JobInstance</a:t>
            </a:r>
            <a:r>
              <a:rPr lang="de-DE" dirty="0"/>
              <a:t> ausgeführt wird, wird ein </a:t>
            </a:r>
            <a:r>
              <a:rPr lang="de-DE" dirty="0" err="1"/>
              <a:t>JobExecution</a:t>
            </a:r>
            <a:r>
              <a:rPr lang="de-DE" dirty="0"/>
              <a:t> erstellt. </a:t>
            </a:r>
          </a:p>
          <a:p>
            <a:r>
              <a:rPr lang="de-DE" dirty="0"/>
              <a:t>Wenn die </a:t>
            </a:r>
            <a:r>
              <a:rPr lang="de-DE" dirty="0" err="1"/>
              <a:t>JobExecution</a:t>
            </a:r>
            <a:r>
              <a:rPr lang="de-DE" dirty="0"/>
              <a:t> nicht erfolgreich abgeschlossen ist, können weitere zur selben </a:t>
            </a:r>
            <a:r>
              <a:rPr lang="de-DE" dirty="0" err="1"/>
              <a:t>JobInstance</a:t>
            </a:r>
            <a:r>
              <a:rPr lang="de-DE" dirty="0"/>
              <a:t> erstellt werden, bis einer erfolgreich war.</a:t>
            </a:r>
          </a:p>
          <a:p>
            <a:r>
              <a:rPr lang="de-DE" dirty="0"/>
              <a:t>Wenn ein </a:t>
            </a:r>
            <a:r>
              <a:rPr lang="de-DE" dirty="0" err="1"/>
              <a:t>JobExecution</a:t>
            </a:r>
            <a:r>
              <a:rPr lang="de-DE" dirty="0"/>
              <a:t> erfolgreich ist, kann die dazugehörige </a:t>
            </a:r>
            <a:r>
              <a:rPr lang="de-DE" dirty="0" err="1"/>
              <a:t>JobInstance</a:t>
            </a:r>
            <a:r>
              <a:rPr lang="de-DE" dirty="0"/>
              <a:t> nicht erneut gestartet werden.</a:t>
            </a:r>
          </a:p>
        </p:txBody>
      </p:sp>
      <p:grpSp>
        <p:nvGrpSpPr>
          <p:cNvPr id="13" name="Gruppieren 12">
            <a:extLst>
              <a:ext uri="{FF2B5EF4-FFF2-40B4-BE49-F238E27FC236}">
                <a16:creationId xmlns:a16="http://schemas.microsoft.com/office/drawing/2014/main" id="{DD738225-0AA4-A943-529F-A2F2F1111E84}"/>
              </a:ext>
            </a:extLst>
          </p:cNvPr>
          <p:cNvGrpSpPr/>
          <p:nvPr/>
        </p:nvGrpSpPr>
        <p:grpSpPr>
          <a:xfrm>
            <a:off x="7547513" y="2259420"/>
            <a:ext cx="4104737" cy="3483748"/>
            <a:chOff x="7160163" y="2872361"/>
            <a:chExt cx="4104737" cy="3483748"/>
          </a:xfrm>
        </p:grpSpPr>
        <p:sp>
          <p:nvSpPr>
            <p:cNvPr id="5" name="Rechteck 4">
              <a:extLst>
                <a:ext uri="{FF2B5EF4-FFF2-40B4-BE49-F238E27FC236}">
                  <a16:creationId xmlns:a16="http://schemas.microsoft.com/office/drawing/2014/main" id="{1FF1CEAD-958B-2278-5A9E-5ACCDA90A7C7}"/>
                </a:ext>
              </a:extLst>
            </p:cNvPr>
            <p:cNvSpPr/>
            <p:nvPr/>
          </p:nvSpPr>
          <p:spPr>
            <a:xfrm>
              <a:off x="7160163" y="2872361"/>
              <a:ext cx="1568547" cy="5566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Job</a:t>
              </a:r>
            </a:p>
          </p:txBody>
        </p:sp>
        <p:sp>
          <p:nvSpPr>
            <p:cNvPr id="6" name="Rechteck 5">
              <a:extLst>
                <a:ext uri="{FF2B5EF4-FFF2-40B4-BE49-F238E27FC236}">
                  <a16:creationId xmlns:a16="http://schemas.microsoft.com/office/drawing/2014/main" id="{2F24D794-86FA-6995-ED69-030A042C1E04}"/>
                </a:ext>
              </a:extLst>
            </p:cNvPr>
            <p:cNvSpPr/>
            <p:nvPr/>
          </p:nvSpPr>
          <p:spPr>
            <a:xfrm>
              <a:off x="7160163" y="4197416"/>
              <a:ext cx="1568547" cy="5566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JobInstance</a:t>
              </a:r>
              <a:endParaRPr lang="de-DE" dirty="0"/>
            </a:p>
          </p:txBody>
        </p:sp>
        <p:sp>
          <p:nvSpPr>
            <p:cNvPr id="7" name="Rechteck 6">
              <a:extLst>
                <a:ext uri="{FF2B5EF4-FFF2-40B4-BE49-F238E27FC236}">
                  <a16:creationId xmlns:a16="http://schemas.microsoft.com/office/drawing/2014/main" id="{52E3FA1D-AA8C-8B13-FC63-506D1FF40284}"/>
                </a:ext>
              </a:extLst>
            </p:cNvPr>
            <p:cNvSpPr/>
            <p:nvPr/>
          </p:nvSpPr>
          <p:spPr>
            <a:xfrm>
              <a:off x="7160163" y="5522471"/>
              <a:ext cx="1568547" cy="5566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JobExecution</a:t>
              </a:r>
              <a:endParaRPr lang="de-DE" dirty="0"/>
            </a:p>
          </p:txBody>
        </p:sp>
        <p:sp>
          <p:nvSpPr>
            <p:cNvPr id="8" name="Pfeil: nach unten 7">
              <a:extLst>
                <a:ext uri="{FF2B5EF4-FFF2-40B4-BE49-F238E27FC236}">
                  <a16:creationId xmlns:a16="http://schemas.microsoft.com/office/drawing/2014/main" id="{C7624901-B65E-37B0-6B7C-B431835A7665}"/>
                </a:ext>
              </a:extLst>
            </p:cNvPr>
            <p:cNvSpPr/>
            <p:nvPr/>
          </p:nvSpPr>
          <p:spPr>
            <a:xfrm>
              <a:off x="7760579" y="3534888"/>
              <a:ext cx="367714" cy="556639"/>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9" name="Pfeil: nach unten 8">
              <a:extLst>
                <a:ext uri="{FF2B5EF4-FFF2-40B4-BE49-F238E27FC236}">
                  <a16:creationId xmlns:a16="http://schemas.microsoft.com/office/drawing/2014/main" id="{7057069C-DABC-B767-68DF-3CD6255588CB}"/>
                </a:ext>
              </a:extLst>
            </p:cNvPr>
            <p:cNvSpPr/>
            <p:nvPr/>
          </p:nvSpPr>
          <p:spPr>
            <a:xfrm>
              <a:off x="7760579" y="4859943"/>
              <a:ext cx="367714" cy="556639"/>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551776D9-D308-80E3-6491-4B9DE9519721}"/>
                </a:ext>
              </a:extLst>
            </p:cNvPr>
            <p:cNvSpPr txBox="1"/>
            <p:nvPr/>
          </p:nvSpPr>
          <p:spPr>
            <a:xfrm>
              <a:off x="9297846" y="2966014"/>
              <a:ext cx="1486817" cy="369332"/>
            </a:xfrm>
            <a:prstGeom prst="rect">
              <a:avLst/>
            </a:prstGeom>
            <a:noFill/>
          </p:spPr>
          <p:txBody>
            <a:bodyPr wrap="none" rtlCol="0">
              <a:spAutoFit/>
            </a:bodyPr>
            <a:lstStyle/>
            <a:p>
              <a:r>
                <a:rPr lang="de-DE" dirty="0" err="1"/>
                <a:t>EndOfDay</a:t>
              </a:r>
              <a:r>
                <a:rPr lang="de-DE" dirty="0"/>
                <a:t> Job</a:t>
              </a:r>
            </a:p>
          </p:txBody>
        </p:sp>
        <p:sp>
          <p:nvSpPr>
            <p:cNvPr id="11" name="Textfeld 10">
              <a:extLst>
                <a:ext uri="{FF2B5EF4-FFF2-40B4-BE49-F238E27FC236}">
                  <a16:creationId xmlns:a16="http://schemas.microsoft.com/office/drawing/2014/main" id="{C871D517-7919-1DEC-C530-A71DDDA0F122}"/>
                </a:ext>
              </a:extLst>
            </p:cNvPr>
            <p:cNvSpPr txBox="1"/>
            <p:nvPr/>
          </p:nvSpPr>
          <p:spPr>
            <a:xfrm>
              <a:off x="9297846" y="4152569"/>
              <a:ext cx="1736091" cy="646331"/>
            </a:xfrm>
            <a:prstGeom prst="rect">
              <a:avLst/>
            </a:prstGeom>
            <a:noFill/>
          </p:spPr>
          <p:txBody>
            <a:bodyPr wrap="square" rtlCol="0">
              <a:spAutoFit/>
            </a:bodyPr>
            <a:lstStyle/>
            <a:p>
              <a:r>
                <a:rPr lang="de-DE" dirty="0" err="1"/>
                <a:t>EndOfDay</a:t>
              </a:r>
              <a:r>
                <a:rPr lang="de-DE" dirty="0"/>
                <a:t> Job am 01.02.2023</a:t>
              </a:r>
            </a:p>
          </p:txBody>
        </p:sp>
        <p:sp>
          <p:nvSpPr>
            <p:cNvPr id="12" name="Textfeld 11">
              <a:extLst>
                <a:ext uri="{FF2B5EF4-FFF2-40B4-BE49-F238E27FC236}">
                  <a16:creationId xmlns:a16="http://schemas.microsoft.com/office/drawing/2014/main" id="{441E272A-3536-F909-4BBF-934AD41BD79B}"/>
                </a:ext>
              </a:extLst>
            </p:cNvPr>
            <p:cNvSpPr txBox="1"/>
            <p:nvPr/>
          </p:nvSpPr>
          <p:spPr>
            <a:xfrm>
              <a:off x="9297846" y="5432779"/>
              <a:ext cx="1967054" cy="923330"/>
            </a:xfrm>
            <a:prstGeom prst="rect">
              <a:avLst/>
            </a:prstGeom>
            <a:noFill/>
          </p:spPr>
          <p:txBody>
            <a:bodyPr wrap="square" rtlCol="0">
              <a:spAutoFit/>
            </a:bodyPr>
            <a:lstStyle/>
            <a:p>
              <a:r>
                <a:rPr lang="de-DE" dirty="0"/>
                <a:t>Erster Versuch des </a:t>
              </a:r>
              <a:r>
                <a:rPr lang="de-DE" dirty="0" err="1"/>
                <a:t>EndOfDay</a:t>
              </a:r>
              <a:r>
                <a:rPr lang="de-DE" dirty="0"/>
                <a:t> Job am 01.02.2023</a:t>
              </a:r>
            </a:p>
          </p:txBody>
        </p:sp>
      </p:grpSp>
    </p:spTree>
    <p:extLst>
      <p:ext uri="{BB962C8B-B14F-4D97-AF65-F5344CB8AC3E}">
        <p14:creationId xmlns:p14="http://schemas.microsoft.com/office/powerpoint/2010/main" val="96504236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7B73C6-63FE-56AB-8B9D-033E31096BD4}"/>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72085A51-D984-273D-5276-0882B2795D5E}"/>
              </a:ext>
            </a:extLst>
          </p:cNvPr>
          <p:cNvSpPr>
            <a:spLocks noGrp="1"/>
          </p:cNvSpPr>
          <p:nvPr>
            <p:ph idx="1"/>
          </p:nvPr>
        </p:nvSpPr>
        <p:spPr/>
        <p:txBody>
          <a:bodyPr/>
          <a:lstStyle/>
          <a:p>
            <a:endParaRPr lang="de-DE"/>
          </a:p>
        </p:txBody>
      </p:sp>
      <p:pic>
        <p:nvPicPr>
          <p:cNvPr id="1026" name="Picture 2" descr="Spring Batch Tutorial: Key Concepts and Terminology">
            <a:extLst>
              <a:ext uri="{FF2B5EF4-FFF2-40B4-BE49-F238E27FC236}">
                <a16:creationId xmlns:a16="http://schemas.microsoft.com/office/drawing/2014/main" id="{427BC0D5-696A-E7CB-32F1-49E0F22118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588" y="0"/>
            <a:ext cx="10664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7295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CC4D5B-E2F9-895E-958B-AA8ED2F954AD}"/>
              </a:ext>
            </a:extLst>
          </p:cNvPr>
          <p:cNvSpPr>
            <a:spLocks noGrp="1"/>
          </p:cNvSpPr>
          <p:nvPr>
            <p:ph type="title"/>
          </p:nvPr>
        </p:nvSpPr>
        <p:spPr/>
        <p:txBody>
          <a:bodyPr/>
          <a:lstStyle/>
          <a:p>
            <a:r>
              <a:rPr lang="de-DE" dirty="0"/>
              <a:t>Ablauf Jobausführung</a:t>
            </a:r>
          </a:p>
        </p:txBody>
      </p:sp>
      <p:pic>
        <p:nvPicPr>
          <p:cNvPr id="2050" name="Picture 2" descr="Spring Batch Process Flow">
            <a:extLst>
              <a:ext uri="{FF2B5EF4-FFF2-40B4-BE49-F238E27FC236}">
                <a16:creationId xmlns:a16="http://schemas.microsoft.com/office/drawing/2014/main" id="{353B004E-3962-FCAC-BF1B-82C1693AA20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08148" y="1825625"/>
            <a:ext cx="617570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3173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885110-5CB7-AC2B-0809-68C9EFEE95CB}"/>
              </a:ext>
            </a:extLst>
          </p:cNvPr>
          <p:cNvSpPr>
            <a:spLocks noGrp="1"/>
          </p:cNvSpPr>
          <p:nvPr>
            <p:ph type="title"/>
          </p:nvPr>
        </p:nvSpPr>
        <p:spPr/>
        <p:txBody>
          <a:bodyPr/>
          <a:lstStyle/>
          <a:p>
            <a:r>
              <a:rPr lang="de-DE" dirty="0" err="1"/>
              <a:t>Datenbankbefüllung</a:t>
            </a:r>
            <a:endParaRPr lang="de-DE" dirty="0"/>
          </a:p>
        </p:txBody>
      </p:sp>
      <p:pic>
        <p:nvPicPr>
          <p:cNvPr id="3074" name="Picture 2" descr="Job Launch Flow">
            <a:extLst>
              <a:ext uri="{FF2B5EF4-FFF2-40B4-BE49-F238E27FC236}">
                <a16:creationId xmlns:a16="http://schemas.microsoft.com/office/drawing/2014/main" id="{4AC6B122-E1B2-2103-814A-C7E6C7A4CB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58912" y="1825625"/>
            <a:ext cx="527417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661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8E332E-9165-45A6-371B-29E629FCFE06}"/>
              </a:ext>
            </a:extLst>
          </p:cNvPr>
          <p:cNvSpPr>
            <a:spLocks noGrp="1"/>
          </p:cNvSpPr>
          <p:nvPr>
            <p:ph type="title"/>
          </p:nvPr>
        </p:nvSpPr>
        <p:spPr/>
        <p:txBody>
          <a:bodyPr/>
          <a:lstStyle/>
          <a:p>
            <a:r>
              <a:rPr lang="de-DE" dirty="0"/>
              <a:t>Felder konfigurieren</a:t>
            </a:r>
          </a:p>
        </p:txBody>
      </p:sp>
      <p:sp>
        <p:nvSpPr>
          <p:cNvPr id="3" name="Inhaltsplatzhalter 2">
            <a:extLst>
              <a:ext uri="{FF2B5EF4-FFF2-40B4-BE49-F238E27FC236}">
                <a16:creationId xmlns:a16="http://schemas.microsoft.com/office/drawing/2014/main" id="{8CE5A59A-8670-A8ED-37A7-12AD8688DF91}"/>
              </a:ext>
            </a:extLst>
          </p:cNvPr>
          <p:cNvSpPr>
            <a:spLocks noGrp="1"/>
          </p:cNvSpPr>
          <p:nvPr>
            <p:ph idx="1"/>
          </p:nvPr>
        </p:nvSpPr>
        <p:spPr>
          <a:xfrm>
            <a:off x="838200" y="1825625"/>
            <a:ext cx="3990109" cy="4351338"/>
          </a:xfrm>
        </p:spPr>
        <p:txBody>
          <a:bodyPr/>
          <a:lstStyle/>
          <a:p>
            <a:r>
              <a:rPr lang="de-DE" dirty="0"/>
              <a:t>Felder können über die </a:t>
            </a:r>
            <a:r>
              <a:rPr lang="de-DE" dirty="0" err="1"/>
              <a:t>xml</a:t>
            </a:r>
            <a:r>
              <a:rPr lang="de-DE" dirty="0"/>
              <a:t> gesetzt werden.</a:t>
            </a:r>
          </a:p>
          <a:p>
            <a:r>
              <a:rPr lang="de-DE" dirty="0"/>
              <a:t>Nutze „</a:t>
            </a:r>
            <a:r>
              <a:rPr lang="de-DE" dirty="0" err="1"/>
              <a:t>value</a:t>
            </a:r>
            <a:r>
              <a:rPr lang="de-DE" dirty="0"/>
              <a:t>“ um eine statische Referenz anzuzeigen.</a:t>
            </a:r>
          </a:p>
          <a:p>
            <a:r>
              <a:rPr lang="de-DE" dirty="0"/>
              <a:t>Was passiert, wenn die </a:t>
            </a:r>
            <a:r>
              <a:rPr lang="de-DE" dirty="0" err="1"/>
              <a:t>getter</a:t>
            </a:r>
            <a:r>
              <a:rPr lang="de-DE" dirty="0"/>
              <a:t> und </a:t>
            </a:r>
            <a:r>
              <a:rPr lang="de-DE" dirty="0" err="1"/>
              <a:t>setter</a:t>
            </a:r>
            <a:r>
              <a:rPr lang="de-DE" dirty="0"/>
              <a:t> fehlen?</a:t>
            </a:r>
          </a:p>
        </p:txBody>
      </p:sp>
      <p:pic>
        <p:nvPicPr>
          <p:cNvPr id="5" name="Grafik 4">
            <a:extLst>
              <a:ext uri="{FF2B5EF4-FFF2-40B4-BE49-F238E27FC236}">
                <a16:creationId xmlns:a16="http://schemas.microsoft.com/office/drawing/2014/main" id="{D4943E34-9600-3158-C116-067043706591}"/>
              </a:ext>
            </a:extLst>
          </p:cNvPr>
          <p:cNvPicPr>
            <a:picLocks noChangeAspect="1"/>
          </p:cNvPicPr>
          <p:nvPr/>
        </p:nvPicPr>
        <p:blipFill>
          <a:blip r:embed="rId2"/>
          <a:stretch>
            <a:fillRect/>
          </a:stretch>
        </p:blipFill>
        <p:spPr>
          <a:xfrm>
            <a:off x="5098473" y="1552856"/>
            <a:ext cx="6640488" cy="1031691"/>
          </a:xfrm>
          <a:prstGeom prst="rect">
            <a:avLst/>
          </a:prstGeom>
        </p:spPr>
      </p:pic>
      <p:pic>
        <p:nvPicPr>
          <p:cNvPr id="7" name="Grafik 6">
            <a:extLst>
              <a:ext uri="{FF2B5EF4-FFF2-40B4-BE49-F238E27FC236}">
                <a16:creationId xmlns:a16="http://schemas.microsoft.com/office/drawing/2014/main" id="{251956ED-A978-D4B1-91FA-BA8485A12866}"/>
              </a:ext>
            </a:extLst>
          </p:cNvPr>
          <p:cNvPicPr>
            <a:picLocks noChangeAspect="1"/>
          </p:cNvPicPr>
          <p:nvPr/>
        </p:nvPicPr>
        <p:blipFill>
          <a:blip r:embed="rId3"/>
          <a:stretch>
            <a:fillRect/>
          </a:stretch>
        </p:blipFill>
        <p:spPr>
          <a:xfrm>
            <a:off x="5098473" y="3006990"/>
            <a:ext cx="6914285" cy="3302240"/>
          </a:xfrm>
          <a:prstGeom prst="rect">
            <a:avLst/>
          </a:prstGeom>
        </p:spPr>
      </p:pic>
      <p:sp>
        <p:nvSpPr>
          <p:cNvPr id="8" name="Textfeld 7">
            <a:extLst>
              <a:ext uri="{FF2B5EF4-FFF2-40B4-BE49-F238E27FC236}">
                <a16:creationId xmlns:a16="http://schemas.microsoft.com/office/drawing/2014/main" id="{95760790-3A0B-A974-0F02-141A93269192}"/>
              </a:ext>
            </a:extLst>
          </p:cNvPr>
          <p:cNvSpPr txBox="1"/>
          <p:nvPr/>
        </p:nvSpPr>
        <p:spPr>
          <a:xfrm>
            <a:off x="9586510" y="1183524"/>
            <a:ext cx="214552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de-DE" dirty="0"/>
              <a:t>resources/spring.xml</a:t>
            </a:r>
          </a:p>
        </p:txBody>
      </p:sp>
    </p:spTree>
    <p:extLst>
      <p:ext uri="{BB962C8B-B14F-4D97-AF65-F5344CB8AC3E}">
        <p14:creationId xmlns:p14="http://schemas.microsoft.com/office/powerpoint/2010/main" val="29004490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ring Batch Meta-Data ERD">
            <a:extLst>
              <a:ext uri="{FF2B5EF4-FFF2-40B4-BE49-F238E27FC236}">
                <a16:creationId xmlns:a16="http://schemas.microsoft.com/office/drawing/2014/main" id="{0BD2C4EF-78DD-AE17-046E-A7125F8662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2828" y="600435"/>
            <a:ext cx="7397886" cy="6044723"/>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6E1E1422-6694-CA1D-0760-79402716241C}"/>
              </a:ext>
            </a:extLst>
          </p:cNvPr>
          <p:cNvSpPr>
            <a:spLocks noGrp="1"/>
          </p:cNvSpPr>
          <p:nvPr>
            <p:ph type="title"/>
          </p:nvPr>
        </p:nvSpPr>
        <p:spPr/>
        <p:txBody>
          <a:bodyPr/>
          <a:lstStyle/>
          <a:p>
            <a:r>
              <a:rPr lang="de-DE" dirty="0" err="1"/>
              <a:t>JobRepository</a:t>
            </a:r>
            <a:endParaRPr lang="de-DE" dirty="0"/>
          </a:p>
        </p:txBody>
      </p:sp>
      <p:sp>
        <p:nvSpPr>
          <p:cNvPr id="3" name="Inhaltsplatzhalter 2">
            <a:extLst>
              <a:ext uri="{FF2B5EF4-FFF2-40B4-BE49-F238E27FC236}">
                <a16:creationId xmlns:a16="http://schemas.microsoft.com/office/drawing/2014/main" id="{6EF5633C-072B-AF9E-E456-32CC07254D7A}"/>
              </a:ext>
            </a:extLst>
          </p:cNvPr>
          <p:cNvSpPr>
            <a:spLocks noGrp="1"/>
          </p:cNvSpPr>
          <p:nvPr>
            <p:ph idx="1"/>
          </p:nvPr>
        </p:nvSpPr>
        <p:spPr>
          <a:xfrm>
            <a:off x="838200" y="1825625"/>
            <a:ext cx="3532094" cy="4351338"/>
          </a:xfrm>
        </p:spPr>
        <p:txBody>
          <a:bodyPr/>
          <a:lstStyle/>
          <a:p>
            <a:r>
              <a:rPr lang="de-DE" dirty="0"/>
              <a:t>Beim </a:t>
            </a:r>
            <a:r>
              <a:rPr lang="de-DE" dirty="0" err="1"/>
              <a:t>JobRepository</a:t>
            </a:r>
            <a:r>
              <a:rPr lang="de-DE" dirty="0"/>
              <a:t> liegt dieses Schema vor.</a:t>
            </a:r>
          </a:p>
          <a:p>
            <a:r>
              <a:rPr lang="de-DE" dirty="0"/>
              <a:t>Hier werden Informationen über die ausgeführten Jobs und </a:t>
            </a:r>
            <a:r>
              <a:rPr lang="de-DE" dirty="0" err="1"/>
              <a:t>Steps</a:t>
            </a:r>
            <a:r>
              <a:rPr lang="de-DE" dirty="0"/>
              <a:t> gespeichert.</a:t>
            </a:r>
          </a:p>
          <a:p>
            <a:endParaRPr lang="de-DE" dirty="0"/>
          </a:p>
        </p:txBody>
      </p:sp>
      <p:sp>
        <p:nvSpPr>
          <p:cNvPr id="8" name="Textfeld 7">
            <a:extLst>
              <a:ext uri="{FF2B5EF4-FFF2-40B4-BE49-F238E27FC236}">
                <a16:creationId xmlns:a16="http://schemas.microsoft.com/office/drawing/2014/main" id="{5F10C15C-2DC1-C478-09D6-8D0AEB3DDB65}"/>
              </a:ext>
            </a:extLst>
          </p:cNvPr>
          <p:cNvSpPr txBox="1"/>
          <p:nvPr/>
        </p:nvSpPr>
        <p:spPr>
          <a:xfrm>
            <a:off x="8680450" y="1626510"/>
            <a:ext cx="1949450" cy="738664"/>
          </a:xfrm>
          <a:prstGeom prst="rect">
            <a:avLst/>
          </a:prstGeom>
          <a:noFill/>
        </p:spPr>
        <p:txBody>
          <a:bodyPr wrap="square" rtlCol="0">
            <a:spAutoFit/>
          </a:bodyPr>
          <a:lstStyle/>
          <a:p>
            <a:r>
              <a:rPr lang="de-DE" sz="1400" dirty="0">
                <a:solidFill>
                  <a:schemeClr val="accent2"/>
                </a:solidFill>
              </a:rPr>
              <a:t>Hash von den </a:t>
            </a:r>
            <a:r>
              <a:rPr lang="de-DE" sz="1400" dirty="0" err="1">
                <a:solidFill>
                  <a:schemeClr val="accent2"/>
                </a:solidFill>
              </a:rPr>
              <a:t>Paramtern</a:t>
            </a:r>
            <a:r>
              <a:rPr lang="de-DE" sz="1400" dirty="0">
                <a:solidFill>
                  <a:schemeClr val="accent2"/>
                </a:solidFill>
              </a:rPr>
              <a:t>, wie das Ausführungsdatum</a:t>
            </a:r>
          </a:p>
        </p:txBody>
      </p:sp>
      <p:sp>
        <p:nvSpPr>
          <p:cNvPr id="11" name="Textfeld 10">
            <a:extLst>
              <a:ext uri="{FF2B5EF4-FFF2-40B4-BE49-F238E27FC236}">
                <a16:creationId xmlns:a16="http://schemas.microsoft.com/office/drawing/2014/main" id="{480D2A45-1C23-AF33-2750-F00AE1FD9F1D}"/>
              </a:ext>
            </a:extLst>
          </p:cNvPr>
          <p:cNvSpPr txBox="1"/>
          <p:nvPr/>
        </p:nvSpPr>
        <p:spPr>
          <a:xfrm>
            <a:off x="9655175" y="5019505"/>
            <a:ext cx="1314450" cy="523220"/>
          </a:xfrm>
          <a:prstGeom prst="rect">
            <a:avLst/>
          </a:prstGeom>
          <a:noFill/>
        </p:spPr>
        <p:txBody>
          <a:bodyPr wrap="square" rtlCol="0">
            <a:spAutoFit/>
          </a:bodyPr>
          <a:lstStyle/>
          <a:p>
            <a:r>
              <a:rPr lang="de-DE" sz="1400" dirty="0">
                <a:solidFill>
                  <a:schemeClr val="accent2"/>
                </a:solidFill>
              </a:rPr>
              <a:t>Key Value Pair für Parameter</a:t>
            </a:r>
          </a:p>
        </p:txBody>
      </p:sp>
      <p:sp>
        <p:nvSpPr>
          <p:cNvPr id="14" name="Textfeld 13">
            <a:extLst>
              <a:ext uri="{FF2B5EF4-FFF2-40B4-BE49-F238E27FC236}">
                <a16:creationId xmlns:a16="http://schemas.microsoft.com/office/drawing/2014/main" id="{B8BE13FA-74FF-FA00-21E7-F896BB455514}"/>
              </a:ext>
            </a:extLst>
          </p:cNvPr>
          <p:cNvSpPr txBox="1"/>
          <p:nvPr/>
        </p:nvSpPr>
        <p:spPr>
          <a:xfrm>
            <a:off x="6902450" y="393655"/>
            <a:ext cx="3556000" cy="738664"/>
          </a:xfrm>
          <a:prstGeom prst="rect">
            <a:avLst/>
          </a:prstGeom>
          <a:noFill/>
        </p:spPr>
        <p:txBody>
          <a:bodyPr wrap="square" rtlCol="0">
            <a:spAutoFit/>
          </a:bodyPr>
          <a:lstStyle/>
          <a:p>
            <a:r>
              <a:rPr lang="de-DE" sz="1400" dirty="0">
                <a:solidFill>
                  <a:schemeClr val="accent1"/>
                </a:solidFill>
              </a:rPr>
              <a:t>Mapping für einzelne Komponenten  des </a:t>
            </a:r>
            <a:r>
              <a:rPr lang="de-DE" sz="1400" dirty="0" err="1">
                <a:solidFill>
                  <a:schemeClr val="accent1"/>
                </a:solidFill>
              </a:rPr>
              <a:t>Steps</a:t>
            </a:r>
            <a:r>
              <a:rPr lang="de-DE" sz="1400" dirty="0">
                <a:solidFill>
                  <a:schemeClr val="accent1"/>
                </a:solidFill>
              </a:rPr>
              <a:t>. So kann Arbeit nach Abbruch wieder aufgenommen werden.</a:t>
            </a:r>
          </a:p>
        </p:txBody>
      </p:sp>
      <p:sp>
        <p:nvSpPr>
          <p:cNvPr id="4" name="Flussdiagramm: Prozess 3">
            <a:extLst>
              <a:ext uri="{FF2B5EF4-FFF2-40B4-BE49-F238E27FC236}">
                <a16:creationId xmlns:a16="http://schemas.microsoft.com/office/drawing/2014/main" id="{7E2A25CA-5772-13A8-10C4-FF8FEC4F4EDF}"/>
              </a:ext>
            </a:extLst>
          </p:cNvPr>
          <p:cNvSpPr/>
          <p:nvPr/>
        </p:nvSpPr>
        <p:spPr>
          <a:xfrm>
            <a:off x="9277584" y="3650876"/>
            <a:ext cx="1506957" cy="921124"/>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5" name="Flussdiagramm: Prozess 4">
            <a:extLst>
              <a:ext uri="{FF2B5EF4-FFF2-40B4-BE49-F238E27FC236}">
                <a16:creationId xmlns:a16="http://schemas.microsoft.com/office/drawing/2014/main" id="{5979A263-8869-8AD9-F826-F63989B5A636}"/>
              </a:ext>
            </a:extLst>
          </p:cNvPr>
          <p:cNvSpPr/>
          <p:nvPr/>
        </p:nvSpPr>
        <p:spPr>
          <a:xfrm>
            <a:off x="9277584" y="3655358"/>
            <a:ext cx="1506957" cy="183777"/>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6" name="Flussdiagramm: Prozess 5">
            <a:extLst>
              <a:ext uri="{FF2B5EF4-FFF2-40B4-BE49-F238E27FC236}">
                <a16:creationId xmlns:a16="http://schemas.microsoft.com/office/drawing/2014/main" id="{767909FE-38E7-7EF5-C292-13BE16BFC113}"/>
              </a:ext>
            </a:extLst>
          </p:cNvPr>
          <p:cNvSpPr/>
          <p:nvPr/>
        </p:nvSpPr>
        <p:spPr>
          <a:xfrm>
            <a:off x="7021443" y="2003612"/>
            <a:ext cx="1288839" cy="176007"/>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9" name="Rechteck 8">
            <a:extLst>
              <a:ext uri="{FF2B5EF4-FFF2-40B4-BE49-F238E27FC236}">
                <a16:creationId xmlns:a16="http://schemas.microsoft.com/office/drawing/2014/main" id="{A1AED955-94D4-C4D0-3899-9F114A2433D4}"/>
              </a:ext>
            </a:extLst>
          </p:cNvPr>
          <p:cNvSpPr/>
          <p:nvPr/>
        </p:nvSpPr>
        <p:spPr>
          <a:xfrm>
            <a:off x="4242829" y="621836"/>
            <a:ext cx="2561384" cy="1119557"/>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15" name="Rechteck 14">
            <a:extLst>
              <a:ext uri="{FF2B5EF4-FFF2-40B4-BE49-F238E27FC236}">
                <a16:creationId xmlns:a16="http://schemas.microsoft.com/office/drawing/2014/main" id="{4A396923-562C-5DF3-7BC3-E52BCD000C0B}"/>
              </a:ext>
            </a:extLst>
          </p:cNvPr>
          <p:cNvSpPr/>
          <p:nvPr/>
        </p:nvSpPr>
        <p:spPr>
          <a:xfrm>
            <a:off x="6587115" y="5507201"/>
            <a:ext cx="2561384" cy="1119557"/>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16" name="Textfeld 15">
            <a:extLst>
              <a:ext uri="{FF2B5EF4-FFF2-40B4-BE49-F238E27FC236}">
                <a16:creationId xmlns:a16="http://schemas.microsoft.com/office/drawing/2014/main" id="{B4F2694A-E39B-F1FA-3FB0-FAACC0973030}"/>
              </a:ext>
            </a:extLst>
          </p:cNvPr>
          <p:cNvSpPr txBox="1"/>
          <p:nvPr/>
        </p:nvSpPr>
        <p:spPr>
          <a:xfrm>
            <a:off x="9199684" y="6023074"/>
            <a:ext cx="2225431" cy="307777"/>
          </a:xfrm>
          <a:prstGeom prst="rect">
            <a:avLst/>
          </a:prstGeom>
          <a:noFill/>
        </p:spPr>
        <p:txBody>
          <a:bodyPr wrap="square" rtlCol="0">
            <a:spAutoFit/>
          </a:bodyPr>
          <a:lstStyle/>
          <a:p>
            <a:r>
              <a:rPr lang="de-DE" sz="1400" dirty="0">
                <a:solidFill>
                  <a:schemeClr val="accent1"/>
                </a:solidFill>
              </a:rPr>
              <a:t>Wie oben, bloß für den Job.</a:t>
            </a:r>
          </a:p>
        </p:txBody>
      </p:sp>
    </p:spTree>
    <p:extLst>
      <p:ext uri="{BB962C8B-B14F-4D97-AF65-F5344CB8AC3E}">
        <p14:creationId xmlns:p14="http://schemas.microsoft.com/office/powerpoint/2010/main" val="329371991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4AC626-DF33-1CE7-225F-CA537087871C}"/>
              </a:ext>
            </a:extLst>
          </p:cNvPr>
          <p:cNvSpPr>
            <a:spLocks noGrp="1"/>
          </p:cNvSpPr>
          <p:nvPr>
            <p:ph type="title"/>
          </p:nvPr>
        </p:nvSpPr>
        <p:spPr/>
        <p:txBody>
          <a:bodyPr/>
          <a:lstStyle/>
          <a:p>
            <a:r>
              <a:rPr lang="de-DE" dirty="0"/>
              <a:t>Status und Exit Code</a:t>
            </a:r>
          </a:p>
        </p:txBody>
      </p:sp>
      <p:sp>
        <p:nvSpPr>
          <p:cNvPr id="3" name="Inhaltsplatzhalter 2">
            <a:extLst>
              <a:ext uri="{FF2B5EF4-FFF2-40B4-BE49-F238E27FC236}">
                <a16:creationId xmlns:a16="http://schemas.microsoft.com/office/drawing/2014/main" id="{5C38F1E6-3D77-4EBF-828F-08DA512CC819}"/>
              </a:ext>
            </a:extLst>
          </p:cNvPr>
          <p:cNvSpPr>
            <a:spLocks noGrp="1"/>
          </p:cNvSpPr>
          <p:nvPr>
            <p:ph idx="1"/>
          </p:nvPr>
        </p:nvSpPr>
        <p:spPr>
          <a:xfrm>
            <a:off x="838200" y="1825625"/>
            <a:ext cx="5949950" cy="4351338"/>
          </a:xfrm>
        </p:spPr>
        <p:txBody>
          <a:bodyPr/>
          <a:lstStyle/>
          <a:p>
            <a:r>
              <a:rPr lang="de-DE" dirty="0"/>
              <a:t>Das Feld „STATUS“ in BATCH_JOB_EXECUTION wird mit dem vordefinierten </a:t>
            </a:r>
            <a:r>
              <a:rPr lang="de-DE" dirty="0" err="1"/>
              <a:t>Enum</a:t>
            </a:r>
            <a:r>
              <a:rPr lang="de-DE" dirty="0"/>
              <a:t> aus </a:t>
            </a:r>
            <a:r>
              <a:rPr lang="de-DE" dirty="0" err="1"/>
              <a:t>BatchStatus</a:t>
            </a:r>
            <a:r>
              <a:rPr lang="de-DE" dirty="0"/>
              <a:t> gefüllt</a:t>
            </a:r>
          </a:p>
          <a:p>
            <a:r>
              <a:rPr lang="de-DE" dirty="0"/>
              <a:t>EXIT_CODE und EXIT_MESSAGE können vom Nutzer konfiguriert werden.</a:t>
            </a:r>
          </a:p>
          <a:p>
            <a:r>
              <a:rPr lang="de-DE" dirty="0"/>
              <a:t>Default: </a:t>
            </a:r>
            <a:r>
              <a:rPr lang="de-DE" dirty="0" err="1"/>
              <a:t>Exceptions</a:t>
            </a:r>
            <a:r>
              <a:rPr lang="de-DE" dirty="0"/>
              <a:t> werden in EXIT_MESSAGE geschrieben.</a:t>
            </a:r>
          </a:p>
        </p:txBody>
      </p:sp>
      <p:pic>
        <p:nvPicPr>
          <p:cNvPr id="5" name="Grafik 4">
            <a:extLst>
              <a:ext uri="{FF2B5EF4-FFF2-40B4-BE49-F238E27FC236}">
                <a16:creationId xmlns:a16="http://schemas.microsoft.com/office/drawing/2014/main" id="{5064BF41-FC5F-195C-6B3A-8CB386BAFF54}"/>
              </a:ext>
            </a:extLst>
          </p:cNvPr>
          <p:cNvPicPr>
            <a:picLocks noChangeAspect="1"/>
          </p:cNvPicPr>
          <p:nvPr/>
        </p:nvPicPr>
        <p:blipFill>
          <a:blip r:embed="rId2"/>
          <a:stretch>
            <a:fillRect/>
          </a:stretch>
        </p:blipFill>
        <p:spPr>
          <a:xfrm>
            <a:off x="6788150" y="1027906"/>
            <a:ext cx="4675225" cy="4932362"/>
          </a:xfrm>
          <a:prstGeom prst="rect">
            <a:avLst/>
          </a:prstGeom>
        </p:spPr>
      </p:pic>
    </p:spTree>
    <p:extLst>
      <p:ext uri="{BB962C8B-B14F-4D97-AF65-F5344CB8AC3E}">
        <p14:creationId xmlns:p14="http://schemas.microsoft.com/office/powerpoint/2010/main" val="30942119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3B6C4C-F589-73C8-DE91-FBC4BABAA08B}"/>
              </a:ext>
            </a:extLst>
          </p:cNvPr>
          <p:cNvSpPr>
            <a:spLocks noGrp="1"/>
          </p:cNvSpPr>
          <p:nvPr>
            <p:ph type="title"/>
          </p:nvPr>
        </p:nvSpPr>
        <p:spPr/>
        <p:txBody>
          <a:bodyPr/>
          <a:lstStyle/>
          <a:p>
            <a:r>
              <a:rPr lang="de-DE" dirty="0" err="1"/>
              <a:t>SoutStep</a:t>
            </a:r>
            <a:r>
              <a:rPr lang="de-DE" dirty="0"/>
              <a:t> erstellen</a:t>
            </a:r>
          </a:p>
        </p:txBody>
      </p:sp>
      <p:sp>
        <p:nvSpPr>
          <p:cNvPr id="3" name="Inhaltsplatzhalter 2">
            <a:extLst>
              <a:ext uri="{FF2B5EF4-FFF2-40B4-BE49-F238E27FC236}">
                <a16:creationId xmlns:a16="http://schemas.microsoft.com/office/drawing/2014/main" id="{9AC4714F-8B49-8B5D-7180-C9F924438082}"/>
              </a:ext>
            </a:extLst>
          </p:cNvPr>
          <p:cNvSpPr>
            <a:spLocks noGrp="1"/>
          </p:cNvSpPr>
          <p:nvPr>
            <p:ph idx="1"/>
          </p:nvPr>
        </p:nvSpPr>
        <p:spPr>
          <a:xfrm>
            <a:off x="838200" y="1825625"/>
            <a:ext cx="3854824" cy="4351338"/>
          </a:xfrm>
        </p:spPr>
        <p:txBody>
          <a:bodyPr/>
          <a:lstStyle/>
          <a:p>
            <a:r>
              <a:rPr lang="de-DE" dirty="0"/>
              <a:t>Wir bauen uns eine Klasse, um im Rahmen der Schulung leicht </a:t>
            </a:r>
            <a:r>
              <a:rPr lang="de-DE" dirty="0" err="1"/>
              <a:t>Tasklets</a:t>
            </a:r>
            <a:r>
              <a:rPr lang="de-DE" dirty="0"/>
              <a:t> zu erstellen.</a:t>
            </a:r>
          </a:p>
        </p:txBody>
      </p:sp>
      <p:pic>
        <p:nvPicPr>
          <p:cNvPr id="12" name="Grafik 11">
            <a:extLst>
              <a:ext uri="{FF2B5EF4-FFF2-40B4-BE49-F238E27FC236}">
                <a16:creationId xmlns:a16="http://schemas.microsoft.com/office/drawing/2014/main" id="{73331855-1CDF-0981-D489-4525AE813815}"/>
              </a:ext>
            </a:extLst>
          </p:cNvPr>
          <p:cNvPicPr>
            <a:picLocks noChangeAspect="1"/>
          </p:cNvPicPr>
          <p:nvPr/>
        </p:nvPicPr>
        <p:blipFill>
          <a:blip r:embed="rId2"/>
          <a:stretch>
            <a:fillRect/>
          </a:stretch>
        </p:blipFill>
        <p:spPr>
          <a:xfrm>
            <a:off x="1108597" y="4469641"/>
            <a:ext cx="4033851" cy="2144119"/>
          </a:xfrm>
          <a:prstGeom prst="rect">
            <a:avLst/>
          </a:prstGeom>
        </p:spPr>
      </p:pic>
      <p:pic>
        <p:nvPicPr>
          <p:cNvPr id="14" name="Grafik 13">
            <a:extLst>
              <a:ext uri="{FF2B5EF4-FFF2-40B4-BE49-F238E27FC236}">
                <a16:creationId xmlns:a16="http://schemas.microsoft.com/office/drawing/2014/main" id="{9093599B-DC5F-2131-E005-977ED1EE2883}"/>
              </a:ext>
            </a:extLst>
          </p:cNvPr>
          <p:cNvPicPr>
            <a:picLocks noChangeAspect="1"/>
          </p:cNvPicPr>
          <p:nvPr/>
        </p:nvPicPr>
        <p:blipFill>
          <a:blip r:embed="rId3"/>
          <a:stretch>
            <a:fillRect/>
          </a:stretch>
        </p:blipFill>
        <p:spPr>
          <a:xfrm>
            <a:off x="6579819" y="251049"/>
            <a:ext cx="4773981" cy="6362711"/>
          </a:xfrm>
          <a:prstGeom prst="rect">
            <a:avLst/>
          </a:prstGeom>
        </p:spPr>
      </p:pic>
    </p:spTree>
    <p:extLst>
      <p:ext uri="{BB962C8B-B14F-4D97-AF65-F5344CB8AC3E}">
        <p14:creationId xmlns:p14="http://schemas.microsoft.com/office/powerpoint/2010/main" val="72516510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F8DFC0-DBD0-6F06-62F7-7C92E34B7225}"/>
              </a:ext>
            </a:extLst>
          </p:cNvPr>
          <p:cNvSpPr>
            <a:spLocks noGrp="1"/>
          </p:cNvSpPr>
          <p:nvPr>
            <p:ph type="title"/>
          </p:nvPr>
        </p:nvSpPr>
        <p:spPr/>
        <p:txBody>
          <a:bodyPr/>
          <a:lstStyle/>
          <a:p>
            <a:r>
              <a:rPr lang="de-DE" dirty="0"/>
              <a:t>Job </a:t>
            </a:r>
            <a:r>
              <a:rPr lang="de-DE" dirty="0">
                <a:solidFill>
                  <a:schemeClr val="accent2"/>
                </a:solidFill>
              </a:rPr>
              <a:t>Parameter</a:t>
            </a:r>
          </a:p>
        </p:txBody>
      </p:sp>
      <p:sp>
        <p:nvSpPr>
          <p:cNvPr id="3" name="Inhaltsplatzhalter 2">
            <a:extLst>
              <a:ext uri="{FF2B5EF4-FFF2-40B4-BE49-F238E27FC236}">
                <a16:creationId xmlns:a16="http://schemas.microsoft.com/office/drawing/2014/main" id="{DA346453-76B0-37F9-28C7-1F40C96C5FBE}"/>
              </a:ext>
            </a:extLst>
          </p:cNvPr>
          <p:cNvSpPr>
            <a:spLocks noGrp="1"/>
          </p:cNvSpPr>
          <p:nvPr>
            <p:ph idx="1"/>
          </p:nvPr>
        </p:nvSpPr>
        <p:spPr>
          <a:xfrm>
            <a:off x="838200" y="1825625"/>
            <a:ext cx="6500297" cy="4351338"/>
          </a:xfrm>
        </p:spPr>
        <p:txBody>
          <a:bodyPr/>
          <a:lstStyle/>
          <a:p>
            <a:r>
              <a:rPr lang="de-DE" dirty="0"/>
              <a:t>Über Parameter werden Jobinstanzen eindeutig gemacht.</a:t>
            </a:r>
          </a:p>
          <a:p>
            <a:r>
              <a:rPr lang="de-DE" dirty="0"/>
              <a:t>Die Parameter werden </a:t>
            </a:r>
            <a:r>
              <a:rPr lang="de-DE" dirty="0" err="1"/>
              <a:t>gehasht</a:t>
            </a:r>
            <a:r>
              <a:rPr lang="de-DE" dirty="0"/>
              <a:t> als Key gespeichert.</a:t>
            </a:r>
          </a:p>
          <a:p>
            <a:r>
              <a:rPr lang="de-DE" dirty="0"/>
              <a:t>Default: Sobald eine Jobinstanz eine erfolgreiche </a:t>
            </a:r>
            <a:r>
              <a:rPr lang="de-DE" dirty="0" err="1"/>
              <a:t>JobExecution</a:t>
            </a:r>
            <a:r>
              <a:rPr lang="de-DE" dirty="0"/>
              <a:t> aufweist, kann diese keine neue </a:t>
            </a:r>
            <a:r>
              <a:rPr lang="de-DE" dirty="0" err="1"/>
              <a:t>JobExecution</a:t>
            </a:r>
            <a:r>
              <a:rPr lang="de-DE" dirty="0"/>
              <a:t> mehr starten.</a:t>
            </a:r>
          </a:p>
        </p:txBody>
      </p:sp>
      <p:grpSp>
        <p:nvGrpSpPr>
          <p:cNvPr id="4" name="Gruppieren 3">
            <a:extLst>
              <a:ext uri="{FF2B5EF4-FFF2-40B4-BE49-F238E27FC236}">
                <a16:creationId xmlns:a16="http://schemas.microsoft.com/office/drawing/2014/main" id="{95F6E562-6754-86AB-41D1-267BFE8953AF}"/>
              </a:ext>
            </a:extLst>
          </p:cNvPr>
          <p:cNvGrpSpPr/>
          <p:nvPr/>
        </p:nvGrpSpPr>
        <p:grpSpPr>
          <a:xfrm>
            <a:off x="7611580" y="2259420"/>
            <a:ext cx="4104737" cy="3483748"/>
            <a:chOff x="7160163" y="2872361"/>
            <a:chExt cx="4104737" cy="3483748"/>
          </a:xfrm>
        </p:grpSpPr>
        <p:sp>
          <p:nvSpPr>
            <p:cNvPr id="5" name="Rechteck 4">
              <a:extLst>
                <a:ext uri="{FF2B5EF4-FFF2-40B4-BE49-F238E27FC236}">
                  <a16:creationId xmlns:a16="http://schemas.microsoft.com/office/drawing/2014/main" id="{2FEE51FA-67DC-02DA-4115-4DE66B39C283}"/>
                </a:ext>
              </a:extLst>
            </p:cNvPr>
            <p:cNvSpPr/>
            <p:nvPr/>
          </p:nvSpPr>
          <p:spPr>
            <a:xfrm>
              <a:off x="7160163" y="2872361"/>
              <a:ext cx="1568547" cy="5566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Job</a:t>
              </a:r>
            </a:p>
          </p:txBody>
        </p:sp>
        <p:sp>
          <p:nvSpPr>
            <p:cNvPr id="6" name="Rechteck 5">
              <a:extLst>
                <a:ext uri="{FF2B5EF4-FFF2-40B4-BE49-F238E27FC236}">
                  <a16:creationId xmlns:a16="http://schemas.microsoft.com/office/drawing/2014/main" id="{56DD5ED9-8449-7CC7-39BD-F3F7A965A08A}"/>
                </a:ext>
              </a:extLst>
            </p:cNvPr>
            <p:cNvSpPr/>
            <p:nvPr/>
          </p:nvSpPr>
          <p:spPr>
            <a:xfrm>
              <a:off x="7160163" y="4197416"/>
              <a:ext cx="1568547" cy="5566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JobInstance</a:t>
              </a:r>
              <a:endParaRPr lang="de-DE" dirty="0"/>
            </a:p>
          </p:txBody>
        </p:sp>
        <p:sp>
          <p:nvSpPr>
            <p:cNvPr id="7" name="Rechteck 6">
              <a:extLst>
                <a:ext uri="{FF2B5EF4-FFF2-40B4-BE49-F238E27FC236}">
                  <a16:creationId xmlns:a16="http://schemas.microsoft.com/office/drawing/2014/main" id="{ECFA176F-B67B-EA96-8069-979BFE94460F}"/>
                </a:ext>
              </a:extLst>
            </p:cNvPr>
            <p:cNvSpPr/>
            <p:nvPr/>
          </p:nvSpPr>
          <p:spPr>
            <a:xfrm>
              <a:off x="7160163" y="5522471"/>
              <a:ext cx="1568547" cy="5566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JobExecution</a:t>
              </a:r>
              <a:endParaRPr lang="de-DE" dirty="0"/>
            </a:p>
          </p:txBody>
        </p:sp>
        <p:sp>
          <p:nvSpPr>
            <p:cNvPr id="8" name="Pfeil: nach unten 7">
              <a:extLst>
                <a:ext uri="{FF2B5EF4-FFF2-40B4-BE49-F238E27FC236}">
                  <a16:creationId xmlns:a16="http://schemas.microsoft.com/office/drawing/2014/main" id="{8C0D0F6E-E797-9BE7-3851-5394D93ED688}"/>
                </a:ext>
              </a:extLst>
            </p:cNvPr>
            <p:cNvSpPr/>
            <p:nvPr/>
          </p:nvSpPr>
          <p:spPr>
            <a:xfrm>
              <a:off x="7760579" y="3534888"/>
              <a:ext cx="367714" cy="556639"/>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9" name="Pfeil: nach unten 8">
              <a:extLst>
                <a:ext uri="{FF2B5EF4-FFF2-40B4-BE49-F238E27FC236}">
                  <a16:creationId xmlns:a16="http://schemas.microsoft.com/office/drawing/2014/main" id="{CBB1C8C9-84F7-60A1-6733-D343EA0CADCF}"/>
                </a:ext>
              </a:extLst>
            </p:cNvPr>
            <p:cNvSpPr/>
            <p:nvPr/>
          </p:nvSpPr>
          <p:spPr>
            <a:xfrm>
              <a:off x="7760579" y="4859943"/>
              <a:ext cx="367714" cy="556639"/>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6CADDF21-DC75-75FE-A3F1-89D4440DFDB5}"/>
                </a:ext>
              </a:extLst>
            </p:cNvPr>
            <p:cNvSpPr txBox="1"/>
            <p:nvPr/>
          </p:nvSpPr>
          <p:spPr>
            <a:xfrm>
              <a:off x="9297846" y="2966014"/>
              <a:ext cx="1486817" cy="369332"/>
            </a:xfrm>
            <a:prstGeom prst="rect">
              <a:avLst/>
            </a:prstGeom>
            <a:noFill/>
          </p:spPr>
          <p:txBody>
            <a:bodyPr wrap="none" rtlCol="0">
              <a:spAutoFit/>
            </a:bodyPr>
            <a:lstStyle/>
            <a:p>
              <a:r>
                <a:rPr lang="de-DE" dirty="0" err="1"/>
                <a:t>EndOfDay</a:t>
              </a:r>
              <a:r>
                <a:rPr lang="de-DE" dirty="0"/>
                <a:t> Job</a:t>
              </a:r>
            </a:p>
          </p:txBody>
        </p:sp>
        <p:sp>
          <p:nvSpPr>
            <p:cNvPr id="11" name="Textfeld 10">
              <a:extLst>
                <a:ext uri="{FF2B5EF4-FFF2-40B4-BE49-F238E27FC236}">
                  <a16:creationId xmlns:a16="http://schemas.microsoft.com/office/drawing/2014/main" id="{7EABBA18-74DA-44FA-320E-509ED65981D7}"/>
                </a:ext>
              </a:extLst>
            </p:cNvPr>
            <p:cNvSpPr txBox="1"/>
            <p:nvPr/>
          </p:nvSpPr>
          <p:spPr>
            <a:xfrm>
              <a:off x="9297846" y="4152569"/>
              <a:ext cx="1736091" cy="646331"/>
            </a:xfrm>
            <a:prstGeom prst="rect">
              <a:avLst/>
            </a:prstGeom>
            <a:noFill/>
          </p:spPr>
          <p:txBody>
            <a:bodyPr wrap="square" rtlCol="0">
              <a:spAutoFit/>
            </a:bodyPr>
            <a:lstStyle/>
            <a:p>
              <a:r>
                <a:rPr lang="de-DE" dirty="0" err="1"/>
                <a:t>EndOfDay</a:t>
              </a:r>
              <a:r>
                <a:rPr lang="de-DE" dirty="0"/>
                <a:t> Job am </a:t>
              </a:r>
              <a:r>
                <a:rPr lang="de-DE" b="1" dirty="0">
                  <a:solidFill>
                    <a:schemeClr val="accent2"/>
                  </a:solidFill>
                </a:rPr>
                <a:t>01.02.2023</a:t>
              </a:r>
            </a:p>
          </p:txBody>
        </p:sp>
        <p:sp>
          <p:nvSpPr>
            <p:cNvPr id="12" name="Textfeld 11">
              <a:extLst>
                <a:ext uri="{FF2B5EF4-FFF2-40B4-BE49-F238E27FC236}">
                  <a16:creationId xmlns:a16="http://schemas.microsoft.com/office/drawing/2014/main" id="{ECF44758-ED41-63AE-144D-F6C4FD7BFB8B}"/>
                </a:ext>
              </a:extLst>
            </p:cNvPr>
            <p:cNvSpPr txBox="1"/>
            <p:nvPr/>
          </p:nvSpPr>
          <p:spPr>
            <a:xfrm>
              <a:off x="9297846" y="5432779"/>
              <a:ext cx="1967054" cy="923330"/>
            </a:xfrm>
            <a:prstGeom prst="rect">
              <a:avLst/>
            </a:prstGeom>
            <a:noFill/>
          </p:spPr>
          <p:txBody>
            <a:bodyPr wrap="square" rtlCol="0">
              <a:spAutoFit/>
            </a:bodyPr>
            <a:lstStyle/>
            <a:p>
              <a:r>
                <a:rPr lang="de-DE" dirty="0"/>
                <a:t>Erster Versuch des </a:t>
              </a:r>
              <a:r>
                <a:rPr lang="de-DE" dirty="0" err="1"/>
                <a:t>EndOfDay</a:t>
              </a:r>
              <a:r>
                <a:rPr lang="de-DE" dirty="0"/>
                <a:t> Job am 01.02.2023</a:t>
              </a:r>
            </a:p>
          </p:txBody>
        </p:sp>
      </p:grpSp>
    </p:spTree>
    <p:extLst>
      <p:ext uri="{BB962C8B-B14F-4D97-AF65-F5344CB8AC3E}">
        <p14:creationId xmlns:p14="http://schemas.microsoft.com/office/powerpoint/2010/main" val="21134827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7554B5-A6AA-FEB5-46FC-18E135F3D954}"/>
              </a:ext>
            </a:extLst>
          </p:cNvPr>
          <p:cNvSpPr>
            <a:spLocks noGrp="1"/>
          </p:cNvSpPr>
          <p:nvPr>
            <p:ph type="title"/>
          </p:nvPr>
        </p:nvSpPr>
        <p:spPr/>
        <p:txBody>
          <a:bodyPr/>
          <a:lstStyle/>
          <a:p>
            <a:r>
              <a:rPr lang="de-DE" dirty="0" err="1"/>
              <a:t>No</a:t>
            </a:r>
            <a:r>
              <a:rPr lang="de-DE" dirty="0"/>
              <a:t> </a:t>
            </a:r>
            <a:r>
              <a:rPr lang="de-DE" dirty="0" err="1"/>
              <a:t>more</a:t>
            </a:r>
            <a:r>
              <a:rPr lang="de-DE" dirty="0"/>
              <a:t> </a:t>
            </a:r>
            <a:r>
              <a:rPr lang="de-DE" dirty="0" err="1"/>
              <a:t>JobBuilderFactory</a:t>
            </a:r>
            <a:endParaRPr lang="de-DE" dirty="0"/>
          </a:p>
        </p:txBody>
      </p:sp>
      <p:sp>
        <p:nvSpPr>
          <p:cNvPr id="3" name="Inhaltsplatzhalter 2">
            <a:extLst>
              <a:ext uri="{FF2B5EF4-FFF2-40B4-BE49-F238E27FC236}">
                <a16:creationId xmlns:a16="http://schemas.microsoft.com/office/drawing/2014/main" id="{F9A80586-7C67-D81B-7EA9-96A8E2FE4AA9}"/>
              </a:ext>
            </a:extLst>
          </p:cNvPr>
          <p:cNvSpPr>
            <a:spLocks noGrp="1"/>
          </p:cNvSpPr>
          <p:nvPr>
            <p:ph idx="1"/>
          </p:nvPr>
        </p:nvSpPr>
        <p:spPr>
          <a:xfrm>
            <a:off x="838200" y="1825625"/>
            <a:ext cx="6369424" cy="4351338"/>
          </a:xfrm>
        </p:spPr>
        <p:txBody>
          <a:bodyPr/>
          <a:lstStyle/>
          <a:p>
            <a:r>
              <a:rPr lang="de-DE" dirty="0" err="1"/>
              <a:t>JobBuilderFactory</a:t>
            </a:r>
            <a:r>
              <a:rPr lang="de-DE" dirty="0"/>
              <a:t> wurde mit 5.0.0 auf </a:t>
            </a:r>
            <a:r>
              <a:rPr lang="de-DE" dirty="0" err="1"/>
              <a:t>deprecated</a:t>
            </a:r>
            <a:r>
              <a:rPr lang="de-DE" dirty="0"/>
              <a:t> gesetzt.</a:t>
            </a:r>
          </a:p>
          <a:p>
            <a:r>
              <a:rPr lang="de-DE" dirty="0"/>
              <a:t>Es war eigentlich nur ein </a:t>
            </a:r>
            <a:r>
              <a:rPr lang="de-DE" dirty="0" err="1"/>
              <a:t>Jobbuilder</a:t>
            </a:r>
            <a:r>
              <a:rPr lang="de-DE" dirty="0"/>
              <a:t>, bei dem das </a:t>
            </a:r>
            <a:r>
              <a:rPr lang="de-DE" dirty="0" err="1"/>
              <a:t>Jobrepository</a:t>
            </a:r>
            <a:r>
              <a:rPr lang="de-DE" dirty="0"/>
              <a:t> automatisch gesetzt wurde (was man nicht immer möchte).</a:t>
            </a:r>
          </a:p>
          <a:p>
            <a:r>
              <a:rPr lang="de-DE" dirty="0" err="1"/>
              <a:t>Zukünfig</a:t>
            </a:r>
            <a:r>
              <a:rPr lang="de-DE" dirty="0"/>
              <a:t> soll daher einfach </a:t>
            </a:r>
            <a:r>
              <a:rPr lang="de-DE" dirty="0" err="1"/>
              <a:t>Jobbuilder</a:t>
            </a:r>
            <a:r>
              <a:rPr lang="de-DE" dirty="0"/>
              <a:t> verwendet werden.</a:t>
            </a:r>
          </a:p>
        </p:txBody>
      </p:sp>
      <p:pic>
        <p:nvPicPr>
          <p:cNvPr id="5" name="Grafik 4">
            <a:extLst>
              <a:ext uri="{FF2B5EF4-FFF2-40B4-BE49-F238E27FC236}">
                <a16:creationId xmlns:a16="http://schemas.microsoft.com/office/drawing/2014/main" id="{B5AE6A42-5304-F0FC-4A38-376FDBDBDEAE}"/>
              </a:ext>
            </a:extLst>
          </p:cNvPr>
          <p:cNvPicPr>
            <a:picLocks noChangeAspect="1"/>
          </p:cNvPicPr>
          <p:nvPr/>
        </p:nvPicPr>
        <p:blipFill>
          <a:blip r:embed="rId3"/>
          <a:stretch>
            <a:fillRect/>
          </a:stretch>
        </p:blipFill>
        <p:spPr>
          <a:xfrm>
            <a:off x="7207624" y="365125"/>
            <a:ext cx="4686300" cy="6010275"/>
          </a:xfrm>
          <a:prstGeom prst="rect">
            <a:avLst/>
          </a:prstGeom>
        </p:spPr>
      </p:pic>
    </p:spTree>
    <p:extLst>
      <p:ext uri="{BB962C8B-B14F-4D97-AF65-F5344CB8AC3E}">
        <p14:creationId xmlns:p14="http://schemas.microsoft.com/office/powerpoint/2010/main" val="169175938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5AB020-7CA6-E8F7-3D1D-4AF14CD052A2}"/>
              </a:ext>
            </a:extLst>
          </p:cNvPr>
          <p:cNvSpPr>
            <a:spLocks noGrp="1"/>
          </p:cNvSpPr>
          <p:nvPr>
            <p:ph type="title"/>
          </p:nvPr>
        </p:nvSpPr>
        <p:spPr/>
        <p:txBody>
          <a:bodyPr/>
          <a:lstStyle/>
          <a:p>
            <a:r>
              <a:rPr lang="de-DE" dirty="0" err="1"/>
              <a:t>Steps</a:t>
            </a:r>
            <a:r>
              <a:rPr lang="de-DE" dirty="0"/>
              <a:t> hintereinander ausführen</a:t>
            </a:r>
          </a:p>
        </p:txBody>
      </p:sp>
      <p:pic>
        <p:nvPicPr>
          <p:cNvPr id="5" name="Inhaltsplatzhalter 4">
            <a:extLst>
              <a:ext uri="{FF2B5EF4-FFF2-40B4-BE49-F238E27FC236}">
                <a16:creationId xmlns:a16="http://schemas.microsoft.com/office/drawing/2014/main" id="{017DCCED-8A32-41F7-A317-24AEFBF6E64D}"/>
              </a:ext>
            </a:extLst>
          </p:cNvPr>
          <p:cNvPicPr>
            <a:picLocks noGrp="1" noChangeAspect="1"/>
          </p:cNvPicPr>
          <p:nvPr>
            <p:ph idx="1"/>
          </p:nvPr>
        </p:nvPicPr>
        <p:blipFill>
          <a:blip r:embed="rId2"/>
          <a:stretch>
            <a:fillRect/>
          </a:stretch>
        </p:blipFill>
        <p:spPr>
          <a:xfrm>
            <a:off x="641256" y="2610363"/>
            <a:ext cx="8677275" cy="2943225"/>
          </a:xfrm>
        </p:spPr>
      </p:pic>
      <p:sp>
        <p:nvSpPr>
          <p:cNvPr id="6" name="Flussdiagramm: Prozess 5">
            <a:extLst>
              <a:ext uri="{FF2B5EF4-FFF2-40B4-BE49-F238E27FC236}">
                <a16:creationId xmlns:a16="http://schemas.microsoft.com/office/drawing/2014/main" id="{AEC6A834-1808-7B4F-AD79-152435B4F5DE}"/>
              </a:ext>
            </a:extLst>
          </p:cNvPr>
          <p:cNvSpPr/>
          <p:nvPr/>
        </p:nvSpPr>
        <p:spPr>
          <a:xfrm>
            <a:off x="2411510" y="4322527"/>
            <a:ext cx="982969" cy="609934"/>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7" name="Rechteck: abgerundete Ecken 6">
            <a:extLst>
              <a:ext uri="{FF2B5EF4-FFF2-40B4-BE49-F238E27FC236}">
                <a16:creationId xmlns:a16="http://schemas.microsoft.com/office/drawing/2014/main" id="{BCF0FE98-1EE6-CC97-B355-EB1A762E8B14}"/>
              </a:ext>
            </a:extLst>
          </p:cNvPr>
          <p:cNvSpPr/>
          <p:nvPr/>
        </p:nvSpPr>
        <p:spPr>
          <a:xfrm>
            <a:off x="9977718" y="2743200"/>
            <a:ext cx="1376082"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Step</a:t>
            </a:r>
            <a:r>
              <a:rPr lang="de-DE" dirty="0"/>
              <a:t> 1</a:t>
            </a:r>
          </a:p>
        </p:txBody>
      </p:sp>
      <p:sp>
        <p:nvSpPr>
          <p:cNvPr id="8" name="Rechteck: abgerundete Ecken 7">
            <a:extLst>
              <a:ext uri="{FF2B5EF4-FFF2-40B4-BE49-F238E27FC236}">
                <a16:creationId xmlns:a16="http://schemas.microsoft.com/office/drawing/2014/main" id="{3D73173C-D4B3-C72F-7C5E-56FBC038A07B}"/>
              </a:ext>
            </a:extLst>
          </p:cNvPr>
          <p:cNvSpPr/>
          <p:nvPr/>
        </p:nvSpPr>
        <p:spPr>
          <a:xfrm>
            <a:off x="9982200" y="3777921"/>
            <a:ext cx="1376082"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Step</a:t>
            </a:r>
            <a:r>
              <a:rPr lang="de-DE" dirty="0"/>
              <a:t> 2</a:t>
            </a:r>
          </a:p>
        </p:txBody>
      </p:sp>
      <p:sp>
        <p:nvSpPr>
          <p:cNvPr id="9" name="Rechteck: abgerundete Ecken 8">
            <a:extLst>
              <a:ext uri="{FF2B5EF4-FFF2-40B4-BE49-F238E27FC236}">
                <a16:creationId xmlns:a16="http://schemas.microsoft.com/office/drawing/2014/main" id="{3CDDDEB1-3D7B-CC42-A09B-68CB2FD1B728}"/>
              </a:ext>
            </a:extLst>
          </p:cNvPr>
          <p:cNvSpPr/>
          <p:nvPr/>
        </p:nvSpPr>
        <p:spPr>
          <a:xfrm>
            <a:off x="9986682" y="4812642"/>
            <a:ext cx="1376082"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Step</a:t>
            </a:r>
            <a:r>
              <a:rPr lang="de-DE" dirty="0"/>
              <a:t> 3</a:t>
            </a:r>
          </a:p>
        </p:txBody>
      </p:sp>
      <p:cxnSp>
        <p:nvCxnSpPr>
          <p:cNvPr id="11" name="Gerade Verbindung mit Pfeil 10">
            <a:extLst>
              <a:ext uri="{FF2B5EF4-FFF2-40B4-BE49-F238E27FC236}">
                <a16:creationId xmlns:a16="http://schemas.microsoft.com/office/drawing/2014/main" id="{BE58DFB1-A09D-9FC5-83EF-D3C6AF61E14E}"/>
              </a:ext>
            </a:extLst>
          </p:cNvPr>
          <p:cNvCxnSpPr>
            <a:stCxn id="7" idx="2"/>
            <a:endCxn id="8" idx="0"/>
          </p:cNvCxnSpPr>
          <p:nvPr/>
        </p:nvCxnSpPr>
        <p:spPr>
          <a:xfrm>
            <a:off x="10665759" y="3281082"/>
            <a:ext cx="4482" cy="496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9E61F4C3-C71E-AC48-21E9-C898B8C231BF}"/>
              </a:ext>
            </a:extLst>
          </p:cNvPr>
          <p:cNvCxnSpPr>
            <a:cxnSpLocks/>
            <a:stCxn id="8" idx="2"/>
            <a:endCxn id="9" idx="0"/>
          </p:cNvCxnSpPr>
          <p:nvPr/>
        </p:nvCxnSpPr>
        <p:spPr>
          <a:xfrm>
            <a:off x="10670241" y="4315803"/>
            <a:ext cx="4482" cy="496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435410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abgerundete Ecken 10">
            <a:extLst>
              <a:ext uri="{FF2B5EF4-FFF2-40B4-BE49-F238E27FC236}">
                <a16:creationId xmlns:a16="http://schemas.microsoft.com/office/drawing/2014/main" id="{9316E706-FF63-AB07-EBAD-9F09A311B6B5}"/>
              </a:ext>
            </a:extLst>
          </p:cNvPr>
          <p:cNvSpPr/>
          <p:nvPr/>
        </p:nvSpPr>
        <p:spPr>
          <a:xfrm>
            <a:off x="9560096" y="2064123"/>
            <a:ext cx="2207558" cy="4020671"/>
          </a:xfrm>
          <a:prstGeom prst="roundRect">
            <a:avLst>
              <a:gd name="adj" fmla="val 8748"/>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de-DE" dirty="0"/>
              <a:t>Flow</a:t>
            </a:r>
          </a:p>
        </p:txBody>
      </p:sp>
      <p:sp>
        <p:nvSpPr>
          <p:cNvPr id="2" name="Titel 1">
            <a:extLst>
              <a:ext uri="{FF2B5EF4-FFF2-40B4-BE49-F238E27FC236}">
                <a16:creationId xmlns:a16="http://schemas.microsoft.com/office/drawing/2014/main" id="{02B8E983-DF09-3CE8-3615-0BA188120D7F}"/>
              </a:ext>
            </a:extLst>
          </p:cNvPr>
          <p:cNvSpPr>
            <a:spLocks noGrp="1"/>
          </p:cNvSpPr>
          <p:nvPr>
            <p:ph type="title"/>
          </p:nvPr>
        </p:nvSpPr>
        <p:spPr/>
        <p:txBody>
          <a:bodyPr/>
          <a:lstStyle/>
          <a:p>
            <a:r>
              <a:rPr lang="de-DE" dirty="0"/>
              <a:t>Implizit Flow erzeugen</a:t>
            </a:r>
          </a:p>
        </p:txBody>
      </p:sp>
      <p:pic>
        <p:nvPicPr>
          <p:cNvPr id="5" name="Inhaltsplatzhalter 4">
            <a:extLst>
              <a:ext uri="{FF2B5EF4-FFF2-40B4-BE49-F238E27FC236}">
                <a16:creationId xmlns:a16="http://schemas.microsoft.com/office/drawing/2014/main" id="{9E044A48-5A02-F0A4-FEDF-256B299DF5F9}"/>
              </a:ext>
            </a:extLst>
          </p:cNvPr>
          <p:cNvPicPr>
            <a:picLocks noGrp="1" noChangeAspect="1"/>
          </p:cNvPicPr>
          <p:nvPr>
            <p:ph idx="1"/>
          </p:nvPr>
        </p:nvPicPr>
        <p:blipFill>
          <a:blip r:embed="rId3"/>
          <a:stretch>
            <a:fillRect/>
          </a:stretch>
        </p:blipFill>
        <p:spPr>
          <a:xfrm>
            <a:off x="592895" y="2522857"/>
            <a:ext cx="8467725" cy="2943225"/>
          </a:xfrm>
        </p:spPr>
      </p:pic>
      <p:sp>
        <p:nvSpPr>
          <p:cNvPr id="6" name="Rechteck: abgerundete Ecken 5">
            <a:extLst>
              <a:ext uri="{FF2B5EF4-FFF2-40B4-BE49-F238E27FC236}">
                <a16:creationId xmlns:a16="http://schemas.microsoft.com/office/drawing/2014/main" id="{AFC91373-B582-30A5-1BD6-4DE7747EA533}"/>
              </a:ext>
            </a:extLst>
          </p:cNvPr>
          <p:cNvSpPr/>
          <p:nvPr/>
        </p:nvSpPr>
        <p:spPr>
          <a:xfrm>
            <a:off x="9977718" y="2743200"/>
            <a:ext cx="1376082"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Step</a:t>
            </a:r>
            <a:r>
              <a:rPr lang="de-DE" dirty="0"/>
              <a:t> 1</a:t>
            </a:r>
          </a:p>
        </p:txBody>
      </p:sp>
      <p:sp>
        <p:nvSpPr>
          <p:cNvPr id="7" name="Rechteck: abgerundete Ecken 6">
            <a:extLst>
              <a:ext uri="{FF2B5EF4-FFF2-40B4-BE49-F238E27FC236}">
                <a16:creationId xmlns:a16="http://schemas.microsoft.com/office/drawing/2014/main" id="{D8DD13A4-3C1B-1A64-49DD-64787AAF3365}"/>
              </a:ext>
            </a:extLst>
          </p:cNvPr>
          <p:cNvSpPr/>
          <p:nvPr/>
        </p:nvSpPr>
        <p:spPr>
          <a:xfrm>
            <a:off x="9982200" y="3777921"/>
            <a:ext cx="1376082"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Step</a:t>
            </a:r>
            <a:r>
              <a:rPr lang="de-DE" dirty="0"/>
              <a:t> 2</a:t>
            </a:r>
          </a:p>
        </p:txBody>
      </p:sp>
      <p:sp>
        <p:nvSpPr>
          <p:cNvPr id="8" name="Rechteck: abgerundete Ecken 7">
            <a:extLst>
              <a:ext uri="{FF2B5EF4-FFF2-40B4-BE49-F238E27FC236}">
                <a16:creationId xmlns:a16="http://schemas.microsoft.com/office/drawing/2014/main" id="{88CFD73A-D013-E4F3-1714-745B576A9B48}"/>
              </a:ext>
            </a:extLst>
          </p:cNvPr>
          <p:cNvSpPr/>
          <p:nvPr/>
        </p:nvSpPr>
        <p:spPr>
          <a:xfrm>
            <a:off x="9986682" y="4812642"/>
            <a:ext cx="1376082"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Step</a:t>
            </a:r>
            <a:r>
              <a:rPr lang="de-DE" dirty="0"/>
              <a:t> 3</a:t>
            </a:r>
          </a:p>
        </p:txBody>
      </p:sp>
      <p:cxnSp>
        <p:nvCxnSpPr>
          <p:cNvPr id="9" name="Gerade Verbindung mit Pfeil 8">
            <a:extLst>
              <a:ext uri="{FF2B5EF4-FFF2-40B4-BE49-F238E27FC236}">
                <a16:creationId xmlns:a16="http://schemas.microsoft.com/office/drawing/2014/main" id="{4E213A30-3FE8-C8DD-88DE-699BA96C8728}"/>
              </a:ext>
            </a:extLst>
          </p:cNvPr>
          <p:cNvCxnSpPr>
            <a:stCxn id="6" idx="2"/>
            <a:endCxn id="7" idx="0"/>
          </p:cNvCxnSpPr>
          <p:nvPr/>
        </p:nvCxnSpPr>
        <p:spPr>
          <a:xfrm>
            <a:off x="10665759" y="3281082"/>
            <a:ext cx="4482" cy="4968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a:extLst>
              <a:ext uri="{FF2B5EF4-FFF2-40B4-BE49-F238E27FC236}">
                <a16:creationId xmlns:a16="http://schemas.microsoft.com/office/drawing/2014/main" id="{0C768149-B403-4DB1-A4EA-E8D49E038324}"/>
              </a:ext>
            </a:extLst>
          </p:cNvPr>
          <p:cNvCxnSpPr>
            <a:cxnSpLocks/>
            <a:stCxn id="7" idx="2"/>
            <a:endCxn id="8" idx="0"/>
          </p:cNvCxnSpPr>
          <p:nvPr/>
        </p:nvCxnSpPr>
        <p:spPr>
          <a:xfrm>
            <a:off x="10670241" y="4315803"/>
            <a:ext cx="4482" cy="4968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220D7BC6-49B5-46FC-0392-FDA47B6F299A}"/>
              </a:ext>
            </a:extLst>
          </p:cNvPr>
          <p:cNvSpPr txBox="1"/>
          <p:nvPr/>
        </p:nvSpPr>
        <p:spPr>
          <a:xfrm>
            <a:off x="10663875" y="3346740"/>
            <a:ext cx="1095172" cy="307777"/>
          </a:xfrm>
          <a:prstGeom prst="rect">
            <a:avLst/>
          </a:prstGeom>
          <a:noFill/>
        </p:spPr>
        <p:txBody>
          <a:bodyPr wrap="none" rtlCol="0">
            <a:spAutoFit/>
          </a:bodyPr>
          <a:lstStyle/>
          <a:p>
            <a:r>
              <a:rPr lang="de-DE" sz="1400" dirty="0"/>
              <a:t>COMPLETED</a:t>
            </a:r>
          </a:p>
        </p:txBody>
      </p:sp>
      <p:sp>
        <p:nvSpPr>
          <p:cNvPr id="13" name="Textfeld 12">
            <a:extLst>
              <a:ext uri="{FF2B5EF4-FFF2-40B4-BE49-F238E27FC236}">
                <a16:creationId xmlns:a16="http://schemas.microsoft.com/office/drawing/2014/main" id="{597C2303-AE03-D60C-CBF5-2378EBFDFC2C}"/>
              </a:ext>
            </a:extLst>
          </p:cNvPr>
          <p:cNvSpPr txBox="1"/>
          <p:nvPr/>
        </p:nvSpPr>
        <p:spPr>
          <a:xfrm>
            <a:off x="10668357" y="4410334"/>
            <a:ext cx="1095172" cy="307777"/>
          </a:xfrm>
          <a:prstGeom prst="rect">
            <a:avLst/>
          </a:prstGeom>
          <a:noFill/>
        </p:spPr>
        <p:txBody>
          <a:bodyPr wrap="none" rtlCol="0">
            <a:spAutoFit/>
          </a:bodyPr>
          <a:lstStyle/>
          <a:p>
            <a:r>
              <a:rPr lang="de-DE" sz="1400" dirty="0"/>
              <a:t>COMPLETED</a:t>
            </a:r>
          </a:p>
        </p:txBody>
      </p:sp>
      <p:cxnSp>
        <p:nvCxnSpPr>
          <p:cNvPr id="14" name="Gerade Verbindung mit Pfeil 13">
            <a:extLst>
              <a:ext uri="{FF2B5EF4-FFF2-40B4-BE49-F238E27FC236}">
                <a16:creationId xmlns:a16="http://schemas.microsoft.com/office/drawing/2014/main" id="{52BCAE7E-950A-74C0-A842-25F1741D4C7B}"/>
              </a:ext>
            </a:extLst>
          </p:cNvPr>
          <p:cNvCxnSpPr>
            <a:cxnSpLocks/>
          </p:cNvCxnSpPr>
          <p:nvPr/>
        </p:nvCxnSpPr>
        <p:spPr>
          <a:xfrm>
            <a:off x="10670241" y="5348717"/>
            <a:ext cx="0" cy="278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Ellipse 15">
            <a:extLst>
              <a:ext uri="{FF2B5EF4-FFF2-40B4-BE49-F238E27FC236}">
                <a16:creationId xmlns:a16="http://schemas.microsoft.com/office/drawing/2014/main" id="{159170E9-E3C8-14E6-D2A8-175711F66077}"/>
              </a:ext>
            </a:extLst>
          </p:cNvPr>
          <p:cNvSpPr/>
          <p:nvPr/>
        </p:nvSpPr>
        <p:spPr>
          <a:xfrm>
            <a:off x="10525685" y="5620040"/>
            <a:ext cx="289111" cy="2665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3212426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E887DC-985A-80EB-D8BC-386FC08A5649}"/>
              </a:ext>
            </a:extLst>
          </p:cNvPr>
          <p:cNvSpPr>
            <a:spLocks noGrp="1"/>
          </p:cNvSpPr>
          <p:nvPr>
            <p:ph type="title"/>
          </p:nvPr>
        </p:nvSpPr>
        <p:spPr/>
        <p:txBody>
          <a:bodyPr/>
          <a:lstStyle/>
          <a:p>
            <a:r>
              <a:rPr lang="de-DE" dirty="0"/>
              <a:t>Flow</a:t>
            </a:r>
          </a:p>
        </p:txBody>
      </p:sp>
      <p:sp>
        <p:nvSpPr>
          <p:cNvPr id="3" name="Inhaltsplatzhalter 2">
            <a:extLst>
              <a:ext uri="{FF2B5EF4-FFF2-40B4-BE49-F238E27FC236}">
                <a16:creationId xmlns:a16="http://schemas.microsoft.com/office/drawing/2014/main" id="{053E657A-1B0B-ABE5-F530-DA54EF61AE3D}"/>
              </a:ext>
            </a:extLst>
          </p:cNvPr>
          <p:cNvSpPr>
            <a:spLocks noGrp="1"/>
          </p:cNvSpPr>
          <p:nvPr>
            <p:ph idx="1"/>
          </p:nvPr>
        </p:nvSpPr>
        <p:spPr/>
        <p:txBody>
          <a:bodyPr/>
          <a:lstStyle/>
          <a:p>
            <a:r>
              <a:rPr lang="de-DE" dirty="0" err="1"/>
              <a:t>Flows</a:t>
            </a:r>
            <a:r>
              <a:rPr lang="de-DE" dirty="0"/>
              <a:t> sind Zusammenfassung von </a:t>
            </a:r>
            <a:r>
              <a:rPr lang="de-DE" dirty="0" err="1"/>
              <a:t>Steps</a:t>
            </a:r>
            <a:endParaRPr lang="de-DE" dirty="0"/>
          </a:p>
          <a:p>
            <a:r>
              <a:rPr lang="de-DE" dirty="0" err="1"/>
              <a:t>Flows</a:t>
            </a:r>
            <a:r>
              <a:rPr lang="de-DE" dirty="0"/>
              <a:t> bestehen aus </a:t>
            </a:r>
            <a:r>
              <a:rPr lang="de-DE" dirty="0" err="1"/>
              <a:t>Steps</a:t>
            </a:r>
            <a:r>
              <a:rPr lang="de-DE" dirty="0"/>
              <a:t> und </a:t>
            </a:r>
            <a:r>
              <a:rPr lang="de-DE" dirty="0" err="1"/>
              <a:t>Flows</a:t>
            </a:r>
            <a:r>
              <a:rPr lang="de-DE" dirty="0"/>
              <a:t>.</a:t>
            </a:r>
          </a:p>
          <a:p>
            <a:r>
              <a:rPr lang="de-DE" dirty="0"/>
              <a:t>Stelle mit einem </a:t>
            </a:r>
            <a:r>
              <a:rPr lang="de-DE" dirty="0" err="1"/>
              <a:t>FlowBuilder</a:t>
            </a:r>
            <a:r>
              <a:rPr lang="de-DE" dirty="0"/>
              <a:t>&lt;Flow&gt; einen Flow zusammen.</a:t>
            </a:r>
          </a:p>
          <a:p>
            <a:r>
              <a:rPr lang="de-DE" dirty="0"/>
              <a:t>Ein Flow muss mit end() explizit beendet werden.</a:t>
            </a:r>
          </a:p>
        </p:txBody>
      </p:sp>
    </p:spTree>
    <p:extLst>
      <p:ext uri="{BB962C8B-B14F-4D97-AF65-F5344CB8AC3E}">
        <p14:creationId xmlns:p14="http://schemas.microsoft.com/office/powerpoint/2010/main" val="21978963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44146B-F381-7D80-BCC1-3B3C57E355DA}"/>
              </a:ext>
            </a:extLst>
          </p:cNvPr>
          <p:cNvSpPr>
            <a:spLocks noGrp="1"/>
          </p:cNvSpPr>
          <p:nvPr>
            <p:ph type="title"/>
          </p:nvPr>
        </p:nvSpPr>
        <p:spPr/>
        <p:txBody>
          <a:bodyPr/>
          <a:lstStyle/>
          <a:p>
            <a:r>
              <a:rPr lang="de-DE" dirty="0"/>
              <a:t>Abschlusspunkte</a:t>
            </a:r>
          </a:p>
        </p:txBody>
      </p:sp>
      <p:graphicFrame>
        <p:nvGraphicFramePr>
          <p:cNvPr id="7" name="Tabelle 7">
            <a:extLst>
              <a:ext uri="{FF2B5EF4-FFF2-40B4-BE49-F238E27FC236}">
                <a16:creationId xmlns:a16="http://schemas.microsoft.com/office/drawing/2014/main" id="{200B7D9E-6F27-F595-E086-B2399971D632}"/>
              </a:ext>
            </a:extLst>
          </p:cNvPr>
          <p:cNvGraphicFramePr>
            <a:graphicFrameLocks noGrp="1"/>
          </p:cNvGraphicFramePr>
          <p:nvPr>
            <p:ph idx="1"/>
            <p:extLst>
              <p:ext uri="{D42A27DB-BD31-4B8C-83A1-F6EECF244321}">
                <p14:modId xmlns:p14="http://schemas.microsoft.com/office/powerpoint/2010/main" val="1999982890"/>
              </p:ext>
            </p:extLst>
          </p:nvPr>
        </p:nvGraphicFramePr>
        <p:xfrm>
          <a:off x="838200" y="1825625"/>
          <a:ext cx="10515596" cy="3210560"/>
        </p:xfrm>
        <a:graphic>
          <a:graphicData uri="http://schemas.openxmlformats.org/drawingml/2006/table">
            <a:tbl>
              <a:tblPr firstRow="1" bandRow="1">
                <a:tableStyleId>{5C22544A-7EE6-4342-B048-85BDC9FD1C3A}</a:tableStyleId>
              </a:tblPr>
              <a:tblGrid>
                <a:gridCol w="1757082">
                  <a:extLst>
                    <a:ext uri="{9D8B030D-6E8A-4147-A177-3AD203B41FA5}">
                      <a16:colId xmlns:a16="http://schemas.microsoft.com/office/drawing/2014/main" val="3303421445"/>
                    </a:ext>
                  </a:extLst>
                </a:gridCol>
                <a:gridCol w="2386853">
                  <a:extLst>
                    <a:ext uri="{9D8B030D-6E8A-4147-A177-3AD203B41FA5}">
                      <a16:colId xmlns:a16="http://schemas.microsoft.com/office/drawing/2014/main" val="1871753952"/>
                    </a:ext>
                  </a:extLst>
                </a:gridCol>
                <a:gridCol w="3966883">
                  <a:extLst>
                    <a:ext uri="{9D8B030D-6E8A-4147-A177-3AD203B41FA5}">
                      <a16:colId xmlns:a16="http://schemas.microsoft.com/office/drawing/2014/main" val="208592124"/>
                    </a:ext>
                  </a:extLst>
                </a:gridCol>
                <a:gridCol w="2404778">
                  <a:extLst>
                    <a:ext uri="{9D8B030D-6E8A-4147-A177-3AD203B41FA5}">
                      <a16:colId xmlns:a16="http://schemas.microsoft.com/office/drawing/2014/main" val="1071158225"/>
                    </a:ext>
                  </a:extLst>
                </a:gridCol>
              </a:tblGrid>
              <a:tr h="370840">
                <a:tc>
                  <a:txBody>
                    <a:bodyPr/>
                    <a:lstStyle/>
                    <a:p>
                      <a:r>
                        <a:rPr lang="de-DE" dirty="0"/>
                        <a:t>Methode</a:t>
                      </a:r>
                    </a:p>
                  </a:txBody>
                  <a:tcPr/>
                </a:tc>
                <a:tc>
                  <a:txBody>
                    <a:bodyPr/>
                    <a:lstStyle/>
                    <a:p>
                      <a:r>
                        <a:rPr lang="de-DE" dirty="0"/>
                        <a:t>Parameter</a:t>
                      </a:r>
                    </a:p>
                  </a:txBody>
                  <a:tcPr/>
                </a:tc>
                <a:tc>
                  <a:txBody>
                    <a:bodyPr/>
                    <a:lstStyle/>
                    <a:p>
                      <a:r>
                        <a:rPr lang="de-DE" dirty="0"/>
                        <a:t>Bedeutung</a:t>
                      </a:r>
                    </a:p>
                  </a:txBody>
                  <a:tcPr/>
                </a:tc>
                <a:tc>
                  <a:txBody>
                    <a:bodyPr/>
                    <a:lstStyle/>
                    <a:p>
                      <a:r>
                        <a:rPr lang="de-DE" dirty="0"/>
                        <a:t>Job kann mit selben Parametern erneut gestartet werden?</a:t>
                      </a:r>
                    </a:p>
                  </a:txBody>
                  <a:tcPr/>
                </a:tc>
                <a:extLst>
                  <a:ext uri="{0D108BD9-81ED-4DB2-BD59-A6C34878D82A}">
                    <a16:rowId xmlns:a16="http://schemas.microsoft.com/office/drawing/2014/main" val="3519629967"/>
                  </a:ext>
                </a:extLst>
              </a:tr>
              <a:tr h="370840">
                <a:tc>
                  <a:txBody>
                    <a:bodyPr/>
                    <a:lstStyle/>
                    <a:p>
                      <a:r>
                        <a:rPr lang="de-DE" dirty="0"/>
                        <a:t>end</a:t>
                      </a:r>
                    </a:p>
                  </a:txBody>
                  <a:tcPr/>
                </a:tc>
                <a:tc>
                  <a:txBody>
                    <a:bodyPr/>
                    <a:lstStyle/>
                    <a:p>
                      <a:r>
                        <a:rPr lang="de-DE"/>
                        <a:t>-</a:t>
                      </a:r>
                      <a:endParaRPr lang="de-DE" dirty="0"/>
                    </a:p>
                  </a:txBody>
                  <a:tcPr/>
                </a:tc>
                <a:tc>
                  <a:txBody>
                    <a:bodyPr/>
                    <a:lstStyle/>
                    <a:p>
                      <a:r>
                        <a:rPr lang="de-DE" dirty="0"/>
                        <a:t>Job endet erfolgreich.</a:t>
                      </a:r>
                    </a:p>
                  </a:txBody>
                  <a:tcPr/>
                </a:tc>
                <a:tc>
                  <a:txBody>
                    <a:bodyPr/>
                    <a:lstStyle/>
                    <a:p>
                      <a:r>
                        <a:rPr lang="de-DE" dirty="0"/>
                        <a:t>Nein</a:t>
                      </a:r>
                    </a:p>
                  </a:txBody>
                  <a:tcPr/>
                </a:tc>
                <a:extLst>
                  <a:ext uri="{0D108BD9-81ED-4DB2-BD59-A6C34878D82A}">
                    <a16:rowId xmlns:a16="http://schemas.microsoft.com/office/drawing/2014/main" val="1090709795"/>
                  </a:ext>
                </a:extLst>
              </a:tr>
              <a:tr h="370840">
                <a:tc>
                  <a:txBody>
                    <a:bodyPr/>
                    <a:lstStyle/>
                    <a:p>
                      <a:r>
                        <a:rPr lang="de-DE" dirty="0" err="1"/>
                        <a:t>stop</a:t>
                      </a:r>
                      <a:endParaRPr lang="de-DE" dirty="0"/>
                    </a:p>
                  </a:txBody>
                  <a:tcPr/>
                </a:tc>
                <a:tc>
                  <a:txBody>
                    <a:bodyPr/>
                    <a:lstStyle/>
                    <a:p>
                      <a:r>
                        <a:rPr lang="de-DE"/>
                        <a:t>-</a:t>
                      </a:r>
                      <a:endParaRPr lang="de-DE" dirty="0"/>
                    </a:p>
                  </a:txBody>
                  <a:tcPr/>
                </a:tc>
                <a:tc>
                  <a:txBody>
                    <a:bodyPr/>
                    <a:lstStyle/>
                    <a:p>
                      <a:r>
                        <a:rPr lang="de-DE" dirty="0"/>
                        <a:t>Job stoppt und wird bei Neustart wieder von Beginn aufgenommen.</a:t>
                      </a:r>
                    </a:p>
                  </a:txBody>
                  <a:tcPr/>
                </a:tc>
                <a:tc>
                  <a:txBody>
                    <a:bodyPr/>
                    <a:lstStyle/>
                    <a:p>
                      <a:r>
                        <a:rPr lang="de-DE" dirty="0"/>
                        <a:t>Ja</a:t>
                      </a:r>
                    </a:p>
                  </a:txBody>
                  <a:tcPr/>
                </a:tc>
                <a:extLst>
                  <a:ext uri="{0D108BD9-81ED-4DB2-BD59-A6C34878D82A}">
                    <a16:rowId xmlns:a16="http://schemas.microsoft.com/office/drawing/2014/main" val="1868904345"/>
                  </a:ext>
                </a:extLst>
              </a:tr>
              <a:tr h="370840">
                <a:tc>
                  <a:txBody>
                    <a:bodyPr/>
                    <a:lstStyle/>
                    <a:p>
                      <a:r>
                        <a:rPr lang="de-DE" dirty="0"/>
                        <a:t>fail</a:t>
                      </a:r>
                    </a:p>
                  </a:txBody>
                  <a:tcPr/>
                </a:tc>
                <a:tc>
                  <a:txBody>
                    <a:bodyPr/>
                    <a:lstStyle/>
                    <a:p>
                      <a:r>
                        <a:rPr lang="de-DE"/>
                        <a:t>-</a:t>
                      </a:r>
                      <a:endParaRPr lang="de-DE" dirty="0"/>
                    </a:p>
                  </a:txBody>
                  <a:tcPr/>
                </a:tc>
                <a:tc>
                  <a:txBody>
                    <a:bodyPr/>
                    <a:lstStyle/>
                    <a:p>
                      <a:r>
                        <a:rPr lang="de-DE" dirty="0"/>
                        <a:t>Job endet als erfolglos.</a:t>
                      </a:r>
                    </a:p>
                  </a:txBody>
                  <a:tcPr/>
                </a:tc>
                <a:tc>
                  <a:txBody>
                    <a:bodyPr/>
                    <a:lstStyle/>
                    <a:p>
                      <a:r>
                        <a:rPr lang="de-DE" dirty="0"/>
                        <a:t>Ja</a:t>
                      </a:r>
                    </a:p>
                  </a:txBody>
                  <a:tcPr/>
                </a:tc>
                <a:extLst>
                  <a:ext uri="{0D108BD9-81ED-4DB2-BD59-A6C34878D82A}">
                    <a16:rowId xmlns:a16="http://schemas.microsoft.com/office/drawing/2014/main" val="3772488442"/>
                  </a:ext>
                </a:extLst>
              </a:tr>
              <a:tr h="370840">
                <a:tc>
                  <a:txBody>
                    <a:bodyPr/>
                    <a:lstStyle/>
                    <a:p>
                      <a:r>
                        <a:rPr lang="de-DE" dirty="0" err="1"/>
                        <a:t>stopAndRestart</a:t>
                      </a:r>
                      <a:endParaRPr lang="de-DE" dirty="0"/>
                    </a:p>
                  </a:txBody>
                  <a:tcPr/>
                </a:tc>
                <a:tc>
                  <a:txBody>
                    <a:bodyPr/>
                    <a:lstStyle/>
                    <a:p>
                      <a:r>
                        <a:rPr lang="de-DE" dirty="0"/>
                        <a:t>Flow</a:t>
                      </a:r>
                    </a:p>
                    <a:p>
                      <a:r>
                        <a:rPr lang="de-DE" dirty="0" err="1"/>
                        <a:t>Step</a:t>
                      </a:r>
                      <a:endParaRPr lang="de-DE" dirty="0"/>
                    </a:p>
                    <a:p>
                      <a:r>
                        <a:rPr lang="de-DE" dirty="0" err="1"/>
                        <a:t>JobExecutionDecider</a:t>
                      </a:r>
                      <a:endParaRPr lang="de-DE" dirty="0"/>
                    </a:p>
                  </a:txBody>
                  <a:tcPr/>
                </a:tc>
                <a:tc>
                  <a:txBody>
                    <a:bodyPr/>
                    <a:lstStyle/>
                    <a:p>
                      <a:r>
                        <a:rPr lang="de-DE" dirty="0"/>
                        <a:t>Job stoppt und wir an der vorgegebene Stelle wieder aufgenommen.</a:t>
                      </a:r>
                    </a:p>
                  </a:txBody>
                  <a:tcPr/>
                </a:tc>
                <a:tc>
                  <a:txBody>
                    <a:bodyPr/>
                    <a:lstStyle/>
                    <a:p>
                      <a:r>
                        <a:rPr lang="de-DE" dirty="0"/>
                        <a:t>Ja</a:t>
                      </a:r>
                    </a:p>
                  </a:txBody>
                  <a:tcPr/>
                </a:tc>
                <a:extLst>
                  <a:ext uri="{0D108BD9-81ED-4DB2-BD59-A6C34878D82A}">
                    <a16:rowId xmlns:a16="http://schemas.microsoft.com/office/drawing/2014/main" val="798468212"/>
                  </a:ext>
                </a:extLst>
              </a:tr>
            </a:tbl>
          </a:graphicData>
        </a:graphic>
      </p:graphicFrame>
      <p:grpSp>
        <p:nvGrpSpPr>
          <p:cNvPr id="10" name="Gruppieren 9">
            <a:extLst>
              <a:ext uri="{FF2B5EF4-FFF2-40B4-BE49-F238E27FC236}">
                <a16:creationId xmlns:a16="http://schemas.microsoft.com/office/drawing/2014/main" id="{47576810-D78E-D590-D734-BB1CB5BCB476}"/>
              </a:ext>
            </a:extLst>
          </p:cNvPr>
          <p:cNvGrpSpPr/>
          <p:nvPr/>
        </p:nvGrpSpPr>
        <p:grpSpPr>
          <a:xfrm>
            <a:off x="3335804" y="5270745"/>
            <a:ext cx="5133975" cy="1371600"/>
            <a:chOff x="3335804" y="5270745"/>
            <a:chExt cx="5133975" cy="1371600"/>
          </a:xfrm>
        </p:grpSpPr>
        <p:pic>
          <p:nvPicPr>
            <p:cNvPr id="9" name="Grafik 8">
              <a:extLst>
                <a:ext uri="{FF2B5EF4-FFF2-40B4-BE49-F238E27FC236}">
                  <a16:creationId xmlns:a16="http://schemas.microsoft.com/office/drawing/2014/main" id="{D5A4B2CF-B320-1E49-7144-1A0A83CC3336}"/>
                </a:ext>
              </a:extLst>
            </p:cNvPr>
            <p:cNvPicPr>
              <a:picLocks noChangeAspect="1"/>
            </p:cNvPicPr>
            <p:nvPr/>
          </p:nvPicPr>
          <p:blipFill>
            <a:blip r:embed="rId2"/>
            <a:stretch>
              <a:fillRect/>
            </a:stretch>
          </p:blipFill>
          <p:spPr>
            <a:xfrm>
              <a:off x="3335804" y="5270745"/>
              <a:ext cx="5133975" cy="1371600"/>
            </a:xfrm>
            <a:prstGeom prst="rect">
              <a:avLst/>
            </a:prstGeom>
          </p:spPr>
        </p:pic>
        <p:sp>
          <p:nvSpPr>
            <p:cNvPr id="6" name="Flussdiagramm: Prozess 5">
              <a:extLst>
                <a:ext uri="{FF2B5EF4-FFF2-40B4-BE49-F238E27FC236}">
                  <a16:creationId xmlns:a16="http://schemas.microsoft.com/office/drawing/2014/main" id="{A2E3F4D6-5580-5104-2BBA-8F1E3043589A}"/>
                </a:ext>
              </a:extLst>
            </p:cNvPr>
            <p:cNvSpPr/>
            <p:nvPr/>
          </p:nvSpPr>
          <p:spPr>
            <a:xfrm>
              <a:off x="6739685" y="5909582"/>
              <a:ext cx="1637833" cy="188058"/>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grpSp>
    </p:spTree>
    <p:extLst>
      <p:ext uri="{BB962C8B-B14F-4D97-AF65-F5344CB8AC3E}">
        <p14:creationId xmlns:p14="http://schemas.microsoft.com/office/powerpoint/2010/main" val="362134185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A56726-B2DB-4258-27C8-55E8E0E86B67}"/>
              </a:ext>
            </a:extLst>
          </p:cNvPr>
          <p:cNvSpPr>
            <a:spLocks noGrp="1"/>
          </p:cNvSpPr>
          <p:nvPr>
            <p:ph type="title"/>
          </p:nvPr>
        </p:nvSpPr>
        <p:spPr/>
        <p:txBody>
          <a:bodyPr/>
          <a:lstStyle/>
          <a:p>
            <a:r>
              <a:rPr lang="de-DE" dirty="0" err="1"/>
              <a:t>Flow→Step</a:t>
            </a:r>
            <a:r>
              <a:rPr lang="de-DE" dirty="0"/>
              <a:t> &amp; </a:t>
            </a:r>
            <a:r>
              <a:rPr lang="de-DE" dirty="0" err="1"/>
              <a:t>Step→Flow</a:t>
            </a:r>
            <a:endParaRPr lang="de-DE" dirty="0"/>
          </a:p>
        </p:txBody>
      </p:sp>
      <p:sp>
        <p:nvSpPr>
          <p:cNvPr id="3" name="Inhaltsplatzhalter 2">
            <a:extLst>
              <a:ext uri="{FF2B5EF4-FFF2-40B4-BE49-F238E27FC236}">
                <a16:creationId xmlns:a16="http://schemas.microsoft.com/office/drawing/2014/main" id="{251664C7-DA8B-982F-99D4-F0FF1D2DCEC0}"/>
              </a:ext>
            </a:extLst>
          </p:cNvPr>
          <p:cNvSpPr>
            <a:spLocks noGrp="1"/>
          </p:cNvSpPr>
          <p:nvPr>
            <p:ph idx="1"/>
          </p:nvPr>
        </p:nvSpPr>
        <p:spPr>
          <a:xfrm>
            <a:off x="838200" y="1825625"/>
            <a:ext cx="4545842" cy="4351338"/>
          </a:xfrm>
        </p:spPr>
        <p:txBody>
          <a:bodyPr/>
          <a:lstStyle/>
          <a:p>
            <a:r>
              <a:rPr lang="de-DE" dirty="0"/>
              <a:t>Von einem Flow aus kann der nächste </a:t>
            </a:r>
            <a:r>
              <a:rPr lang="de-DE" dirty="0" err="1"/>
              <a:t>Step</a:t>
            </a:r>
            <a:r>
              <a:rPr lang="de-DE" dirty="0"/>
              <a:t> direkt angegeben werden.</a:t>
            </a:r>
          </a:p>
          <a:p>
            <a:r>
              <a:rPr lang="de-DE" dirty="0"/>
              <a:t>Von einem </a:t>
            </a:r>
            <a:r>
              <a:rPr lang="de-DE" dirty="0" err="1"/>
              <a:t>Step</a:t>
            </a:r>
            <a:r>
              <a:rPr lang="de-DE" dirty="0"/>
              <a:t> aus, kann nur mit on() zum nächsten Stepp gelangt werden.</a:t>
            </a:r>
          </a:p>
        </p:txBody>
      </p:sp>
      <p:pic>
        <p:nvPicPr>
          <p:cNvPr id="5" name="Grafik 4">
            <a:extLst>
              <a:ext uri="{FF2B5EF4-FFF2-40B4-BE49-F238E27FC236}">
                <a16:creationId xmlns:a16="http://schemas.microsoft.com/office/drawing/2014/main" id="{4FDD52F4-8EC0-E88E-C561-DA496773DBD8}"/>
              </a:ext>
            </a:extLst>
          </p:cNvPr>
          <p:cNvPicPr>
            <a:picLocks noChangeAspect="1"/>
          </p:cNvPicPr>
          <p:nvPr/>
        </p:nvPicPr>
        <p:blipFill>
          <a:blip r:embed="rId2"/>
          <a:stretch>
            <a:fillRect/>
          </a:stretch>
        </p:blipFill>
        <p:spPr>
          <a:xfrm>
            <a:off x="5443214" y="1636464"/>
            <a:ext cx="6284478" cy="3938090"/>
          </a:xfrm>
          <a:prstGeom prst="rect">
            <a:avLst/>
          </a:prstGeom>
        </p:spPr>
      </p:pic>
      <p:sp>
        <p:nvSpPr>
          <p:cNvPr id="6" name="Rechteck 5">
            <a:extLst>
              <a:ext uri="{FF2B5EF4-FFF2-40B4-BE49-F238E27FC236}">
                <a16:creationId xmlns:a16="http://schemas.microsoft.com/office/drawing/2014/main" id="{F3E2C86A-2DE3-9FA9-D5A9-24350C1E6987}"/>
              </a:ext>
            </a:extLst>
          </p:cNvPr>
          <p:cNvSpPr/>
          <p:nvPr/>
        </p:nvSpPr>
        <p:spPr>
          <a:xfrm>
            <a:off x="6752721" y="3572302"/>
            <a:ext cx="1374521" cy="160361"/>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7" name="Rechteck 6">
            <a:extLst>
              <a:ext uri="{FF2B5EF4-FFF2-40B4-BE49-F238E27FC236}">
                <a16:creationId xmlns:a16="http://schemas.microsoft.com/office/drawing/2014/main" id="{AE9F89AF-1F14-295E-3461-7D5B7BCFB129}"/>
              </a:ext>
            </a:extLst>
          </p:cNvPr>
          <p:cNvSpPr/>
          <p:nvPr/>
        </p:nvSpPr>
        <p:spPr>
          <a:xfrm>
            <a:off x="6752720" y="5074623"/>
            <a:ext cx="2606433" cy="160361"/>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934002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5EA17F-DDE8-693C-F560-422DD2DA11A8}"/>
              </a:ext>
            </a:extLst>
          </p:cNvPr>
          <p:cNvSpPr>
            <a:spLocks noGrp="1"/>
          </p:cNvSpPr>
          <p:nvPr>
            <p:ph type="title"/>
          </p:nvPr>
        </p:nvSpPr>
        <p:spPr/>
        <p:txBody>
          <a:bodyPr/>
          <a:lstStyle/>
          <a:p>
            <a:r>
              <a:rPr lang="de-DE" dirty="0"/>
              <a:t>Vorstellungsrunde</a:t>
            </a:r>
          </a:p>
        </p:txBody>
      </p:sp>
      <p:sp>
        <p:nvSpPr>
          <p:cNvPr id="3" name="Inhaltsplatzhalter 2">
            <a:extLst>
              <a:ext uri="{FF2B5EF4-FFF2-40B4-BE49-F238E27FC236}">
                <a16:creationId xmlns:a16="http://schemas.microsoft.com/office/drawing/2014/main" id="{2F7FF6AD-47ED-AED0-78DD-D5CF4CC62895}"/>
              </a:ext>
            </a:extLst>
          </p:cNvPr>
          <p:cNvSpPr>
            <a:spLocks noGrp="1"/>
          </p:cNvSpPr>
          <p:nvPr>
            <p:ph idx="1"/>
          </p:nvPr>
        </p:nvSpPr>
        <p:spPr/>
        <p:txBody>
          <a:bodyPr/>
          <a:lstStyle/>
          <a:p>
            <a:r>
              <a:rPr lang="de-DE" dirty="0"/>
              <a:t>Wer bin ich?</a:t>
            </a:r>
          </a:p>
          <a:p>
            <a:r>
              <a:rPr lang="de-DE" dirty="0"/>
              <a:t>Meine Aufgabe im Unternehmen…</a:t>
            </a:r>
          </a:p>
          <a:p>
            <a:r>
              <a:rPr lang="de-DE" dirty="0"/>
              <a:t>Meine Erfahrungen mit Spring…</a:t>
            </a:r>
          </a:p>
          <a:p>
            <a:r>
              <a:rPr lang="de-DE" dirty="0"/>
              <a:t>Als Entwicklungsumgebung (IDE) nutze ich…</a:t>
            </a:r>
          </a:p>
          <a:p>
            <a:r>
              <a:rPr lang="de-DE" dirty="0"/>
              <a:t>Meine Liebling Outdoor Aktivität…</a:t>
            </a:r>
          </a:p>
        </p:txBody>
      </p:sp>
    </p:spTree>
    <p:extLst>
      <p:ext uri="{BB962C8B-B14F-4D97-AF65-F5344CB8AC3E}">
        <p14:creationId xmlns:p14="http://schemas.microsoft.com/office/powerpoint/2010/main" val="3430750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A7D038-CC37-A5F0-D546-D74E5CC7CF0C}"/>
              </a:ext>
            </a:extLst>
          </p:cNvPr>
          <p:cNvSpPr>
            <a:spLocks noGrp="1"/>
          </p:cNvSpPr>
          <p:nvPr>
            <p:ph type="title"/>
          </p:nvPr>
        </p:nvSpPr>
        <p:spPr/>
        <p:txBody>
          <a:bodyPr/>
          <a:lstStyle/>
          <a:p>
            <a:r>
              <a:rPr lang="de-DE" dirty="0"/>
              <a:t>DI mit </a:t>
            </a:r>
            <a:r>
              <a:rPr lang="de-DE" dirty="0" err="1"/>
              <a:t>Konstruktorargumenten</a:t>
            </a:r>
            <a:endParaRPr lang="de-DE" dirty="0"/>
          </a:p>
        </p:txBody>
      </p:sp>
      <p:sp>
        <p:nvSpPr>
          <p:cNvPr id="3" name="Inhaltsplatzhalter 2">
            <a:extLst>
              <a:ext uri="{FF2B5EF4-FFF2-40B4-BE49-F238E27FC236}">
                <a16:creationId xmlns:a16="http://schemas.microsoft.com/office/drawing/2014/main" id="{B46EE605-1C8F-2F1D-10C1-7629E29891CE}"/>
              </a:ext>
            </a:extLst>
          </p:cNvPr>
          <p:cNvSpPr>
            <a:spLocks noGrp="1"/>
          </p:cNvSpPr>
          <p:nvPr>
            <p:ph idx="1"/>
          </p:nvPr>
        </p:nvSpPr>
        <p:spPr>
          <a:xfrm>
            <a:off x="838200" y="1825625"/>
            <a:ext cx="4239491" cy="4351338"/>
          </a:xfrm>
        </p:spPr>
        <p:txBody>
          <a:bodyPr/>
          <a:lstStyle/>
          <a:p>
            <a:r>
              <a:rPr lang="de-DE" dirty="0"/>
              <a:t>Die DI kann auch über </a:t>
            </a:r>
            <a:r>
              <a:rPr lang="de-DE" dirty="0" err="1"/>
              <a:t>Konstruktorargumente</a:t>
            </a:r>
            <a:r>
              <a:rPr lang="de-DE" dirty="0"/>
              <a:t> stattfinden.</a:t>
            </a:r>
          </a:p>
        </p:txBody>
      </p:sp>
      <p:pic>
        <p:nvPicPr>
          <p:cNvPr id="5" name="Grafik 4">
            <a:extLst>
              <a:ext uri="{FF2B5EF4-FFF2-40B4-BE49-F238E27FC236}">
                <a16:creationId xmlns:a16="http://schemas.microsoft.com/office/drawing/2014/main" id="{01D2105A-0039-219B-FC29-0609A83B40AA}"/>
              </a:ext>
            </a:extLst>
          </p:cNvPr>
          <p:cNvPicPr>
            <a:picLocks noChangeAspect="1"/>
          </p:cNvPicPr>
          <p:nvPr/>
        </p:nvPicPr>
        <p:blipFill>
          <a:blip r:embed="rId2"/>
          <a:stretch>
            <a:fillRect/>
          </a:stretch>
        </p:blipFill>
        <p:spPr>
          <a:xfrm>
            <a:off x="5790723" y="2010787"/>
            <a:ext cx="5868310" cy="1064633"/>
          </a:xfrm>
          <a:prstGeom prst="rect">
            <a:avLst/>
          </a:prstGeom>
        </p:spPr>
      </p:pic>
      <p:pic>
        <p:nvPicPr>
          <p:cNvPr id="7" name="Grafik 6">
            <a:extLst>
              <a:ext uri="{FF2B5EF4-FFF2-40B4-BE49-F238E27FC236}">
                <a16:creationId xmlns:a16="http://schemas.microsoft.com/office/drawing/2014/main" id="{CE16E779-DE96-F3B5-7262-E6FC5286E846}"/>
              </a:ext>
            </a:extLst>
          </p:cNvPr>
          <p:cNvPicPr>
            <a:picLocks noChangeAspect="1"/>
          </p:cNvPicPr>
          <p:nvPr/>
        </p:nvPicPr>
        <p:blipFill>
          <a:blip r:embed="rId3"/>
          <a:stretch>
            <a:fillRect/>
          </a:stretch>
        </p:blipFill>
        <p:spPr>
          <a:xfrm>
            <a:off x="5243945" y="3782580"/>
            <a:ext cx="6593030" cy="2244709"/>
          </a:xfrm>
          <a:prstGeom prst="rect">
            <a:avLst/>
          </a:prstGeom>
        </p:spPr>
      </p:pic>
      <p:sp>
        <p:nvSpPr>
          <p:cNvPr id="8" name="Textfeld 7">
            <a:extLst>
              <a:ext uri="{FF2B5EF4-FFF2-40B4-BE49-F238E27FC236}">
                <a16:creationId xmlns:a16="http://schemas.microsoft.com/office/drawing/2014/main" id="{DF18D382-70E3-CF23-A49F-0D42C5691CD7}"/>
              </a:ext>
            </a:extLst>
          </p:cNvPr>
          <p:cNvSpPr txBox="1"/>
          <p:nvPr/>
        </p:nvSpPr>
        <p:spPr>
          <a:xfrm>
            <a:off x="9506582" y="1641455"/>
            <a:ext cx="214552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de-DE" dirty="0"/>
              <a:t>resources/spring.xml</a:t>
            </a:r>
          </a:p>
        </p:txBody>
      </p:sp>
    </p:spTree>
    <p:extLst>
      <p:ext uri="{BB962C8B-B14F-4D97-AF65-F5344CB8AC3E}">
        <p14:creationId xmlns:p14="http://schemas.microsoft.com/office/powerpoint/2010/main" val="135489143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457D44-7FD5-BA5F-0B26-42FB7D08740B}"/>
              </a:ext>
            </a:extLst>
          </p:cNvPr>
          <p:cNvSpPr>
            <a:spLocks noGrp="1"/>
          </p:cNvSpPr>
          <p:nvPr>
            <p:ph type="title"/>
          </p:nvPr>
        </p:nvSpPr>
        <p:spPr/>
        <p:txBody>
          <a:bodyPr/>
          <a:lstStyle/>
          <a:p>
            <a:r>
              <a:rPr lang="de-DE" dirty="0"/>
              <a:t>Parallelisierung von </a:t>
            </a:r>
            <a:r>
              <a:rPr lang="de-DE" dirty="0" err="1"/>
              <a:t>Flows</a:t>
            </a:r>
            <a:endParaRPr lang="de-DE" dirty="0"/>
          </a:p>
        </p:txBody>
      </p:sp>
      <p:sp>
        <p:nvSpPr>
          <p:cNvPr id="3" name="Inhaltsplatzhalter 2">
            <a:extLst>
              <a:ext uri="{FF2B5EF4-FFF2-40B4-BE49-F238E27FC236}">
                <a16:creationId xmlns:a16="http://schemas.microsoft.com/office/drawing/2014/main" id="{540915C4-2ED9-B5C7-7BDC-64A16235DA81}"/>
              </a:ext>
            </a:extLst>
          </p:cNvPr>
          <p:cNvSpPr>
            <a:spLocks noGrp="1"/>
          </p:cNvSpPr>
          <p:nvPr>
            <p:ph idx="1"/>
          </p:nvPr>
        </p:nvSpPr>
        <p:spPr/>
        <p:txBody>
          <a:bodyPr/>
          <a:lstStyle/>
          <a:p>
            <a:r>
              <a:rPr lang="de-DE" dirty="0" err="1"/>
              <a:t>Flows</a:t>
            </a:r>
            <a:r>
              <a:rPr lang="de-DE" dirty="0"/>
              <a:t> können mit </a:t>
            </a:r>
            <a:r>
              <a:rPr lang="de-DE" dirty="0" err="1"/>
              <a:t>split</a:t>
            </a:r>
            <a:r>
              <a:rPr lang="de-DE" dirty="0"/>
              <a:t>() parallelisiert werden.</a:t>
            </a:r>
          </a:p>
        </p:txBody>
      </p:sp>
      <p:pic>
        <p:nvPicPr>
          <p:cNvPr id="7" name="Grafik 6">
            <a:extLst>
              <a:ext uri="{FF2B5EF4-FFF2-40B4-BE49-F238E27FC236}">
                <a16:creationId xmlns:a16="http://schemas.microsoft.com/office/drawing/2014/main" id="{6D1877D0-CBCD-239B-513C-8D7F60873BD1}"/>
              </a:ext>
            </a:extLst>
          </p:cNvPr>
          <p:cNvPicPr>
            <a:picLocks noChangeAspect="1"/>
          </p:cNvPicPr>
          <p:nvPr/>
        </p:nvPicPr>
        <p:blipFill>
          <a:blip r:embed="rId2"/>
          <a:stretch>
            <a:fillRect/>
          </a:stretch>
        </p:blipFill>
        <p:spPr>
          <a:xfrm>
            <a:off x="1481137" y="2527300"/>
            <a:ext cx="9229725" cy="3781425"/>
          </a:xfrm>
          <a:prstGeom prst="rect">
            <a:avLst/>
          </a:prstGeom>
        </p:spPr>
      </p:pic>
      <p:sp>
        <p:nvSpPr>
          <p:cNvPr id="6" name="Rechteck 5">
            <a:extLst>
              <a:ext uri="{FF2B5EF4-FFF2-40B4-BE49-F238E27FC236}">
                <a16:creationId xmlns:a16="http://schemas.microsoft.com/office/drawing/2014/main" id="{AA73CA70-934B-374E-DFBA-2F9CAC4158D6}"/>
              </a:ext>
            </a:extLst>
          </p:cNvPr>
          <p:cNvSpPr/>
          <p:nvPr/>
        </p:nvSpPr>
        <p:spPr>
          <a:xfrm>
            <a:off x="4350114" y="5612704"/>
            <a:ext cx="3583651" cy="243728"/>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427465958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4813EDA-2154-300B-6900-E99A144A7DC6}"/>
              </a:ext>
            </a:extLst>
          </p:cNvPr>
          <p:cNvPicPr>
            <a:picLocks noChangeAspect="1"/>
          </p:cNvPicPr>
          <p:nvPr/>
        </p:nvPicPr>
        <p:blipFill>
          <a:blip r:embed="rId2"/>
          <a:stretch>
            <a:fillRect/>
          </a:stretch>
        </p:blipFill>
        <p:spPr>
          <a:xfrm>
            <a:off x="2317750" y="2637211"/>
            <a:ext cx="6600825" cy="2133600"/>
          </a:xfrm>
          <a:prstGeom prst="rect">
            <a:avLst/>
          </a:prstGeom>
        </p:spPr>
      </p:pic>
      <p:sp>
        <p:nvSpPr>
          <p:cNvPr id="2" name="Titel 1">
            <a:extLst>
              <a:ext uri="{FF2B5EF4-FFF2-40B4-BE49-F238E27FC236}">
                <a16:creationId xmlns:a16="http://schemas.microsoft.com/office/drawing/2014/main" id="{4EC1517A-E388-68F9-4349-67424175BAC9}"/>
              </a:ext>
            </a:extLst>
          </p:cNvPr>
          <p:cNvSpPr>
            <a:spLocks noGrp="1"/>
          </p:cNvSpPr>
          <p:nvPr>
            <p:ph type="title"/>
          </p:nvPr>
        </p:nvSpPr>
        <p:spPr/>
        <p:txBody>
          <a:bodyPr/>
          <a:lstStyle/>
          <a:p>
            <a:r>
              <a:rPr lang="de-DE" dirty="0"/>
              <a:t>Parallelisierung von </a:t>
            </a:r>
            <a:r>
              <a:rPr lang="de-DE" dirty="0" err="1"/>
              <a:t>Flows</a:t>
            </a:r>
            <a:endParaRPr lang="de-DE" dirty="0"/>
          </a:p>
        </p:txBody>
      </p:sp>
      <p:sp>
        <p:nvSpPr>
          <p:cNvPr id="3" name="Inhaltsplatzhalter 2">
            <a:extLst>
              <a:ext uri="{FF2B5EF4-FFF2-40B4-BE49-F238E27FC236}">
                <a16:creationId xmlns:a16="http://schemas.microsoft.com/office/drawing/2014/main" id="{A8E4BA22-ED73-6F0D-76D0-08D22ED023C3}"/>
              </a:ext>
            </a:extLst>
          </p:cNvPr>
          <p:cNvSpPr>
            <a:spLocks noGrp="1"/>
          </p:cNvSpPr>
          <p:nvPr>
            <p:ph idx="1"/>
          </p:nvPr>
        </p:nvSpPr>
        <p:spPr/>
        <p:txBody>
          <a:bodyPr/>
          <a:lstStyle/>
          <a:p>
            <a:r>
              <a:rPr lang="de-DE" dirty="0" err="1"/>
              <a:t>Tasklet</a:t>
            </a:r>
            <a:r>
              <a:rPr lang="de-DE" dirty="0"/>
              <a:t> anpassen, um Thread zu sehen:</a:t>
            </a:r>
          </a:p>
        </p:txBody>
      </p:sp>
      <p:sp>
        <p:nvSpPr>
          <p:cNvPr id="6" name="Rechteck 5">
            <a:extLst>
              <a:ext uri="{FF2B5EF4-FFF2-40B4-BE49-F238E27FC236}">
                <a16:creationId xmlns:a16="http://schemas.microsoft.com/office/drawing/2014/main" id="{81CA70F5-6F12-3696-4031-0DE14945A913}"/>
              </a:ext>
            </a:extLst>
          </p:cNvPr>
          <p:cNvSpPr/>
          <p:nvPr/>
        </p:nvSpPr>
        <p:spPr>
          <a:xfrm>
            <a:off x="4292310" y="3878205"/>
            <a:ext cx="4425805" cy="242858"/>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7" name="Rechteck 6">
            <a:extLst>
              <a:ext uri="{FF2B5EF4-FFF2-40B4-BE49-F238E27FC236}">
                <a16:creationId xmlns:a16="http://schemas.microsoft.com/office/drawing/2014/main" id="{A69AF9B0-D690-83A9-B9F1-D816D2C7B362}"/>
              </a:ext>
            </a:extLst>
          </p:cNvPr>
          <p:cNvSpPr/>
          <p:nvPr/>
        </p:nvSpPr>
        <p:spPr>
          <a:xfrm>
            <a:off x="3066848" y="2637211"/>
            <a:ext cx="2745230" cy="242858"/>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38725550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FFFA2A-DDDB-5725-4986-D236F39A3C1F}"/>
              </a:ext>
            </a:extLst>
          </p:cNvPr>
          <p:cNvSpPr>
            <a:spLocks noGrp="1"/>
          </p:cNvSpPr>
          <p:nvPr>
            <p:ph type="title"/>
          </p:nvPr>
        </p:nvSpPr>
        <p:spPr/>
        <p:txBody>
          <a:bodyPr/>
          <a:lstStyle/>
          <a:p>
            <a:r>
              <a:rPr lang="de-DE" dirty="0"/>
              <a:t>Entscheidungen treffen</a:t>
            </a:r>
          </a:p>
        </p:txBody>
      </p:sp>
      <p:sp>
        <p:nvSpPr>
          <p:cNvPr id="3" name="Inhaltsplatzhalter 2">
            <a:extLst>
              <a:ext uri="{FF2B5EF4-FFF2-40B4-BE49-F238E27FC236}">
                <a16:creationId xmlns:a16="http://schemas.microsoft.com/office/drawing/2014/main" id="{78F1460D-B362-6FD2-FEDE-80A7BF455B9D}"/>
              </a:ext>
            </a:extLst>
          </p:cNvPr>
          <p:cNvSpPr>
            <a:spLocks noGrp="1"/>
          </p:cNvSpPr>
          <p:nvPr>
            <p:ph idx="1"/>
          </p:nvPr>
        </p:nvSpPr>
        <p:spPr>
          <a:xfrm>
            <a:off x="838200" y="1825625"/>
            <a:ext cx="4779281" cy="1603375"/>
          </a:xfrm>
        </p:spPr>
        <p:txBody>
          <a:bodyPr>
            <a:normAutofit fontScale="62500" lnSpcReduction="20000"/>
          </a:bodyPr>
          <a:lstStyle/>
          <a:p>
            <a:r>
              <a:rPr lang="de-DE" dirty="0"/>
              <a:t>Mit einem </a:t>
            </a:r>
            <a:r>
              <a:rPr lang="de-DE" dirty="0" err="1"/>
              <a:t>JobExecutionDecider</a:t>
            </a:r>
            <a:r>
              <a:rPr lang="de-DE" dirty="0"/>
              <a:t> kann eine Auswahl getroffen werden, welcher Flow/</a:t>
            </a:r>
            <a:r>
              <a:rPr lang="de-DE" dirty="0" err="1"/>
              <a:t>Step</a:t>
            </a:r>
            <a:r>
              <a:rPr lang="de-DE" dirty="0"/>
              <a:t> als nächstes durchgeführt werden soll.</a:t>
            </a:r>
          </a:p>
          <a:p>
            <a:r>
              <a:rPr lang="de-DE" dirty="0" err="1"/>
              <a:t>Decider</a:t>
            </a:r>
            <a:r>
              <a:rPr lang="de-DE" dirty="0"/>
              <a:t> sind kein voller </a:t>
            </a:r>
            <a:r>
              <a:rPr lang="de-DE" dirty="0" err="1"/>
              <a:t>Step</a:t>
            </a:r>
            <a:r>
              <a:rPr lang="de-DE" dirty="0"/>
              <a:t>. Es wird nicht gespeichert, was das Ergebnis eines </a:t>
            </a:r>
            <a:r>
              <a:rPr lang="de-DE" dirty="0" err="1"/>
              <a:t>Deciders</a:t>
            </a:r>
            <a:r>
              <a:rPr lang="de-DE" dirty="0"/>
              <a:t> war.</a:t>
            </a:r>
          </a:p>
          <a:p>
            <a:endParaRPr lang="de-DE" dirty="0"/>
          </a:p>
          <a:p>
            <a:endParaRPr lang="de-DE" dirty="0"/>
          </a:p>
        </p:txBody>
      </p:sp>
      <p:pic>
        <p:nvPicPr>
          <p:cNvPr id="5" name="Grafik 4">
            <a:extLst>
              <a:ext uri="{FF2B5EF4-FFF2-40B4-BE49-F238E27FC236}">
                <a16:creationId xmlns:a16="http://schemas.microsoft.com/office/drawing/2014/main" id="{C19006FA-07E4-F795-0CC7-0C74DD4C959A}"/>
              </a:ext>
            </a:extLst>
          </p:cNvPr>
          <p:cNvPicPr>
            <a:picLocks noChangeAspect="1"/>
          </p:cNvPicPr>
          <p:nvPr/>
        </p:nvPicPr>
        <p:blipFill>
          <a:blip r:embed="rId2"/>
          <a:stretch>
            <a:fillRect/>
          </a:stretch>
        </p:blipFill>
        <p:spPr>
          <a:xfrm>
            <a:off x="6146862" y="1447215"/>
            <a:ext cx="5806171" cy="2291726"/>
          </a:xfrm>
          <a:prstGeom prst="rect">
            <a:avLst/>
          </a:prstGeom>
        </p:spPr>
      </p:pic>
      <p:pic>
        <p:nvPicPr>
          <p:cNvPr id="8" name="Grafik 7">
            <a:extLst>
              <a:ext uri="{FF2B5EF4-FFF2-40B4-BE49-F238E27FC236}">
                <a16:creationId xmlns:a16="http://schemas.microsoft.com/office/drawing/2014/main" id="{532A17C9-F3E8-036A-5307-0651E4AEDF5E}"/>
              </a:ext>
            </a:extLst>
          </p:cNvPr>
          <p:cNvPicPr>
            <a:picLocks noChangeAspect="1"/>
          </p:cNvPicPr>
          <p:nvPr/>
        </p:nvPicPr>
        <p:blipFill>
          <a:blip r:embed="rId3"/>
          <a:stretch>
            <a:fillRect/>
          </a:stretch>
        </p:blipFill>
        <p:spPr>
          <a:xfrm>
            <a:off x="5822176" y="4001294"/>
            <a:ext cx="6130857" cy="2291726"/>
          </a:xfrm>
          <a:prstGeom prst="rect">
            <a:avLst/>
          </a:prstGeom>
        </p:spPr>
      </p:pic>
      <p:grpSp>
        <p:nvGrpSpPr>
          <p:cNvPr id="11" name="Gruppieren 10">
            <a:extLst>
              <a:ext uri="{FF2B5EF4-FFF2-40B4-BE49-F238E27FC236}">
                <a16:creationId xmlns:a16="http://schemas.microsoft.com/office/drawing/2014/main" id="{BA6D5E77-A6FC-3E14-FB7D-F24EC0DB86D4}"/>
              </a:ext>
            </a:extLst>
          </p:cNvPr>
          <p:cNvGrpSpPr/>
          <p:nvPr/>
        </p:nvGrpSpPr>
        <p:grpSpPr>
          <a:xfrm>
            <a:off x="1199196" y="3574318"/>
            <a:ext cx="4057288" cy="2798768"/>
            <a:chOff x="2439881" y="3039035"/>
            <a:chExt cx="4057288" cy="2798768"/>
          </a:xfrm>
        </p:grpSpPr>
        <p:sp>
          <p:nvSpPr>
            <p:cNvPr id="12" name="Rechteck: abgerundete Ecken 11">
              <a:extLst>
                <a:ext uri="{FF2B5EF4-FFF2-40B4-BE49-F238E27FC236}">
                  <a16:creationId xmlns:a16="http://schemas.microsoft.com/office/drawing/2014/main" id="{334D2AF8-3DD8-2DFA-0073-9DA77F4CC158}"/>
                </a:ext>
              </a:extLst>
            </p:cNvPr>
            <p:cNvSpPr/>
            <p:nvPr/>
          </p:nvSpPr>
          <p:spPr>
            <a:xfrm>
              <a:off x="2734439" y="3039035"/>
              <a:ext cx="1376082"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Initial </a:t>
              </a:r>
              <a:r>
                <a:rPr lang="de-DE" dirty="0" err="1"/>
                <a:t>Step</a:t>
              </a:r>
              <a:endParaRPr lang="de-DE" dirty="0"/>
            </a:p>
          </p:txBody>
        </p:sp>
        <p:sp>
          <p:nvSpPr>
            <p:cNvPr id="13" name="Rechteck: abgerundete Ecken 12">
              <a:extLst>
                <a:ext uri="{FF2B5EF4-FFF2-40B4-BE49-F238E27FC236}">
                  <a16:creationId xmlns:a16="http://schemas.microsoft.com/office/drawing/2014/main" id="{CE63B675-793D-C104-DBC9-CFE37128E8BC}"/>
                </a:ext>
              </a:extLst>
            </p:cNvPr>
            <p:cNvSpPr/>
            <p:nvPr/>
          </p:nvSpPr>
          <p:spPr>
            <a:xfrm>
              <a:off x="5121087" y="4275329"/>
              <a:ext cx="1376082"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Repeating</a:t>
              </a:r>
              <a:r>
                <a:rPr lang="de-DE" dirty="0"/>
                <a:t> </a:t>
              </a:r>
              <a:r>
                <a:rPr lang="de-DE" dirty="0" err="1"/>
                <a:t>Step</a:t>
              </a:r>
              <a:endParaRPr lang="de-DE" dirty="0"/>
            </a:p>
          </p:txBody>
        </p:sp>
        <p:cxnSp>
          <p:nvCxnSpPr>
            <p:cNvPr id="14" name="Gerade Verbindung mit Pfeil 13">
              <a:extLst>
                <a:ext uri="{FF2B5EF4-FFF2-40B4-BE49-F238E27FC236}">
                  <a16:creationId xmlns:a16="http://schemas.microsoft.com/office/drawing/2014/main" id="{14E64BE9-61BA-F432-F5DF-9D123E3AEC04}"/>
                </a:ext>
              </a:extLst>
            </p:cNvPr>
            <p:cNvCxnSpPr>
              <a:cxnSpLocks/>
              <a:stCxn id="12" idx="2"/>
              <a:endCxn id="19" idx="0"/>
            </p:cNvCxnSpPr>
            <p:nvPr/>
          </p:nvCxnSpPr>
          <p:spPr>
            <a:xfrm flipH="1">
              <a:off x="3421895" y="3576917"/>
              <a:ext cx="585" cy="6041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4DCC8AD2-7934-2620-B9FB-BD505DC7250C}"/>
                </a:ext>
              </a:extLst>
            </p:cNvPr>
            <p:cNvCxnSpPr>
              <a:cxnSpLocks/>
              <a:stCxn id="19" idx="3"/>
              <a:endCxn id="13" idx="1"/>
            </p:cNvCxnSpPr>
            <p:nvPr/>
          </p:nvCxnSpPr>
          <p:spPr>
            <a:xfrm flipV="1">
              <a:off x="4403909" y="4544270"/>
              <a:ext cx="71717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417B2C4A-BD72-95CA-5E7E-E946F7299363}"/>
                </a:ext>
              </a:extLst>
            </p:cNvPr>
            <p:cNvSpPr txBox="1"/>
            <p:nvPr/>
          </p:nvSpPr>
          <p:spPr>
            <a:xfrm>
              <a:off x="3421894" y="5085494"/>
              <a:ext cx="559897" cy="307777"/>
            </a:xfrm>
            <a:prstGeom prst="rect">
              <a:avLst/>
            </a:prstGeom>
            <a:noFill/>
          </p:spPr>
          <p:txBody>
            <a:bodyPr wrap="none" rtlCol="0">
              <a:spAutoFit/>
            </a:bodyPr>
            <a:lstStyle/>
            <a:p>
              <a:r>
                <a:rPr lang="de-DE" sz="1400" dirty="0"/>
                <a:t>STOP</a:t>
              </a:r>
            </a:p>
          </p:txBody>
        </p:sp>
        <p:cxnSp>
          <p:nvCxnSpPr>
            <p:cNvPr id="17" name="Gerade Verbindung mit Pfeil 16">
              <a:extLst>
                <a:ext uri="{FF2B5EF4-FFF2-40B4-BE49-F238E27FC236}">
                  <a16:creationId xmlns:a16="http://schemas.microsoft.com/office/drawing/2014/main" id="{3C7839C2-9DA8-5C88-EA61-59574ECF2834}"/>
                </a:ext>
              </a:extLst>
            </p:cNvPr>
            <p:cNvCxnSpPr>
              <a:cxnSpLocks/>
              <a:stCxn id="19" idx="2"/>
              <a:endCxn id="18" idx="0"/>
            </p:cNvCxnSpPr>
            <p:nvPr/>
          </p:nvCxnSpPr>
          <p:spPr>
            <a:xfrm>
              <a:off x="3421895" y="4907522"/>
              <a:ext cx="0" cy="6637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Ellipse 17">
              <a:extLst>
                <a:ext uri="{FF2B5EF4-FFF2-40B4-BE49-F238E27FC236}">
                  <a16:creationId xmlns:a16="http://schemas.microsoft.com/office/drawing/2014/main" id="{62AAD56F-C240-BAB3-3FCE-0A096B66D8B2}"/>
                </a:ext>
              </a:extLst>
            </p:cNvPr>
            <p:cNvSpPr/>
            <p:nvPr/>
          </p:nvSpPr>
          <p:spPr>
            <a:xfrm>
              <a:off x="3277339" y="5571243"/>
              <a:ext cx="289111" cy="2665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Flussdiagramm: Verzweigung 18">
              <a:extLst>
                <a:ext uri="{FF2B5EF4-FFF2-40B4-BE49-F238E27FC236}">
                  <a16:creationId xmlns:a16="http://schemas.microsoft.com/office/drawing/2014/main" id="{F61FFF7E-2F47-DBD9-F55E-8C18E9FB3989}"/>
                </a:ext>
              </a:extLst>
            </p:cNvPr>
            <p:cNvSpPr/>
            <p:nvPr/>
          </p:nvSpPr>
          <p:spPr>
            <a:xfrm>
              <a:off x="2439881" y="4181019"/>
              <a:ext cx="1964028" cy="72650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decider</a:t>
              </a:r>
              <a:endParaRPr lang="de-DE" dirty="0"/>
            </a:p>
          </p:txBody>
        </p:sp>
        <p:cxnSp>
          <p:nvCxnSpPr>
            <p:cNvPr id="20" name="Verbinder: gewinkelt 19">
              <a:extLst>
                <a:ext uri="{FF2B5EF4-FFF2-40B4-BE49-F238E27FC236}">
                  <a16:creationId xmlns:a16="http://schemas.microsoft.com/office/drawing/2014/main" id="{76B5D698-890E-1518-6C3F-98C3B2283133}"/>
                </a:ext>
              </a:extLst>
            </p:cNvPr>
            <p:cNvCxnSpPr>
              <a:stCxn id="13" idx="0"/>
            </p:cNvCxnSpPr>
            <p:nvPr/>
          </p:nvCxnSpPr>
          <p:spPr>
            <a:xfrm rot="16200000" flipV="1">
              <a:off x="4424177" y="2890378"/>
              <a:ext cx="382669" cy="2387234"/>
            </a:xfrm>
            <a:prstGeom prst="bentConnector2">
              <a:avLst/>
            </a:prstGeom>
            <a:ln w="19050"/>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D91E3CE5-3241-AC71-BEEC-18F365E7FC19}"/>
                </a:ext>
              </a:extLst>
            </p:cNvPr>
            <p:cNvSpPr txBox="1"/>
            <p:nvPr/>
          </p:nvSpPr>
          <p:spPr>
            <a:xfrm>
              <a:off x="4378371" y="4584891"/>
              <a:ext cx="728148" cy="307777"/>
            </a:xfrm>
            <a:prstGeom prst="rect">
              <a:avLst/>
            </a:prstGeom>
            <a:noFill/>
          </p:spPr>
          <p:txBody>
            <a:bodyPr wrap="none" rtlCol="0">
              <a:spAutoFit/>
            </a:bodyPr>
            <a:lstStyle/>
            <a:p>
              <a:r>
                <a:rPr lang="de-DE" sz="1400" dirty="0"/>
                <a:t>REPEAT</a:t>
              </a:r>
            </a:p>
          </p:txBody>
        </p:sp>
        <p:sp>
          <p:nvSpPr>
            <p:cNvPr id="22" name="Textfeld 21">
              <a:extLst>
                <a:ext uri="{FF2B5EF4-FFF2-40B4-BE49-F238E27FC236}">
                  <a16:creationId xmlns:a16="http://schemas.microsoft.com/office/drawing/2014/main" id="{A3D8DCC7-97D4-1828-97B5-D337C2B25E31}"/>
                </a:ext>
              </a:extLst>
            </p:cNvPr>
            <p:cNvSpPr txBox="1"/>
            <p:nvPr/>
          </p:nvSpPr>
          <p:spPr>
            <a:xfrm>
              <a:off x="5809128" y="3779462"/>
              <a:ext cx="274434" cy="307777"/>
            </a:xfrm>
            <a:prstGeom prst="rect">
              <a:avLst/>
            </a:prstGeom>
            <a:noFill/>
          </p:spPr>
          <p:txBody>
            <a:bodyPr wrap="none" rtlCol="0">
              <a:spAutoFit/>
            </a:bodyPr>
            <a:lstStyle/>
            <a:p>
              <a:r>
                <a:rPr lang="de-DE" sz="1400" dirty="0"/>
                <a:t>*</a:t>
              </a:r>
            </a:p>
          </p:txBody>
        </p:sp>
      </p:grpSp>
    </p:spTree>
    <p:extLst>
      <p:ext uri="{BB962C8B-B14F-4D97-AF65-F5344CB8AC3E}">
        <p14:creationId xmlns:p14="http://schemas.microsoft.com/office/powerpoint/2010/main" val="41221975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FFD4F3-66DF-4EA5-6C81-1070E37D3EEF}"/>
              </a:ext>
            </a:extLst>
          </p:cNvPr>
          <p:cNvSpPr>
            <a:spLocks noGrp="1"/>
          </p:cNvSpPr>
          <p:nvPr>
            <p:ph type="title"/>
          </p:nvPr>
        </p:nvSpPr>
        <p:spPr/>
        <p:txBody>
          <a:bodyPr/>
          <a:lstStyle/>
          <a:p>
            <a:r>
              <a:rPr lang="de-DE" dirty="0" err="1"/>
              <a:t>Nested</a:t>
            </a:r>
            <a:r>
              <a:rPr lang="de-DE" dirty="0"/>
              <a:t> Job</a:t>
            </a:r>
          </a:p>
        </p:txBody>
      </p:sp>
      <p:sp>
        <p:nvSpPr>
          <p:cNvPr id="3" name="Inhaltsplatzhalter 2">
            <a:extLst>
              <a:ext uri="{FF2B5EF4-FFF2-40B4-BE49-F238E27FC236}">
                <a16:creationId xmlns:a16="http://schemas.microsoft.com/office/drawing/2014/main" id="{0696A457-1323-65C2-E856-D7330739F7C4}"/>
              </a:ext>
            </a:extLst>
          </p:cNvPr>
          <p:cNvSpPr>
            <a:spLocks noGrp="1"/>
          </p:cNvSpPr>
          <p:nvPr>
            <p:ph idx="1"/>
          </p:nvPr>
        </p:nvSpPr>
        <p:spPr/>
        <p:txBody>
          <a:bodyPr/>
          <a:lstStyle/>
          <a:p>
            <a:r>
              <a:rPr lang="de-DE" dirty="0"/>
              <a:t>Wir können Jobs in einen </a:t>
            </a:r>
            <a:r>
              <a:rPr lang="de-DE" dirty="0" err="1"/>
              <a:t>Step</a:t>
            </a:r>
            <a:r>
              <a:rPr lang="de-DE" dirty="0"/>
              <a:t> verpacken.</a:t>
            </a:r>
          </a:p>
          <a:p>
            <a:r>
              <a:rPr lang="de-DE" dirty="0"/>
              <a:t>Schlägt der innere Job fehl, wird dies auch für den äußeren gespeichert. </a:t>
            </a:r>
          </a:p>
        </p:txBody>
      </p:sp>
      <p:pic>
        <p:nvPicPr>
          <p:cNvPr id="5" name="Grafik 4">
            <a:extLst>
              <a:ext uri="{FF2B5EF4-FFF2-40B4-BE49-F238E27FC236}">
                <a16:creationId xmlns:a16="http://schemas.microsoft.com/office/drawing/2014/main" id="{AB3E35EC-7792-409C-2ED8-C78FA2E7A4DC}"/>
              </a:ext>
            </a:extLst>
          </p:cNvPr>
          <p:cNvPicPr>
            <a:picLocks noChangeAspect="1"/>
          </p:cNvPicPr>
          <p:nvPr/>
        </p:nvPicPr>
        <p:blipFill>
          <a:blip r:embed="rId2"/>
          <a:stretch>
            <a:fillRect/>
          </a:stretch>
        </p:blipFill>
        <p:spPr>
          <a:xfrm>
            <a:off x="3440800" y="2963550"/>
            <a:ext cx="7484233" cy="3454261"/>
          </a:xfrm>
          <a:prstGeom prst="rect">
            <a:avLst/>
          </a:prstGeom>
        </p:spPr>
      </p:pic>
    </p:spTree>
    <p:extLst>
      <p:ext uri="{BB962C8B-B14F-4D97-AF65-F5344CB8AC3E}">
        <p14:creationId xmlns:p14="http://schemas.microsoft.com/office/powerpoint/2010/main" val="63624876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F8B046-B9D0-32AC-FC0F-BCA5F7220ECB}"/>
              </a:ext>
            </a:extLst>
          </p:cNvPr>
          <p:cNvSpPr>
            <a:spLocks noGrp="1"/>
          </p:cNvSpPr>
          <p:nvPr>
            <p:ph type="title"/>
          </p:nvPr>
        </p:nvSpPr>
        <p:spPr/>
        <p:txBody>
          <a:bodyPr/>
          <a:lstStyle/>
          <a:p>
            <a:r>
              <a:rPr lang="de-DE" dirty="0" err="1"/>
              <a:t>Listeners</a:t>
            </a:r>
            <a:endParaRPr lang="de-DE" dirty="0"/>
          </a:p>
        </p:txBody>
      </p:sp>
      <p:sp>
        <p:nvSpPr>
          <p:cNvPr id="3" name="Inhaltsplatzhalter 2">
            <a:extLst>
              <a:ext uri="{FF2B5EF4-FFF2-40B4-BE49-F238E27FC236}">
                <a16:creationId xmlns:a16="http://schemas.microsoft.com/office/drawing/2014/main" id="{C629751B-87DD-22C0-A896-028DC37C59FD}"/>
              </a:ext>
            </a:extLst>
          </p:cNvPr>
          <p:cNvSpPr>
            <a:spLocks noGrp="1"/>
          </p:cNvSpPr>
          <p:nvPr>
            <p:ph idx="1"/>
          </p:nvPr>
        </p:nvSpPr>
        <p:spPr/>
        <p:txBody>
          <a:bodyPr/>
          <a:lstStyle/>
          <a:p>
            <a:r>
              <a:rPr lang="de-DE" dirty="0" err="1"/>
              <a:t>JobexecutionListener</a:t>
            </a:r>
            <a:endParaRPr lang="de-DE" dirty="0"/>
          </a:p>
          <a:p>
            <a:r>
              <a:rPr lang="de-DE" dirty="0" err="1"/>
              <a:t>StepexecutionListener</a:t>
            </a:r>
            <a:endParaRPr lang="de-DE" dirty="0"/>
          </a:p>
          <a:p>
            <a:r>
              <a:rPr lang="de-DE" dirty="0" err="1"/>
              <a:t>ChunkListener</a:t>
            </a:r>
            <a:endParaRPr lang="de-DE" dirty="0"/>
          </a:p>
          <a:p>
            <a:r>
              <a:rPr lang="de-DE" dirty="0" err="1"/>
              <a:t>ItemReadListener</a:t>
            </a:r>
            <a:endParaRPr lang="de-DE" dirty="0"/>
          </a:p>
          <a:p>
            <a:r>
              <a:rPr lang="de-DE" dirty="0" err="1"/>
              <a:t>ItemProcessListener</a:t>
            </a:r>
            <a:endParaRPr lang="de-DE" dirty="0"/>
          </a:p>
          <a:p>
            <a:r>
              <a:rPr lang="de-DE" dirty="0" err="1"/>
              <a:t>ItemWriteListener</a:t>
            </a:r>
            <a:endParaRPr lang="de-DE" dirty="0"/>
          </a:p>
          <a:p>
            <a:r>
              <a:rPr lang="de-DE" dirty="0" err="1"/>
              <a:t>Listener</a:t>
            </a:r>
            <a:r>
              <a:rPr lang="de-DE" dirty="0"/>
              <a:t> können über Interfaces implementiert werden oder über Annotationen.</a:t>
            </a:r>
          </a:p>
        </p:txBody>
      </p:sp>
    </p:spTree>
    <p:extLst>
      <p:ext uri="{BB962C8B-B14F-4D97-AF65-F5344CB8AC3E}">
        <p14:creationId xmlns:p14="http://schemas.microsoft.com/office/powerpoint/2010/main" val="166123368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253E46-C75D-DB32-826D-37A671304826}"/>
              </a:ext>
            </a:extLst>
          </p:cNvPr>
          <p:cNvSpPr>
            <a:spLocks noGrp="1"/>
          </p:cNvSpPr>
          <p:nvPr>
            <p:ph type="title"/>
          </p:nvPr>
        </p:nvSpPr>
        <p:spPr>
          <a:xfrm>
            <a:off x="838200" y="365125"/>
            <a:ext cx="10275794" cy="1325563"/>
          </a:xfrm>
        </p:spPr>
        <p:txBody>
          <a:bodyPr/>
          <a:lstStyle/>
          <a:p>
            <a:r>
              <a:rPr lang="de-DE" dirty="0" err="1"/>
              <a:t>Listener</a:t>
            </a:r>
            <a:r>
              <a:rPr lang="de-DE" dirty="0"/>
              <a:t> implementieren</a:t>
            </a:r>
          </a:p>
        </p:txBody>
      </p:sp>
      <p:pic>
        <p:nvPicPr>
          <p:cNvPr id="5" name="Grafik 4">
            <a:extLst>
              <a:ext uri="{FF2B5EF4-FFF2-40B4-BE49-F238E27FC236}">
                <a16:creationId xmlns:a16="http://schemas.microsoft.com/office/drawing/2014/main" id="{4D9DA89E-0881-168E-30AB-A50728029CB9}"/>
              </a:ext>
            </a:extLst>
          </p:cNvPr>
          <p:cNvPicPr>
            <a:picLocks noChangeAspect="1"/>
          </p:cNvPicPr>
          <p:nvPr/>
        </p:nvPicPr>
        <p:blipFill>
          <a:blip r:embed="rId2"/>
          <a:stretch>
            <a:fillRect/>
          </a:stretch>
        </p:blipFill>
        <p:spPr>
          <a:xfrm>
            <a:off x="2931659" y="1418946"/>
            <a:ext cx="6477000" cy="5295900"/>
          </a:xfrm>
          <a:prstGeom prst="rect">
            <a:avLst/>
          </a:prstGeom>
        </p:spPr>
      </p:pic>
      <p:sp>
        <p:nvSpPr>
          <p:cNvPr id="6" name="Rechteck 5">
            <a:extLst>
              <a:ext uri="{FF2B5EF4-FFF2-40B4-BE49-F238E27FC236}">
                <a16:creationId xmlns:a16="http://schemas.microsoft.com/office/drawing/2014/main" id="{64D27640-C861-3507-B0DA-11A45819BB60}"/>
              </a:ext>
            </a:extLst>
          </p:cNvPr>
          <p:cNvSpPr/>
          <p:nvPr/>
        </p:nvSpPr>
        <p:spPr>
          <a:xfrm>
            <a:off x="4270935" y="2242078"/>
            <a:ext cx="4783451" cy="2724503"/>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7" name="Rechteck 6">
            <a:extLst>
              <a:ext uri="{FF2B5EF4-FFF2-40B4-BE49-F238E27FC236}">
                <a16:creationId xmlns:a16="http://schemas.microsoft.com/office/drawing/2014/main" id="{0F9F5FD2-2C8C-C1AB-BED5-2C78CDAF9CDF}"/>
              </a:ext>
            </a:extLst>
          </p:cNvPr>
          <p:cNvSpPr/>
          <p:nvPr/>
        </p:nvSpPr>
        <p:spPr>
          <a:xfrm>
            <a:off x="4874558" y="5802407"/>
            <a:ext cx="1479177" cy="251144"/>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200725297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90D502-932F-F696-350E-31A2A06D4F74}"/>
              </a:ext>
            </a:extLst>
          </p:cNvPr>
          <p:cNvSpPr>
            <a:spLocks noGrp="1"/>
          </p:cNvSpPr>
          <p:nvPr>
            <p:ph type="title"/>
          </p:nvPr>
        </p:nvSpPr>
        <p:spPr/>
        <p:txBody>
          <a:bodyPr/>
          <a:lstStyle/>
          <a:p>
            <a:r>
              <a:rPr lang="de-DE" dirty="0"/>
              <a:t>Annotationen verwenden</a:t>
            </a:r>
          </a:p>
        </p:txBody>
      </p:sp>
      <p:pic>
        <p:nvPicPr>
          <p:cNvPr id="5" name="Grafik 4">
            <a:extLst>
              <a:ext uri="{FF2B5EF4-FFF2-40B4-BE49-F238E27FC236}">
                <a16:creationId xmlns:a16="http://schemas.microsoft.com/office/drawing/2014/main" id="{AAF1A0EF-03CD-36EE-C873-6E25010234EE}"/>
              </a:ext>
            </a:extLst>
          </p:cNvPr>
          <p:cNvPicPr>
            <a:picLocks noChangeAspect="1"/>
          </p:cNvPicPr>
          <p:nvPr/>
        </p:nvPicPr>
        <p:blipFill>
          <a:blip r:embed="rId2"/>
          <a:stretch>
            <a:fillRect/>
          </a:stretch>
        </p:blipFill>
        <p:spPr>
          <a:xfrm>
            <a:off x="4145815" y="4784257"/>
            <a:ext cx="6315075" cy="1857375"/>
          </a:xfrm>
          <a:prstGeom prst="rect">
            <a:avLst/>
          </a:prstGeom>
        </p:spPr>
      </p:pic>
      <p:pic>
        <p:nvPicPr>
          <p:cNvPr id="7" name="Grafik 6">
            <a:extLst>
              <a:ext uri="{FF2B5EF4-FFF2-40B4-BE49-F238E27FC236}">
                <a16:creationId xmlns:a16="http://schemas.microsoft.com/office/drawing/2014/main" id="{03C5B0FC-5D2F-18DB-B3C3-5AC390B2B5C7}"/>
              </a:ext>
            </a:extLst>
          </p:cNvPr>
          <p:cNvPicPr>
            <a:picLocks noChangeAspect="1"/>
          </p:cNvPicPr>
          <p:nvPr/>
        </p:nvPicPr>
        <p:blipFill>
          <a:blip r:embed="rId3"/>
          <a:stretch>
            <a:fillRect/>
          </a:stretch>
        </p:blipFill>
        <p:spPr>
          <a:xfrm>
            <a:off x="1549873" y="1825625"/>
            <a:ext cx="5581650" cy="2733675"/>
          </a:xfrm>
          <a:prstGeom prst="rect">
            <a:avLst/>
          </a:prstGeom>
        </p:spPr>
      </p:pic>
      <p:sp>
        <p:nvSpPr>
          <p:cNvPr id="8" name="Rechteck 7">
            <a:extLst>
              <a:ext uri="{FF2B5EF4-FFF2-40B4-BE49-F238E27FC236}">
                <a16:creationId xmlns:a16="http://schemas.microsoft.com/office/drawing/2014/main" id="{450F2714-7BA3-2A63-6961-9D7523C82926}"/>
              </a:ext>
            </a:extLst>
          </p:cNvPr>
          <p:cNvSpPr/>
          <p:nvPr/>
        </p:nvSpPr>
        <p:spPr>
          <a:xfrm>
            <a:off x="6181622" y="5591515"/>
            <a:ext cx="2599308" cy="242858"/>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9" name="Rechteck 8">
            <a:extLst>
              <a:ext uri="{FF2B5EF4-FFF2-40B4-BE49-F238E27FC236}">
                <a16:creationId xmlns:a16="http://schemas.microsoft.com/office/drawing/2014/main" id="{707F605E-BD25-7BF7-72AD-780216B584CD}"/>
              </a:ext>
            </a:extLst>
          </p:cNvPr>
          <p:cNvSpPr/>
          <p:nvPr/>
        </p:nvSpPr>
        <p:spPr>
          <a:xfrm>
            <a:off x="3153792" y="1825625"/>
            <a:ext cx="1451826" cy="242858"/>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27637249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E3C7D3A-D5EE-E424-2651-7D325BDC3675}"/>
              </a:ext>
            </a:extLst>
          </p:cNvPr>
          <p:cNvPicPr>
            <a:picLocks noChangeAspect="1"/>
          </p:cNvPicPr>
          <p:nvPr/>
        </p:nvPicPr>
        <p:blipFill>
          <a:blip r:embed="rId2"/>
          <a:stretch>
            <a:fillRect/>
          </a:stretch>
        </p:blipFill>
        <p:spPr>
          <a:xfrm>
            <a:off x="1607127" y="546100"/>
            <a:ext cx="9344891" cy="2901389"/>
          </a:xfrm>
          <a:prstGeom prst="rect">
            <a:avLst/>
          </a:prstGeom>
        </p:spPr>
      </p:pic>
      <p:pic>
        <p:nvPicPr>
          <p:cNvPr id="7" name="Grafik 6">
            <a:extLst>
              <a:ext uri="{FF2B5EF4-FFF2-40B4-BE49-F238E27FC236}">
                <a16:creationId xmlns:a16="http://schemas.microsoft.com/office/drawing/2014/main" id="{C8AC436E-EE51-0AD4-BC4E-C486ADB33137}"/>
              </a:ext>
            </a:extLst>
          </p:cNvPr>
          <p:cNvPicPr>
            <a:picLocks noChangeAspect="1"/>
          </p:cNvPicPr>
          <p:nvPr/>
        </p:nvPicPr>
        <p:blipFill>
          <a:blip r:embed="rId3"/>
          <a:stretch>
            <a:fillRect/>
          </a:stretch>
        </p:blipFill>
        <p:spPr>
          <a:xfrm>
            <a:off x="1607126" y="3745611"/>
            <a:ext cx="9344891" cy="2677125"/>
          </a:xfrm>
          <a:prstGeom prst="rect">
            <a:avLst/>
          </a:prstGeom>
        </p:spPr>
      </p:pic>
    </p:spTree>
    <p:extLst>
      <p:ext uri="{BB962C8B-B14F-4D97-AF65-F5344CB8AC3E}">
        <p14:creationId xmlns:p14="http://schemas.microsoft.com/office/powerpoint/2010/main" val="274688999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B5331F46-3B9A-B661-C501-A3BF73EBF0F8}"/>
              </a:ext>
            </a:extLst>
          </p:cNvPr>
          <p:cNvPicPr>
            <a:picLocks noChangeAspect="1"/>
          </p:cNvPicPr>
          <p:nvPr/>
        </p:nvPicPr>
        <p:blipFill>
          <a:blip r:embed="rId2"/>
          <a:stretch>
            <a:fillRect/>
          </a:stretch>
        </p:blipFill>
        <p:spPr>
          <a:xfrm>
            <a:off x="2019298" y="5482748"/>
            <a:ext cx="8832273" cy="961601"/>
          </a:xfrm>
          <a:prstGeom prst="rect">
            <a:avLst/>
          </a:prstGeom>
        </p:spPr>
      </p:pic>
      <p:pic>
        <p:nvPicPr>
          <p:cNvPr id="6" name="Inhaltsplatzhalter 5">
            <a:extLst>
              <a:ext uri="{FF2B5EF4-FFF2-40B4-BE49-F238E27FC236}">
                <a16:creationId xmlns:a16="http://schemas.microsoft.com/office/drawing/2014/main" id="{08CED24F-1D79-F78B-F10E-6A0926A733DD}"/>
              </a:ext>
            </a:extLst>
          </p:cNvPr>
          <p:cNvPicPr>
            <a:picLocks noGrp="1" noChangeAspect="1"/>
          </p:cNvPicPr>
          <p:nvPr>
            <p:ph idx="1"/>
          </p:nvPr>
        </p:nvPicPr>
        <p:blipFill>
          <a:blip r:embed="rId3"/>
          <a:stretch>
            <a:fillRect/>
          </a:stretch>
        </p:blipFill>
        <p:spPr>
          <a:xfrm>
            <a:off x="1742710" y="821171"/>
            <a:ext cx="9385451" cy="4351338"/>
          </a:xfrm>
          <a:prstGeom prst="rect">
            <a:avLst/>
          </a:prstGeom>
        </p:spPr>
      </p:pic>
      <p:sp>
        <p:nvSpPr>
          <p:cNvPr id="7" name="Rechteck 6">
            <a:extLst>
              <a:ext uri="{FF2B5EF4-FFF2-40B4-BE49-F238E27FC236}">
                <a16:creationId xmlns:a16="http://schemas.microsoft.com/office/drawing/2014/main" id="{F6659122-7727-75E2-E66E-273BB5921DE0}"/>
              </a:ext>
            </a:extLst>
          </p:cNvPr>
          <p:cNvSpPr/>
          <p:nvPr/>
        </p:nvSpPr>
        <p:spPr>
          <a:xfrm>
            <a:off x="3947244" y="2244319"/>
            <a:ext cx="4263306" cy="453278"/>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8" name="Rechteck 7">
            <a:extLst>
              <a:ext uri="{FF2B5EF4-FFF2-40B4-BE49-F238E27FC236}">
                <a16:creationId xmlns:a16="http://schemas.microsoft.com/office/drawing/2014/main" id="{83E0D807-D60C-A51F-C799-CB6C0193F001}"/>
              </a:ext>
            </a:extLst>
          </p:cNvPr>
          <p:cNvSpPr/>
          <p:nvPr/>
        </p:nvSpPr>
        <p:spPr>
          <a:xfrm>
            <a:off x="3988984" y="4371125"/>
            <a:ext cx="2615663" cy="264941"/>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9" name="Textfeld 8">
            <a:extLst>
              <a:ext uri="{FF2B5EF4-FFF2-40B4-BE49-F238E27FC236}">
                <a16:creationId xmlns:a16="http://schemas.microsoft.com/office/drawing/2014/main" id="{733BFF4E-B2DD-DCF5-6A39-F4B39DDB5B23}"/>
              </a:ext>
            </a:extLst>
          </p:cNvPr>
          <p:cNvSpPr txBox="1"/>
          <p:nvPr/>
        </p:nvSpPr>
        <p:spPr>
          <a:xfrm>
            <a:off x="8316849" y="2273676"/>
            <a:ext cx="2589339" cy="923330"/>
          </a:xfrm>
          <a:prstGeom prst="rect">
            <a:avLst/>
          </a:prstGeom>
          <a:noFill/>
        </p:spPr>
        <p:txBody>
          <a:bodyPr wrap="square" rtlCol="0">
            <a:spAutoFit/>
          </a:bodyPr>
          <a:lstStyle/>
          <a:p>
            <a:r>
              <a:rPr lang="de-DE" dirty="0" err="1">
                <a:solidFill>
                  <a:schemeClr val="accent2"/>
                </a:solidFill>
              </a:rPr>
              <a:t>faultTolarant</a:t>
            </a:r>
            <a:r>
              <a:rPr lang="de-DE" dirty="0">
                <a:solidFill>
                  <a:schemeClr val="accent2"/>
                </a:solidFill>
              </a:rPr>
              <a:t>() ist nötig, wenn der </a:t>
            </a:r>
            <a:r>
              <a:rPr lang="de-DE" dirty="0" err="1">
                <a:solidFill>
                  <a:schemeClr val="accent2"/>
                </a:solidFill>
              </a:rPr>
              <a:t>Listener</a:t>
            </a:r>
            <a:r>
              <a:rPr lang="de-DE" dirty="0">
                <a:solidFill>
                  <a:schemeClr val="accent2"/>
                </a:solidFill>
              </a:rPr>
              <a:t> auf Annotationen basiert.</a:t>
            </a:r>
          </a:p>
        </p:txBody>
      </p:sp>
    </p:spTree>
    <p:extLst>
      <p:ext uri="{BB962C8B-B14F-4D97-AF65-F5344CB8AC3E}">
        <p14:creationId xmlns:p14="http://schemas.microsoft.com/office/powerpoint/2010/main" val="268750885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A97267-EF01-9A6F-0C4A-05A625D04DDE}"/>
              </a:ext>
            </a:extLst>
          </p:cNvPr>
          <p:cNvSpPr>
            <a:spLocks noGrp="1"/>
          </p:cNvSpPr>
          <p:nvPr>
            <p:ph type="title"/>
          </p:nvPr>
        </p:nvSpPr>
        <p:spPr/>
        <p:txBody>
          <a:bodyPr/>
          <a:lstStyle/>
          <a:p>
            <a:r>
              <a:rPr lang="de-DE" dirty="0" err="1"/>
              <a:t>ItemReader</a:t>
            </a:r>
            <a:r>
              <a:rPr lang="de-DE" dirty="0"/>
              <a:t>, </a:t>
            </a:r>
            <a:r>
              <a:rPr lang="de-DE" dirty="0" err="1"/>
              <a:t>ItemProcessor</a:t>
            </a:r>
            <a:r>
              <a:rPr lang="de-DE" dirty="0"/>
              <a:t> </a:t>
            </a:r>
            <a:br>
              <a:rPr lang="de-DE" dirty="0"/>
            </a:br>
            <a:r>
              <a:rPr lang="de-DE" dirty="0"/>
              <a:t>und </a:t>
            </a:r>
            <a:r>
              <a:rPr lang="de-DE" dirty="0" err="1"/>
              <a:t>ItemWriter</a:t>
            </a:r>
            <a:endParaRPr lang="de-DE" dirty="0"/>
          </a:p>
        </p:txBody>
      </p:sp>
      <p:sp>
        <p:nvSpPr>
          <p:cNvPr id="12" name="Inhaltsplatzhalter 11">
            <a:extLst>
              <a:ext uri="{FF2B5EF4-FFF2-40B4-BE49-F238E27FC236}">
                <a16:creationId xmlns:a16="http://schemas.microsoft.com/office/drawing/2014/main" id="{8CD30F02-3B05-88F8-E99C-A2C5E12B7730}"/>
              </a:ext>
            </a:extLst>
          </p:cNvPr>
          <p:cNvSpPr>
            <a:spLocks noGrp="1"/>
          </p:cNvSpPr>
          <p:nvPr>
            <p:ph idx="1"/>
          </p:nvPr>
        </p:nvSpPr>
        <p:spPr>
          <a:xfrm>
            <a:off x="838200" y="1825625"/>
            <a:ext cx="5749636" cy="4351338"/>
          </a:xfrm>
        </p:spPr>
        <p:txBody>
          <a:bodyPr/>
          <a:lstStyle/>
          <a:p>
            <a:r>
              <a:rPr lang="de-DE" dirty="0"/>
              <a:t>Jeder </a:t>
            </a:r>
            <a:r>
              <a:rPr lang="de-DE" dirty="0" err="1"/>
              <a:t>Step</a:t>
            </a:r>
            <a:r>
              <a:rPr lang="de-DE" dirty="0"/>
              <a:t> kann genau einen Reader, </a:t>
            </a:r>
            <a:r>
              <a:rPr lang="de-DE" dirty="0" err="1"/>
              <a:t>Processor</a:t>
            </a:r>
            <a:r>
              <a:rPr lang="de-DE" dirty="0"/>
              <a:t> und Writer haben.</a:t>
            </a:r>
          </a:p>
        </p:txBody>
      </p:sp>
      <p:pic>
        <p:nvPicPr>
          <p:cNvPr id="9" name="Grafik 8">
            <a:extLst>
              <a:ext uri="{FF2B5EF4-FFF2-40B4-BE49-F238E27FC236}">
                <a16:creationId xmlns:a16="http://schemas.microsoft.com/office/drawing/2014/main" id="{2C6CAA62-6EFA-F356-0A06-BF6E0D2B96D8}"/>
              </a:ext>
            </a:extLst>
          </p:cNvPr>
          <p:cNvPicPr>
            <a:picLocks noChangeAspect="1"/>
          </p:cNvPicPr>
          <p:nvPr/>
        </p:nvPicPr>
        <p:blipFill>
          <a:blip r:embed="rId3"/>
          <a:stretch>
            <a:fillRect/>
          </a:stretch>
        </p:blipFill>
        <p:spPr>
          <a:xfrm>
            <a:off x="5063378" y="3511216"/>
            <a:ext cx="6630126" cy="980155"/>
          </a:xfrm>
          <a:prstGeom prst="rect">
            <a:avLst/>
          </a:prstGeom>
        </p:spPr>
      </p:pic>
      <p:pic>
        <p:nvPicPr>
          <p:cNvPr id="11" name="Grafik 10">
            <a:extLst>
              <a:ext uri="{FF2B5EF4-FFF2-40B4-BE49-F238E27FC236}">
                <a16:creationId xmlns:a16="http://schemas.microsoft.com/office/drawing/2014/main" id="{6034F8F2-0EB4-16F6-FBFB-8DBF08251029}"/>
              </a:ext>
            </a:extLst>
          </p:cNvPr>
          <p:cNvPicPr>
            <a:picLocks noChangeAspect="1"/>
          </p:cNvPicPr>
          <p:nvPr/>
        </p:nvPicPr>
        <p:blipFill>
          <a:blip r:embed="rId4"/>
          <a:stretch>
            <a:fillRect/>
          </a:stretch>
        </p:blipFill>
        <p:spPr>
          <a:xfrm>
            <a:off x="6804172" y="1898388"/>
            <a:ext cx="4889332" cy="1241735"/>
          </a:xfrm>
          <a:prstGeom prst="rect">
            <a:avLst/>
          </a:prstGeom>
        </p:spPr>
      </p:pic>
      <p:grpSp>
        <p:nvGrpSpPr>
          <p:cNvPr id="16" name="Gruppieren 15">
            <a:extLst>
              <a:ext uri="{FF2B5EF4-FFF2-40B4-BE49-F238E27FC236}">
                <a16:creationId xmlns:a16="http://schemas.microsoft.com/office/drawing/2014/main" id="{4C1DFEC2-3BA2-8E45-4BCF-28B73CC75055}"/>
              </a:ext>
            </a:extLst>
          </p:cNvPr>
          <p:cNvGrpSpPr/>
          <p:nvPr/>
        </p:nvGrpSpPr>
        <p:grpSpPr>
          <a:xfrm>
            <a:off x="3097966" y="4997627"/>
            <a:ext cx="914400" cy="1321579"/>
            <a:chOff x="1195064" y="3267980"/>
            <a:chExt cx="914400" cy="1321579"/>
          </a:xfrm>
        </p:grpSpPr>
        <p:sp>
          <p:nvSpPr>
            <p:cNvPr id="13" name="Ellipse 12">
              <a:extLst>
                <a:ext uri="{FF2B5EF4-FFF2-40B4-BE49-F238E27FC236}">
                  <a16:creationId xmlns:a16="http://schemas.microsoft.com/office/drawing/2014/main" id="{6BFDEAF0-5991-B163-28C2-CE4138EC39A1}"/>
                </a:ext>
              </a:extLst>
            </p:cNvPr>
            <p:cNvSpPr/>
            <p:nvPr/>
          </p:nvSpPr>
          <p:spPr>
            <a:xfrm>
              <a:off x="1195064" y="3267980"/>
              <a:ext cx="914400" cy="914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dirty="0"/>
                <a:t>Item</a:t>
              </a:r>
            </a:p>
          </p:txBody>
        </p:sp>
        <p:sp>
          <p:nvSpPr>
            <p:cNvPr id="15" name="Textfeld 14">
              <a:extLst>
                <a:ext uri="{FF2B5EF4-FFF2-40B4-BE49-F238E27FC236}">
                  <a16:creationId xmlns:a16="http://schemas.microsoft.com/office/drawing/2014/main" id="{49046E01-40B6-10DB-8077-F9352D51A84D}"/>
                </a:ext>
              </a:extLst>
            </p:cNvPr>
            <p:cNvSpPr txBox="1"/>
            <p:nvPr/>
          </p:nvSpPr>
          <p:spPr>
            <a:xfrm>
              <a:off x="1303066" y="4220227"/>
              <a:ext cx="698396" cy="369332"/>
            </a:xfrm>
            <a:prstGeom prst="rect">
              <a:avLst/>
            </a:prstGeom>
            <a:noFill/>
          </p:spPr>
          <p:txBody>
            <a:bodyPr wrap="none" rtlCol="0">
              <a:spAutoFit/>
            </a:bodyPr>
            <a:lstStyle/>
            <a:p>
              <a:r>
                <a:rPr lang="de-DE" dirty="0"/>
                <a:t>Typ A</a:t>
              </a:r>
            </a:p>
          </p:txBody>
        </p:sp>
      </p:grpSp>
      <p:grpSp>
        <p:nvGrpSpPr>
          <p:cNvPr id="17" name="Gruppieren 16">
            <a:extLst>
              <a:ext uri="{FF2B5EF4-FFF2-40B4-BE49-F238E27FC236}">
                <a16:creationId xmlns:a16="http://schemas.microsoft.com/office/drawing/2014/main" id="{DE866702-4B46-0E88-A5DE-39E57DB7589B}"/>
              </a:ext>
            </a:extLst>
          </p:cNvPr>
          <p:cNvGrpSpPr/>
          <p:nvPr/>
        </p:nvGrpSpPr>
        <p:grpSpPr>
          <a:xfrm>
            <a:off x="7966304" y="4865161"/>
            <a:ext cx="1069044" cy="1531939"/>
            <a:chOff x="1195064" y="3267980"/>
            <a:chExt cx="1069044" cy="1531939"/>
          </a:xfrm>
        </p:grpSpPr>
        <p:sp>
          <p:nvSpPr>
            <p:cNvPr id="18" name="Ellipse 17">
              <a:extLst>
                <a:ext uri="{FF2B5EF4-FFF2-40B4-BE49-F238E27FC236}">
                  <a16:creationId xmlns:a16="http://schemas.microsoft.com/office/drawing/2014/main" id="{20B31CF9-0357-F7AF-DFCB-A7225A0B977B}"/>
                </a:ext>
              </a:extLst>
            </p:cNvPr>
            <p:cNvSpPr/>
            <p:nvPr/>
          </p:nvSpPr>
          <p:spPr>
            <a:xfrm>
              <a:off x="1195064" y="3267980"/>
              <a:ext cx="914400" cy="914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Item</a:t>
              </a:r>
            </a:p>
          </p:txBody>
        </p:sp>
        <p:sp>
          <p:nvSpPr>
            <p:cNvPr id="19" name="Textfeld 18">
              <a:extLst>
                <a:ext uri="{FF2B5EF4-FFF2-40B4-BE49-F238E27FC236}">
                  <a16:creationId xmlns:a16="http://schemas.microsoft.com/office/drawing/2014/main" id="{A15EDFBD-A3B4-BD9F-5915-21CF1C8ED5A4}"/>
                </a:ext>
              </a:extLst>
            </p:cNvPr>
            <p:cNvSpPr txBox="1"/>
            <p:nvPr/>
          </p:nvSpPr>
          <p:spPr>
            <a:xfrm>
              <a:off x="1384395" y="4430587"/>
              <a:ext cx="690382" cy="369332"/>
            </a:xfrm>
            <a:prstGeom prst="rect">
              <a:avLst/>
            </a:prstGeom>
            <a:noFill/>
          </p:spPr>
          <p:txBody>
            <a:bodyPr wrap="none" rtlCol="0">
              <a:spAutoFit/>
            </a:bodyPr>
            <a:lstStyle/>
            <a:p>
              <a:r>
                <a:rPr lang="de-DE" dirty="0"/>
                <a:t>Typ B</a:t>
              </a:r>
            </a:p>
          </p:txBody>
        </p:sp>
        <p:sp>
          <p:nvSpPr>
            <p:cNvPr id="27" name="Ellipse 26">
              <a:extLst>
                <a:ext uri="{FF2B5EF4-FFF2-40B4-BE49-F238E27FC236}">
                  <a16:creationId xmlns:a16="http://schemas.microsoft.com/office/drawing/2014/main" id="{F8CC0936-9B1B-4893-DA0B-8FCEA0FA5D0F}"/>
                </a:ext>
              </a:extLst>
            </p:cNvPr>
            <p:cNvSpPr/>
            <p:nvPr/>
          </p:nvSpPr>
          <p:spPr>
            <a:xfrm>
              <a:off x="1272386" y="3358983"/>
              <a:ext cx="914400" cy="914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Item</a:t>
              </a:r>
            </a:p>
          </p:txBody>
        </p:sp>
        <p:sp>
          <p:nvSpPr>
            <p:cNvPr id="28" name="Ellipse 27">
              <a:extLst>
                <a:ext uri="{FF2B5EF4-FFF2-40B4-BE49-F238E27FC236}">
                  <a16:creationId xmlns:a16="http://schemas.microsoft.com/office/drawing/2014/main" id="{7D0CC8CF-CD89-F178-F9D4-F342AD4A49B3}"/>
                </a:ext>
              </a:extLst>
            </p:cNvPr>
            <p:cNvSpPr/>
            <p:nvPr/>
          </p:nvSpPr>
          <p:spPr>
            <a:xfrm>
              <a:off x="1349708" y="344998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Item</a:t>
              </a:r>
            </a:p>
          </p:txBody>
        </p:sp>
      </p:grpSp>
      <p:pic>
        <p:nvPicPr>
          <p:cNvPr id="21" name="Grafik 20">
            <a:extLst>
              <a:ext uri="{FF2B5EF4-FFF2-40B4-BE49-F238E27FC236}">
                <a16:creationId xmlns:a16="http://schemas.microsoft.com/office/drawing/2014/main" id="{03BCE095-416D-2B13-22A9-ACD889F4C1DF}"/>
              </a:ext>
            </a:extLst>
          </p:cNvPr>
          <p:cNvPicPr>
            <a:picLocks noChangeAspect="1"/>
          </p:cNvPicPr>
          <p:nvPr/>
        </p:nvPicPr>
        <p:blipFill>
          <a:blip r:embed="rId5"/>
          <a:stretch>
            <a:fillRect/>
          </a:stretch>
        </p:blipFill>
        <p:spPr>
          <a:xfrm>
            <a:off x="8648874" y="365125"/>
            <a:ext cx="3044630" cy="1071521"/>
          </a:xfrm>
          <a:prstGeom prst="rect">
            <a:avLst/>
          </a:prstGeom>
        </p:spPr>
      </p:pic>
      <p:sp>
        <p:nvSpPr>
          <p:cNvPr id="29" name="Pfeil: nach rechts 28">
            <a:extLst>
              <a:ext uri="{FF2B5EF4-FFF2-40B4-BE49-F238E27FC236}">
                <a16:creationId xmlns:a16="http://schemas.microsoft.com/office/drawing/2014/main" id="{798463DD-41A1-902E-9273-2F435251E2D3}"/>
              </a:ext>
            </a:extLst>
          </p:cNvPr>
          <p:cNvSpPr/>
          <p:nvPr/>
        </p:nvSpPr>
        <p:spPr>
          <a:xfrm>
            <a:off x="569620" y="5064210"/>
            <a:ext cx="2399146" cy="8478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err="1"/>
              <a:t>ItemReader</a:t>
            </a:r>
            <a:r>
              <a:rPr lang="de-DE" dirty="0"/>
              <a:t>&lt;A&gt;</a:t>
            </a:r>
          </a:p>
        </p:txBody>
      </p:sp>
      <p:sp>
        <p:nvSpPr>
          <p:cNvPr id="32" name="Pfeil: nach rechts 31">
            <a:extLst>
              <a:ext uri="{FF2B5EF4-FFF2-40B4-BE49-F238E27FC236}">
                <a16:creationId xmlns:a16="http://schemas.microsoft.com/office/drawing/2014/main" id="{73DDBEC5-2E4D-E61E-587C-67605E5F5BC8}"/>
              </a:ext>
            </a:extLst>
          </p:cNvPr>
          <p:cNvSpPr/>
          <p:nvPr/>
        </p:nvSpPr>
        <p:spPr>
          <a:xfrm>
            <a:off x="4141566" y="4997627"/>
            <a:ext cx="2399146" cy="8478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err="1"/>
              <a:t>ItemProcessor</a:t>
            </a:r>
            <a:r>
              <a:rPr lang="de-DE" dirty="0"/>
              <a:t>&lt;A,B&gt;</a:t>
            </a:r>
          </a:p>
        </p:txBody>
      </p:sp>
      <p:sp>
        <p:nvSpPr>
          <p:cNvPr id="33" name="Pfeil: nach rechts 32">
            <a:extLst>
              <a:ext uri="{FF2B5EF4-FFF2-40B4-BE49-F238E27FC236}">
                <a16:creationId xmlns:a16="http://schemas.microsoft.com/office/drawing/2014/main" id="{DC4B5B23-93EB-5CB6-9AC6-F0975C35CEE1}"/>
              </a:ext>
            </a:extLst>
          </p:cNvPr>
          <p:cNvSpPr/>
          <p:nvPr/>
        </p:nvSpPr>
        <p:spPr>
          <a:xfrm>
            <a:off x="9139165" y="5040719"/>
            <a:ext cx="2399146" cy="8478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err="1"/>
              <a:t>ItemWriter</a:t>
            </a:r>
            <a:r>
              <a:rPr lang="de-DE" dirty="0"/>
              <a:t>&lt;B&gt;</a:t>
            </a:r>
          </a:p>
        </p:txBody>
      </p:sp>
      <p:sp>
        <p:nvSpPr>
          <p:cNvPr id="3" name="Textfeld 2">
            <a:extLst>
              <a:ext uri="{FF2B5EF4-FFF2-40B4-BE49-F238E27FC236}">
                <a16:creationId xmlns:a16="http://schemas.microsoft.com/office/drawing/2014/main" id="{3B1636A3-D137-01DB-41B6-FFCF0E9D9C38}"/>
              </a:ext>
            </a:extLst>
          </p:cNvPr>
          <p:cNvSpPr txBox="1"/>
          <p:nvPr/>
        </p:nvSpPr>
        <p:spPr>
          <a:xfrm>
            <a:off x="9310085" y="5783790"/>
            <a:ext cx="1975605" cy="369332"/>
          </a:xfrm>
          <a:prstGeom prst="rect">
            <a:avLst/>
          </a:prstGeom>
          <a:noFill/>
        </p:spPr>
        <p:txBody>
          <a:bodyPr wrap="none" rtlCol="0">
            <a:spAutoFit/>
          </a:bodyPr>
          <a:lstStyle/>
          <a:p>
            <a:r>
              <a:rPr lang="de-DE" dirty="0"/>
              <a:t>Verarbeitet Chunks</a:t>
            </a:r>
          </a:p>
        </p:txBody>
      </p:sp>
      <p:sp>
        <p:nvSpPr>
          <p:cNvPr id="4" name="Textfeld 3">
            <a:extLst>
              <a:ext uri="{FF2B5EF4-FFF2-40B4-BE49-F238E27FC236}">
                <a16:creationId xmlns:a16="http://schemas.microsoft.com/office/drawing/2014/main" id="{AAA33389-BDB8-E6E9-6EBF-95F588E1A793}"/>
              </a:ext>
            </a:extLst>
          </p:cNvPr>
          <p:cNvSpPr txBox="1"/>
          <p:nvPr/>
        </p:nvSpPr>
        <p:spPr>
          <a:xfrm>
            <a:off x="551004" y="5818063"/>
            <a:ext cx="2084443" cy="923330"/>
          </a:xfrm>
          <a:prstGeom prst="rect">
            <a:avLst/>
          </a:prstGeom>
          <a:noFill/>
        </p:spPr>
        <p:txBody>
          <a:bodyPr wrap="square" rtlCol="0">
            <a:spAutoFit/>
          </a:bodyPr>
          <a:lstStyle/>
          <a:p>
            <a:pPr algn="ctr"/>
            <a:r>
              <a:rPr lang="de-DE" dirty="0"/>
              <a:t>Verarbeitet einzeln, bis Anzahl im Chunk erreicht ist.</a:t>
            </a:r>
          </a:p>
        </p:txBody>
      </p:sp>
      <p:grpSp>
        <p:nvGrpSpPr>
          <p:cNvPr id="5" name="Gruppieren 4">
            <a:extLst>
              <a:ext uri="{FF2B5EF4-FFF2-40B4-BE49-F238E27FC236}">
                <a16:creationId xmlns:a16="http://schemas.microsoft.com/office/drawing/2014/main" id="{47A5CF1A-0ED5-A8BF-BA56-CAA890B9ECC2}"/>
              </a:ext>
            </a:extLst>
          </p:cNvPr>
          <p:cNvGrpSpPr/>
          <p:nvPr/>
        </p:nvGrpSpPr>
        <p:grpSpPr>
          <a:xfrm>
            <a:off x="6587836" y="4946657"/>
            <a:ext cx="914400" cy="1349933"/>
            <a:chOff x="1349708" y="3449986"/>
            <a:chExt cx="914400" cy="1349933"/>
          </a:xfrm>
        </p:grpSpPr>
        <p:sp>
          <p:nvSpPr>
            <p:cNvPr id="7" name="Textfeld 6">
              <a:extLst>
                <a:ext uri="{FF2B5EF4-FFF2-40B4-BE49-F238E27FC236}">
                  <a16:creationId xmlns:a16="http://schemas.microsoft.com/office/drawing/2014/main" id="{DE24ADB7-8575-2F60-ED7A-37A01B793CF9}"/>
                </a:ext>
              </a:extLst>
            </p:cNvPr>
            <p:cNvSpPr txBox="1"/>
            <p:nvPr/>
          </p:nvSpPr>
          <p:spPr>
            <a:xfrm>
              <a:off x="1384395" y="4430587"/>
              <a:ext cx="690382" cy="369332"/>
            </a:xfrm>
            <a:prstGeom prst="rect">
              <a:avLst/>
            </a:prstGeom>
            <a:noFill/>
          </p:spPr>
          <p:txBody>
            <a:bodyPr wrap="none" rtlCol="0">
              <a:spAutoFit/>
            </a:bodyPr>
            <a:lstStyle/>
            <a:p>
              <a:r>
                <a:rPr lang="de-DE" dirty="0"/>
                <a:t>Typ B</a:t>
              </a:r>
            </a:p>
          </p:txBody>
        </p:sp>
        <p:sp>
          <p:nvSpPr>
            <p:cNvPr id="10" name="Ellipse 9">
              <a:extLst>
                <a:ext uri="{FF2B5EF4-FFF2-40B4-BE49-F238E27FC236}">
                  <a16:creationId xmlns:a16="http://schemas.microsoft.com/office/drawing/2014/main" id="{1B5DE5B6-EF86-9099-FE77-47F152C6F3AF}"/>
                </a:ext>
              </a:extLst>
            </p:cNvPr>
            <p:cNvSpPr/>
            <p:nvPr/>
          </p:nvSpPr>
          <p:spPr>
            <a:xfrm>
              <a:off x="1349708" y="344998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Item</a:t>
              </a:r>
            </a:p>
          </p:txBody>
        </p:sp>
      </p:grpSp>
    </p:spTree>
    <p:extLst>
      <p:ext uri="{BB962C8B-B14F-4D97-AF65-F5344CB8AC3E}">
        <p14:creationId xmlns:p14="http://schemas.microsoft.com/office/powerpoint/2010/main" val="2025288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C468D2-2169-16BC-1150-B1D9B1DDB765}"/>
              </a:ext>
            </a:extLst>
          </p:cNvPr>
          <p:cNvSpPr>
            <a:spLocks noGrp="1"/>
          </p:cNvSpPr>
          <p:nvPr>
            <p:ph type="title"/>
          </p:nvPr>
        </p:nvSpPr>
        <p:spPr/>
        <p:txBody>
          <a:bodyPr/>
          <a:lstStyle/>
          <a:p>
            <a:r>
              <a:rPr lang="de-DE" dirty="0"/>
              <a:t>DI mit @Component Annotation</a:t>
            </a:r>
          </a:p>
        </p:txBody>
      </p:sp>
      <p:sp>
        <p:nvSpPr>
          <p:cNvPr id="3" name="Inhaltsplatzhalter 2">
            <a:extLst>
              <a:ext uri="{FF2B5EF4-FFF2-40B4-BE49-F238E27FC236}">
                <a16:creationId xmlns:a16="http://schemas.microsoft.com/office/drawing/2014/main" id="{EF2FBDE8-6EBC-0275-E13D-1D1DAE0BCEB8}"/>
              </a:ext>
            </a:extLst>
          </p:cNvPr>
          <p:cNvSpPr>
            <a:spLocks noGrp="1"/>
          </p:cNvSpPr>
          <p:nvPr>
            <p:ph idx="1"/>
          </p:nvPr>
        </p:nvSpPr>
        <p:spPr/>
        <p:txBody>
          <a:bodyPr/>
          <a:lstStyle/>
          <a:p>
            <a:r>
              <a:rPr lang="de-DE" dirty="0"/>
              <a:t>Über @Component kann angezeigt werden, dass die Klasse eine Bean beschreibt.</a:t>
            </a:r>
          </a:p>
          <a:p>
            <a:r>
              <a:rPr lang="de-DE" dirty="0"/>
              <a:t>Jedoch muss dann ein Scan hinzugefügt werden, damit diese gefunden wird.</a:t>
            </a:r>
          </a:p>
        </p:txBody>
      </p:sp>
      <p:pic>
        <p:nvPicPr>
          <p:cNvPr id="5" name="Grafik 4">
            <a:extLst>
              <a:ext uri="{FF2B5EF4-FFF2-40B4-BE49-F238E27FC236}">
                <a16:creationId xmlns:a16="http://schemas.microsoft.com/office/drawing/2014/main" id="{BDEC7EBE-027C-2146-86FE-992CA1ED912E}"/>
              </a:ext>
            </a:extLst>
          </p:cNvPr>
          <p:cNvPicPr>
            <a:picLocks noChangeAspect="1"/>
          </p:cNvPicPr>
          <p:nvPr/>
        </p:nvPicPr>
        <p:blipFill>
          <a:blip r:embed="rId2"/>
          <a:stretch>
            <a:fillRect/>
          </a:stretch>
        </p:blipFill>
        <p:spPr>
          <a:xfrm>
            <a:off x="4165024" y="3536186"/>
            <a:ext cx="6606885" cy="2495304"/>
          </a:xfrm>
          <a:prstGeom prst="rect">
            <a:avLst/>
          </a:prstGeom>
        </p:spPr>
      </p:pic>
      <p:pic>
        <p:nvPicPr>
          <p:cNvPr id="7" name="Grafik 6">
            <a:extLst>
              <a:ext uri="{FF2B5EF4-FFF2-40B4-BE49-F238E27FC236}">
                <a16:creationId xmlns:a16="http://schemas.microsoft.com/office/drawing/2014/main" id="{DC670D4F-84C1-62C2-0084-1FB213BF6916}"/>
              </a:ext>
            </a:extLst>
          </p:cNvPr>
          <p:cNvPicPr>
            <a:picLocks noChangeAspect="1"/>
          </p:cNvPicPr>
          <p:nvPr/>
        </p:nvPicPr>
        <p:blipFill>
          <a:blip r:embed="rId3"/>
          <a:stretch>
            <a:fillRect/>
          </a:stretch>
        </p:blipFill>
        <p:spPr>
          <a:xfrm>
            <a:off x="1320078" y="6176963"/>
            <a:ext cx="6930304" cy="336749"/>
          </a:xfrm>
          <a:prstGeom prst="rect">
            <a:avLst/>
          </a:prstGeom>
        </p:spPr>
      </p:pic>
      <p:sp>
        <p:nvSpPr>
          <p:cNvPr id="8" name="Textfeld 7">
            <a:extLst>
              <a:ext uri="{FF2B5EF4-FFF2-40B4-BE49-F238E27FC236}">
                <a16:creationId xmlns:a16="http://schemas.microsoft.com/office/drawing/2014/main" id="{5C9E4080-D5D9-39C8-080F-1EF3967F2962}"/>
              </a:ext>
            </a:extLst>
          </p:cNvPr>
          <p:cNvSpPr txBox="1"/>
          <p:nvPr/>
        </p:nvSpPr>
        <p:spPr>
          <a:xfrm>
            <a:off x="1327005" y="5807631"/>
            <a:ext cx="214552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de-DE" dirty="0"/>
              <a:t>resources/spring.xml</a:t>
            </a:r>
          </a:p>
        </p:txBody>
      </p:sp>
    </p:spTree>
    <p:extLst>
      <p:ext uri="{BB962C8B-B14F-4D97-AF65-F5344CB8AC3E}">
        <p14:creationId xmlns:p14="http://schemas.microsoft.com/office/powerpoint/2010/main" val="2767172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AF0783-4E0B-D39F-37FC-A1110EC0E14F}"/>
              </a:ext>
            </a:extLst>
          </p:cNvPr>
          <p:cNvSpPr>
            <a:spLocks noGrp="1"/>
          </p:cNvSpPr>
          <p:nvPr>
            <p:ph type="title"/>
          </p:nvPr>
        </p:nvSpPr>
        <p:spPr/>
        <p:txBody>
          <a:bodyPr/>
          <a:lstStyle/>
          <a:p>
            <a:r>
              <a:rPr lang="de-DE" dirty="0"/>
              <a:t>Ablauf</a:t>
            </a:r>
            <a:endParaRPr lang="de-DE"/>
          </a:p>
        </p:txBody>
      </p:sp>
      <p:pic>
        <p:nvPicPr>
          <p:cNvPr id="4098" name="Picture 2" descr="Sequence of Chunk processing with ChunkOrientedTasklet">
            <a:extLst>
              <a:ext uri="{FF2B5EF4-FFF2-40B4-BE49-F238E27FC236}">
                <a16:creationId xmlns:a16="http://schemas.microsoft.com/office/drawing/2014/main" id="{F700A6EC-7700-4EB0-0867-496703967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7544" y="1985110"/>
            <a:ext cx="5105400" cy="4143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79504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5563E1-A590-FE9F-865C-70C8D3C53D07}"/>
              </a:ext>
            </a:extLst>
          </p:cNvPr>
          <p:cNvSpPr>
            <a:spLocks noGrp="1"/>
          </p:cNvSpPr>
          <p:nvPr>
            <p:ph type="title"/>
          </p:nvPr>
        </p:nvSpPr>
        <p:spPr/>
        <p:txBody>
          <a:bodyPr/>
          <a:lstStyle/>
          <a:p>
            <a:r>
              <a:rPr lang="de-DE" dirty="0"/>
              <a:t>Beispiel für </a:t>
            </a:r>
            <a:r>
              <a:rPr lang="de-DE" dirty="0" err="1"/>
              <a:t>ItemReader</a:t>
            </a:r>
            <a:endParaRPr lang="de-DE" dirty="0"/>
          </a:p>
        </p:txBody>
      </p:sp>
      <p:pic>
        <p:nvPicPr>
          <p:cNvPr id="5" name="Grafik 4">
            <a:extLst>
              <a:ext uri="{FF2B5EF4-FFF2-40B4-BE49-F238E27FC236}">
                <a16:creationId xmlns:a16="http://schemas.microsoft.com/office/drawing/2014/main" id="{309BBCC0-A0B5-D949-0FB2-FC08E3FE0686}"/>
              </a:ext>
            </a:extLst>
          </p:cNvPr>
          <p:cNvPicPr>
            <a:picLocks noChangeAspect="1"/>
          </p:cNvPicPr>
          <p:nvPr/>
        </p:nvPicPr>
        <p:blipFill>
          <a:blip r:embed="rId2"/>
          <a:stretch>
            <a:fillRect/>
          </a:stretch>
        </p:blipFill>
        <p:spPr>
          <a:xfrm>
            <a:off x="2466975" y="1800505"/>
            <a:ext cx="7258050" cy="4010025"/>
          </a:xfrm>
          <a:prstGeom prst="rect">
            <a:avLst/>
          </a:prstGeom>
        </p:spPr>
      </p:pic>
    </p:spTree>
    <p:extLst>
      <p:ext uri="{BB962C8B-B14F-4D97-AF65-F5344CB8AC3E}">
        <p14:creationId xmlns:p14="http://schemas.microsoft.com/office/powerpoint/2010/main" val="14116024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6935E4-979B-B695-D06B-72D1A7EA946C}"/>
              </a:ext>
            </a:extLst>
          </p:cNvPr>
          <p:cNvSpPr>
            <a:spLocks noGrp="1"/>
          </p:cNvSpPr>
          <p:nvPr>
            <p:ph type="title"/>
          </p:nvPr>
        </p:nvSpPr>
        <p:spPr/>
        <p:txBody>
          <a:bodyPr/>
          <a:lstStyle/>
          <a:p>
            <a:r>
              <a:rPr lang="de-DE" dirty="0"/>
              <a:t>Reader Writer </a:t>
            </a:r>
            <a:r>
              <a:rPr lang="de-DE" dirty="0" err="1"/>
              <a:t>Processor</a:t>
            </a:r>
            <a:r>
              <a:rPr lang="de-DE" dirty="0"/>
              <a:t> </a:t>
            </a:r>
            <a:r>
              <a:rPr lang="de-DE" dirty="0" err="1"/>
              <a:t>Example</a:t>
            </a:r>
            <a:endParaRPr lang="de-DE" dirty="0"/>
          </a:p>
        </p:txBody>
      </p:sp>
      <p:pic>
        <p:nvPicPr>
          <p:cNvPr id="6" name="Inhaltsplatzhalter 5">
            <a:extLst>
              <a:ext uri="{FF2B5EF4-FFF2-40B4-BE49-F238E27FC236}">
                <a16:creationId xmlns:a16="http://schemas.microsoft.com/office/drawing/2014/main" id="{9DE11D3A-1E5D-1C1C-EBC8-F114678BE5CB}"/>
              </a:ext>
            </a:extLst>
          </p:cNvPr>
          <p:cNvPicPr>
            <a:picLocks noGrp="1" noChangeAspect="1"/>
          </p:cNvPicPr>
          <p:nvPr>
            <p:ph idx="1"/>
          </p:nvPr>
        </p:nvPicPr>
        <p:blipFill>
          <a:blip r:embed="rId2"/>
          <a:stretch>
            <a:fillRect/>
          </a:stretch>
        </p:blipFill>
        <p:spPr>
          <a:xfrm>
            <a:off x="1833562" y="2220119"/>
            <a:ext cx="8524875" cy="3562350"/>
          </a:xfrm>
          <a:prstGeom prst="rect">
            <a:avLst/>
          </a:prstGeom>
        </p:spPr>
      </p:pic>
    </p:spTree>
    <p:extLst>
      <p:ext uri="{BB962C8B-B14F-4D97-AF65-F5344CB8AC3E}">
        <p14:creationId xmlns:p14="http://schemas.microsoft.com/office/powerpoint/2010/main" val="188002034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0392C1-AFE2-5714-8058-2413D86027A8}"/>
              </a:ext>
            </a:extLst>
          </p:cNvPr>
          <p:cNvSpPr>
            <a:spLocks noGrp="1"/>
          </p:cNvSpPr>
          <p:nvPr>
            <p:ph type="title"/>
          </p:nvPr>
        </p:nvSpPr>
        <p:spPr/>
        <p:txBody>
          <a:bodyPr/>
          <a:lstStyle/>
          <a:p>
            <a:r>
              <a:rPr lang="de-DE" dirty="0" err="1"/>
              <a:t>ItemStream</a:t>
            </a:r>
            <a:endParaRPr lang="de-DE" dirty="0"/>
          </a:p>
        </p:txBody>
      </p:sp>
      <p:sp>
        <p:nvSpPr>
          <p:cNvPr id="3" name="Inhaltsplatzhalter 2">
            <a:extLst>
              <a:ext uri="{FF2B5EF4-FFF2-40B4-BE49-F238E27FC236}">
                <a16:creationId xmlns:a16="http://schemas.microsoft.com/office/drawing/2014/main" id="{1A006287-5123-06F2-8CA5-5FD70FF8C6D5}"/>
              </a:ext>
            </a:extLst>
          </p:cNvPr>
          <p:cNvSpPr>
            <a:spLocks noGrp="1"/>
          </p:cNvSpPr>
          <p:nvPr>
            <p:ph idx="1"/>
          </p:nvPr>
        </p:nvSpPr>
        <p:spPr>
          <a:xfrm>
            <a:off x="838200" y="1825625"/>
            <a:ext cx="5489812" cy="2692652"/>
          </a:xfrm>
        </p:spPr>
        <p:txBody>
          <a:bodyPr>
            <a:normAutofit fontScale="92500" lnSpcReduction="20000"/>
          </a:bodyPr>
          <a:lstStyle/>
          <a:p>
            <a:r>
              <a:rPr lang="de-DE" dirty="0"/>
              <a:t>Im </a:t>
            </a:r>
            <a:r>
              <a:rPr lang="de-DE" dirty="0" err="1"/>
              <a:t>ExecutionContext</a:t>
            </a:r>
            <a:r>
              <a:rPr lang="de-DE" dirty="0"/>
              <a:t> sind Informationen über den </a:t>
            </a:r>
            <a:r>
              <a:rPr lang="de-DE" dirty="0" err="1"/>
              <a:t>Step</a:t>
            </a:r>
            <a:r>
              <a:rPr lang="de-DE" dirty="0"/>
              <a:t> in Form einer </a:t>
            </a:r>
            <a:r>
              <a:rPr lang="de-DE" dirty="0" err="1"/>
              <a:t>Map</a:t>
            </a:r>
            <a:r>
              <a:rPr lang="de-DE" dirty="0"/>
              <a:t> gespeichert.</a:t>
            </a:r>
          </a:p>
          <a:p>
            <a:r>
              <a:rPr lang="de-DE" dirty="0"/>
              <a:t>Update wird nach jedem erfolgreichen </a:t>
            </a:r>
            <a:r>
              <a:rPr lang="de-DE" dirty="0" err="1"/>
              <a:t>write</a:t>
            </a:r>
            <a:r>
              <a:rPr lang="de-DE" dirty="0"/>
              <a:t>() eines Chunks durchgeführt.</a:t>
            </a:r>
          </a:p>
          <a:p>
            <a:r>
              <a:rPr lang="de-DE" dirty="0"/>
              <a:t>Prüfe immer, ob Reader oder Writer </a:t>
            </a:r>
            <a:r>
              <a:rPr lang="de-DE" dirty="0" err="1"/>
              <a:t>statefull</a:t>
            </a:r>
            <a:r>
              <a:rPr lang="de-DE" dirty="0"/>
              <a:t> sind!</a:t>
            </a:r>
          </a:p>
        </p:txBody>
      </p:sp>
      <p:pic>
        <p:nvPicPr>
          <p:cNvPr id="7" name="Grafik 6">
            <a:extLst>
              <a:ext uri="{FF2B5EF4-FFF2-40B4-BE49-F238E27FC236}">
                <a16:creationId xmlns:a16="http://schemas.microsoft.com/office/drawing/2014/main" id="{1C8BC25E-6DCF-DF86-5F6C-43C88DBAFB35}"/>
              </a:ext>
            </a:extLst>
          </p:cNvPr>
          <p:cNvPicPr>
            <a:picLocks noChangeAspect="1"/>
          </p:cNvPicPr>
          <p:nvPr/>
        </p:nvPicPr>
        <p:blipFill>
          <a:blip r:embed="rId3"/>
          <a:stretch>
            <a:fillRect/>
          </a:stretch>
        </p:blipFill>
        <p:spPr>
          <a:xfrm>
            <a:off x="6456509" y="4518277"/>
            <a:ext cx="5328221" cy="1833964"/>
          </a:xfrm>
          <a:prstGeom prst="rect">
            <a:avLst/>
          </a:prstGeom>
        </p:spPr>
      </p:pic>
      <p:pic>
        <p:nvPicPr>
          <p:cNvPr id="6" name="Grafik 5">
            <a:extLst>
              <a:ext uri="{FF2B5EF4-FFF2-40B4-BE49-F238E27FC236}">
                <a16:creationId xmlns:a16="http://schemas.microsoft.com/office/drawing/2014/main" id="{4DCAFC36-A9FB-467F-1550-9CB60E874D21}"/>
              </a:ext>
            </a:extLst>
          </p:cNvPr>
          <p:cNvPicPr>
            <a:picLocks noChangeAspect="1"/>
          </p:cNvPicPr>
          <p:nvPr/>
        </p:nvPicPr>
        <p:blipFill>
          <a:blip r:embed="rId4"/>
          <a:stretch>
            <a:fillRect/>
          </a:stretch>
        </p:blipFill>
        <p:spPr>
          <a:xfrm>
            <a:off x="456582" y="5186480"/>
            <a:ext cx="2842932" cy="1306395"/>
          </a:xfrm>
          <a:prstGeom prst="rect">
            <a:avLst/>
          </a:prstGeom>
        </p:spPr>
      </p:pic>
      <p:pic>
        <p:nvPicPr>
          <p:cNvPr id="10" name="Grafik 9">
            <a:extLst>
              <a:ext uri="{FF2B5EF4-FFF2-40B4-BE49-F238E27FC236}">
                <a16:creationId xmlns:a16="http://schemas.microsoft.com/office/drawing/2014/main" id="{13257ADE-B44D-B860-526F-8217D34C6AF1}"/>
              </a:ext>
            </a:extLst>
          </p:cNvPr>
          <p:cNvPicPr>
            <a:picLocks noChangeAspect="1"/>
          </p:cNvPicPr>
          <p:nvPr/>
        </p:nvPicPr>
        <p:blipFill>
          <a:blip r:embed="rId5"/>
          <a:stretch>
            <a:fillRect/>
          </a:stretch>
        </p:blipFill>
        <p:spPr>
          <a:xfrm>
            <a:off x="3428011" y="5227093"/>
            <a:ext cx="2680480" cy="1265782"/>
          </a:xfrm>
          <a:prstGeom prst="rect">
            <a:avLst/>
          </a:prstGeom>
        </p:spPr>
      </p:pic>
      <p:pic>
        <p:nvPicPr>
          <p:cNvPr id="13" name="Grafik 12">
            <a:extLst>
              <a:ext uri="{FF2B5EF4-FFF2-40B4-BE49-F238E27FC236}">
                <a16:creationId xmlns:a16="http://schemas.microsoft.com/office/drawing/2014/main" id="{323C5D3C-B8B0-08D5-B8FC-EE467AA4110E}"/>
              </a:ext>
            </a:extLst>
          </p:cNvPr>
          <p:cNvPicPr>
            <a:picLocks noChangeAspect="1"/>
          </p:cNvPicPr>
          <p:nvPr/>
        </p:nvPicPr>
        <p:blipFill>
          <a:blip r:embed="rId6"/>
          <a:stretch>
            <a:fillRect/>
          </a:stretch>
        </p:blipFill>
        <p:spPr>
          <a:xfrm>
            <a:off x="6328012" y="154240"/>
            <a:ext cx="5353050" cy="4048125"/>
          </a:xfrm>
          <a:prstGeom prst="rect">
            <a:avLst/>
          </a:prstGeom>
        </p:spPr>
      </p:pic>
      <p:sp>
        <p:nvSpPr>
          <p:cNvPr id="14" name="Textfeld 13">
            <a:extLst>
              <a:ext uri="{FF2B5EF4-FFF2-40B4-BE49-F238E27FC236}">
                <a16:creationId xmlns:a16="http://schemas.microsoft.com/office/drawing/2014/main" id="{FD0E9AB8-C5E1-7F9B-708B-905FD8BBB4D0}"/>
              </a:ext>
            </a:extLst>
          </p:cNvPr>
          <p:cNvSpPr txBox="1"/>
          <p:nvPr/>
        </p:nvSpPr>
        <p:spPr>
          <a:xfrm>
            <a:off x="507127" y="4866877"/>
            <a:ext cx="2741841" cy="369332"/>
          </a:xfrm>
          <a:prstGeom prst="rect">
            <a:avLst/>
          </a:prstGeom>
          <a:noFill/>
        </p:spPr>
        <p:txBody>
          <a:bodyPr wrap="none" rtlCol="0">
            <a:spAutoFit/>
          </a:bodyPr>
          <a:lstStyle/>
          <a:p>
            <a:r>
              <a:rPr lang="de-DE" dirty="0"/>
              <a:t>Informationen für den </a:t>
            </a:r>
            <a:r>
              <a:rPr lang="de-DE" dirty="0" err="1"/>
              <a:t>Step</a:t>
            </a:r>
            <a:endParaRPr lang="de-DE" dirty="0"/>
          </a:p>
        </p:txBody>
      </p:sp>
      <p:sp>
        <p:nvSpPr>
          <p:cNvPr id="15" name="Textfeld 14">
            <a:extLst>
              <a:ext uri="{FF2B5EF4-FFF2-40B4-BE49-F238E27FC236}">
                <a16:creationId xmlns:a16="http://schemas.microsoft.com/office/drawing/2014/main" id="{CDC6A0BF-FACA-EC49-14FA-08E725AF72F9}"/>
              </a:ext>
            </a:extLst>
          </p:cNvPr>
          <p:cNvSpPr txBox="1"/>
          <p:nvPr/>
        </p:nvSpPr>
        <p:spPr>
          <a:xfrm>
            <a:off x="3454251" y="4866877"/>
            <a:ext cx="2641749" cy="369332"/>
          </a:xfrm>
          <a:prstGeom prst="rect">
            <a:avLst/>
          </a:prstGeom>
          <a:noFill/>
        </p:spPr>
        <p:txBody>
          <a:bodyPr wrap="none" rtlCol="0">
            <a:spAutoFit/>
          </a:bodyPr>
          <a:lstStyle/>
          <a:p>
            <a:r>
              <a:rPr lang="de-DE" dirty="0"/>
              <a:t>Informationen für den Job</a:t>
            </a:r>
          </a:p>
        </p:txBody>
      </p:sp>
    </p:spTree>
    <p:extLst>
      <p:ext uri="{BB962C8B-B14F-4D97-AF65-F5344CB8AC3E}">
        <p14:creationId xmlns:p14="http://schemas.microsoft.com/office/powerpoint/2010/main" val="389807912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30CFC5AF-BBEF-375E-0643-E1F342E6E5B5}"/>
              </a:ext>
            </a:extLst>
          </p:cNvPr>
          <p:cNvPicPr>
            <a:picLocks noGrp="1" noChangeAspect="1"/>
          </p:cNvPicPr>
          <p:nvPr>
            <p:ph idx="1"/>
          </p:nvPr>
        </p:nvPicPr>
        <p:blipFill>
          <a:blip r:embed="rId2"/>
          <a:stretch>
            <a:fillRect/>
          </a:stretch>
        </p:blipFill>
        <p:spPr>
          <a:xfrm>
            <a:off x="2073091" y="292659"/>
            <a:ext cx="7602067" cy="6450941"/>
          </a:xfrm>
        </p:spPr>
      </p:pic>
    </p:spTree>
    <p:extLst>
      <p:ext uri="{BB962C8B-B14F-4D97-AF65-F5344CB8AC3E}">
        <p14:creationId xmlns:p14="http://schemas.microsoft.com/office/powerpoint/2010/main" val="379299450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DA0BCE-218E-E7F2-1942-61F2458D8CE3}"/>
              </a:ext>
            </a:extLst>
          </p:cNvPr>
          <p:cNvSpPr>
            <a:spLocks noGrp="1"/>
          </p:cNvSpPr>
          <p:nvPr>
            <p:ph type="title"/>
          </p:nvPr>
        </p:nvSpPr>
        <p:spPr/>
        <p:txBody>
          <a:bodyPr/>
          <a:lstStyle/>
          <a:p>
            <a:r>
              <a:rPr lang="de-DE" dirty="0"/>
              <a:t>Automatisches Jobstarten - @Scheduled</a:t>
            </a:r>
          </a:p>
        </p:txBody>
      </p:sp>
      <p:sp>
        <p:nvSpPr>
          <p:cNvPr id="3" name="Inhaltsplatzhalter 2">
            <a:extLst>
              <a:ext uri="{FF2B5EF4-FFF2-40B4-BE49-F238E27FC236}">
                <a16:creationId xmlns:a16="http://schemas.microsoft.com/office/drawing/2014/main" id="{34E02BA3-D7E7-7A85-C55B-378E1C8B7712}"/>
              </a:ext>
            </a:extLst>
          </p:cNvPr>
          <p:cNvSpPr>
            <a:spLocks noGrp="1"/>
          </p:cNvSpPr>
          <p:nvPr>
            <p:ph idx="1"/>
          </p:nvPr>
        </p:nvSpPr>
        <p:spPr>
          <a:xfrm>
            <a:off x="838200" y="1825625"/>
            <a:ext cx="10640291" cy="4351338"/>
          </a:xfrm>
        </p:spPr>
        <p:txBody>
          <a:bodyPr>
            <a:normAutofit/>
          </a:bodyPr>
          <a:lstStyle/>
          <a:p>
            <a:r>
              <a:rPr lang="de-DE" dirty="0"/>
              <a:t>Mit der @Scheduled Annotation können automatisch Funktionen gestartet werden.</a:t>
            </a:r>
          </a:p>
          <a:p>
            <a:r>
              <a:rPr lang="de-DE" dirty="0"/>
              <a:t>Mehrere @Scheduled können mit einem @Scheduls zusammengefasst werden.</a:t>
            </a:r>
          </a:p>
          <a:p>
            <a:r>
              <a:rPr lang="de-DE" dirty="0"/>
              <a:t>Aktiviere mit @EnableScheduling</a:t>
            </a:r>
          </a:p>
        </p:txBody>
      </p:sp>
      <p:pic>
        <p:nvPicPr>
          <p:cNvPr id="5" name="Grafik 4">
            <a:extLst>
              <a:ext uri="{FF2B5EF4-FFF2-40B4-BE49-F238E27FC236}">
                <a16:creationId xmlns:a16="http://schemas.microsoft.com/office/drawing/2014/main" id="{6CC23E40-A17B-0F79-582D-082195B12478}"/>
              </a:ext>
            </a:extLst>
          </p:cNvPr>
          <p:cNvPicPr>
            <a:picLocks noChangeAspect="1"/>
          </p:cNvPicPr>
          <p:nvPr/>
        </p:nvPicPr>
        <p:blipFill>
          <a:blip r:embed="rId3"/>
          <a:stretch>
            <a:fillRect/>
          </a:stretch>
        </p:blipFill>
        <p:spPr>
          <a:xfrm>
            <a:off x="7350145" y="3764808"/>
            <a:ext cx="4339657" cy="2483029"/>
          </a:xfrm>
          <a:prstGeom prst="rect">
            <a:avLst/>
          </a:prstGeom>
        </p:spPr>
      </p:pic>
      <p:pic>
        <p:nvPicPr>
          <p:cNvPr id="7" name="Grafik 6">
            <a:extLst>
              <a:ext uri="{FF2B5EF4-FFF2-40B4-BE49-F238E27FC236}">
                <a16:creationId xmlns:a16="http://schemas.microsoft.com/office/drawing/2014/main" id="{AAAF58B7-A240-A485-59E3-27A458106505}"/>
              </a:ext>
            </a:extLst>
          </p:cNvPr>
          <p:cNvPicPr>
            <a:picLocks noChangeAspect="1"/>
          </p:cNvPicPr>
          <p:nvPr/>
        </p:nvPicPr>
        <p:blipFill>
          <a:blip r:embed="rId4"/>
          <a:stretch>
            <a:fillRect/>
          </a:stretch>
        </p:blipFill>
        <p:spPr>
          <a:xfrm>
            <a:off x="182899" y="4182279"/>
            <a:ext cx="6918703" cy="1994684"/>
          </a:xfrm>
          <a:prstGeom prst="rect">
            <a:avLst/>
          </a:prstGeom>
        </p:spPr>
      </p:pic>
      <p:sp>
        <p:nvSpPr>
          <p:cNvPr id="8" name="Rechteck 7">
            <a:extLst>
              <a:ext uri="{FF2B5EF4-FFF2-40B4-BE49-F238E27FC236}">
                <a16:creationId xmlns:a16="http://schemas.microsoft.com/office/drawing/2014/main" id="{9E4EBD84-0611-2E41-A883-3469C92F3CB7}"/>
              </a:ext>
            </a:extLst>
          </p:cNvPr>
          <p:cNvSpPr/>
          <p:nvPr/>
        </p:nvSpPr>
        <p:spPr>
          <a:xfrm>
            <a:off x="8373639" y="5012146"/>
            <a:ext cx="2639930" cy="264582"/>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9" name="Rechteck 8">
            <a:extLst>
              <a:ext uri="{FF2B5EF4-FFF2-40B4-BE49-F238E27FC236}">
                <a16:creationId xmlns:a16="http://schemas.microsoft.com/office/drawing/2014/main" id="{A8E7B0EF-80EC-189D-4A6C-869D51FDC385}"/>
              </a:ext>
            </a:extLst>
          </p:cNvPr>
          <p:cNvSpPr/>
          <p:nvPr/>
        </p:nvSpPr>
        <p:spPr>
          <a:xfrm>
            <a:off x="838200" y="4424872"/>
            <a:ext cx="1613790" cy="275260"/>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210908648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F39B49-6982-4A45-02F1-17D21881365A}"/>
              </a:ext>
            </a:extLst>
          </p:cNvPr>
          <p:cNvSpPr>
            <a:spLocks noGrp="1"/>
          </p:cNvSpPr>
          <p:nvPr>
            <p:ph type="title"/>
          </p:nvPr>
        </p:nvSpPr>
        <p:spPr/>
        <p:txBody>
          <a:bodyPr/>
          <a:lstStyle/>
          <a:p>
            <a:r>
              <a:rPr lang="de-DE" dirty="0"/>
              <a:t>@Scheduled(cron=…)</a:t>
            </a:r>
          </a:p>
        </p:txBody>
      </p:sp>
      <p:sp>
        <p:nvSpPr>
          <p:cNvPr id="3" name="Inhaltsplatzhalter 2">
            <a:extLst>
              <a:ext uri="{FF2B5EF4-FFF2-40B4-BE49-F238E27FC236}">
                <a16:creationId xmlns:a16="http://schemas.microsoft.com/office/drawing/2014/main" id="{F92BD0C5-FCF9-6AE6-9C1E-CC67469BA17B}"/>
              </a:ext>
            </a:extLst>
          </p:cNvPr>
          <p:cNvSpPr>
            <a:spLocks noGrp="1"/>
          </p:cNvSpPr>
          <p:nvPr>
            <p:ph idx="1"/>
          </p:nvPr>
        </p:nvSpPr>
        <p:spPr>
          <a:xfrm>
            <a:off x="838199" y="1680153"/>
            <a:ext cx="10758055" cy="4351338"/>
          </a:xfrm>
        </p:spPr>
        <p:txBody>
          <a:bodyPr>
            <a:normAutofit/>
          </a:bodyPr>
          <a:lstStyle/>
          <a:p>
            <a:r>
              <a:rPr lang="de-DE" dirty="0"/>
              <a:t>Zeigt an, zu welchen Zeiten ein Job ausgeführt wird.</a:t>
            </a:r>
          </a:p>
          <a:p>
            <a:r>
              <a:rPr lang="de-DE" dirty="0"/>
              <a:t>@Scheduled(cron =„0 10 15 * * *“) Bedeutet, dass der Job jeden Tag um 15:10 Uhr durchgeführt wird.</a:t>
            </a:r>
          </a:p>
          <a:p>
            <a:r>
              <a:rPr lang="de-DE" dirty="0"/>
              <a:t>Alternativ können </a:t>
            </a:r>
            <a:r>
              <a:rPr lang="de-DE" dirty="0" err="1"/>
              <a:t>Macros</a:t>
            </a:r>
            <a:r>
              <a:rPr lang="de-DE" dirty="0"/>
              <a:t> verwendet werden: @yearly, @monthyly, @weekly, @dayly, @hourly (= 0 0 * * * *)</a:t>
            </a:r>
          </a:p>
          <a:p>
            <a:r>
              <a:rPr lang="de-DE" dirty="0"/>
              <a:t>Was bedeutet @Scheduled(cron=„* 10-15 20 * * *)  </a:t>
            </a:r>
          </a:p>
        </p:txBody>
      </p:sp>
      <p:pic>
        <p:nvPicPr>
          <p:cNvPr id="5" name="Grafik 4">
            <a:extLst>
              <a:ext uri="{FF2B5EF4-FFF2-40B4-BE49-F238E27FC236}">
                <a16:creationId xmlns:a16="http://schemas.microsoft.com/office/drawing/2014/main" id="{16B04674-330A-766F-4EC3-5C10AE0A54F0}"/>
              </a:ext>
            </a:extLst>
          </p:cNvPr>
          <p:cNvPicPr>
            <a:picLocks noChangeAspect="1"/>
          </p:cNvPicPr>
          <p:nvPr/>
        </p:nvPicPr>
        <p:blipFill>
          <a:blip r:embed="rId2"/>
          <a:stretch>
            <a:fillRect/>
          </a:stretch>
        </p:blipFill>
        <p:spPr>
          <a:xfrm>
            <a:off x="3789218" y="4572794"/>
            <a:ext cx="4274127" cy="2183044"/>
          </a:xfrm>
          <a:prstGeom prst="rect">
            <a:avLst/>
          </a:prstGeom>
        </p:spPr>
      </p:pic>
    </p:spTree>
    <p:extLst>
      <p:ext uri="{BB962C8B-B14F-4D97-AF65-F5344CB8AC3E}">
        <p14:creationId xmlns:p14="http://schemas.microsoft.com/office/powerpoint/2010/main" val="292396542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FAC860-E535-993B-9AE3-70E5E220CD25}"/>
              </a:ext>
            </a:extLst>
          </p:cNvPr>
          <p:cNvSpPr>
            <a:spLocks noGrp="1"/>
          </p:cNvSpPr>
          <p:nvPr>
            <p:ph type="title"/>
          </p:nvPr>
        </p:nvSpPr>
        <p:spPr/>
        <p:txBody>
          <a:bodyPr/>
          <a:lstStyle/>
          <a:p>
            <a:r>
              <a:rPr lang="de-DE" dirty="0"/>
              <a:t>@Scheduled(fixedDelay=…)</a:t>
            </a:r>
          </a:p>
        </p:txBody>
      </p:sp>
      <p:sp>
        <p:nvSpPr>
          <p:cNvPr id="3" name="Inhaltsplatzhalter 2">
            <a:extLst>
              <a:ext uri="{FF2B5EF4-FFF2-40B4-BE49-F238E27FC236}">
                <a16:creationId xmlns:a16="http://schemas.microsoft.com/office/drawing/2014/main" id="{8A51E0F3-CB75-E75A-9076-5207FEE324DB}"/>
              </a:ext>
            </a:extLst>
          </p:cNvPr>
          <p:cNvSpPr>
            <a:spLocks noGrp="1"/>
          </p:cNvSpPr>
          <p:nvPr>
            <p:ph idx="1"/>
          </p:nvPr>
        </p:nvSpPr>
        <p:spPr/>
        <p:txBody>
          <a:bodyPr/>
          <a:lstStyle/>
          <a:p>
            <a:r>
              <a:rPr lang="de-DE" dirty="0"/>
              <a:t>Job wird gestartet, nachdem der letzte Job die angegebene Zeit beendet ist.</a:t>
            </a:r>
          </a:p>
          <a:p>
            <a:r>
              <a:rPr lang="de-DE" dirty="0"/>
              <a:t>Mit dem Parameter </a:t>
            </a:r>
            <a:r>
              <a:rPr lang="de-DE" dirty="0" err="1"/>
              <a:t>initialDelay</a:t>
            </a:r>
            <a:r>
              <a:rPr lang="de-DE" dirty="0"/>
              <a:t> kann eine initiale Wartezeit hinzugefügt werden.</a:t>
            </a:r>
          </a:p>
          <a:p>
            <a:endParaRPr lang="de-DE" dirty="0"/>
          </a:p>
        </p:txBody>
      </p:sp>
    </p:spTree>
    <p:extLst>
      <p:ext uri="{BB962C8B-B14F-4D97-AF65-F5344CB8AC3E}">
        <p14:creationId xmlns:p14="http://schemas.microsoft.com/office/powerpoint/2010/main" val="260490258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FAC860-E535-993B-9AE3-70E5E220CD25}"/>
              </a:ext>
            </a:extLst>
          </p:cNvPr>
          <p:cNvSpPr>
            <a:spLocks noGrp="1"/>
          </p:cNvSpPr>
          <p:nvPr>
            <p:ph type="title"/>
          </p:nvPr>
        </p:nvSpPr>
        <p:spPr/>
        <p:txBody>
          <a:bodyPr/>
          <a:lstStyle/>
          <a:p>
            <a:r>
              <a:rPr lang="de-DE" dirty="0"/>
              <a:t>@Scheduled(fixedRate=…)</a:t>
            </a:r>
          </a:p>
        </p:txBody>
      </p:sp>
      <p:sp>
        <p:nvSpPr>
          <p:cNvPr id="3" name="Inhaltsplatzhalter 2">
            <a:extLst>
              <a:ext uri="{FF2B5EF4-FFF2-40B4-BE49-F238E27FC236}">
                <a16:creationId xmlns:a16="http://schemas.microsoft.com/office/drawing/2014/main" id="{8A51E0F3-CB75-E75A-9076-5207FEE324DB}"/>
              </a:ext>
            </a:extLst>
          </p:cNvPr>
          <p:cNvSpPr>
            <a:spLocks noGrp="1"/>
          </p:cNvSpPr>
          <p:nvPr>
            <p:ph idx="1"/>
          </p:nvPr>
        </p:nvSpPr>
        <p:spPr/>
        <p:txBody>
          <a:bodyPr/>
          <a:lstStyle/>
          <a:p>
            <a:r>
              <a:rPr lang="de-DE" dirty="0"/>
              <a:t>Nächster Start ist unabhängig vom Ende des letzten.</a:t>
            </a:r>
          </a:p>
          <a:p>
            <a:r>
              <a:rPr lang="de-DE" dirty="0"/>
              <a:t>Methoden müssen zusätzlich mit @Async annotiert werden.</a:t>
            </a:r>
          </a:p>
          <a:p>
            <a:r>
              <a:rPr lang="de-DE" dirty="0"/>
              <a:t>Es muss @EnableAsync gesetzt werden.</a:t>
            </a:r>
          </a:p>
          <a:p>
            <a:endParaRPr lang="de-DE" dirty="0"/>
          </a:p>
        </p:txBody>
      </p:sp>
      <p:pic>
        <p:nvPicPr>
          <p:cNvPr id="5" name="Grafik 4">
            <a:extLst>
              <a:ext uri="{FF2B5EF4-FFF2-40B4-BE49-F238E27FC236}">
                <a16:creationId xmlns:a16="http://schemas.microsoft.com/office/drawing/2014/main" id="{BA63E684-D6B2-D7D9-85BE-C6E67A12C1A9}"/>
              </a:ext>
            </a:extLst>
          </p:cNvPr>
          <p:cNvPicPr>
            <a:picLocks noChangeAspect="1"/>
          </p:cNvPicPr>
          <p:nvPr/>
        </p:nvPicPr>
        <p:blipFill>
          <a:blip r:embed="rId3"/>
          <a:stretch>
            <a:fillRect/>
          </a:stretch>
        </p:blipFill>
        <p:spPr>
          <a:xfrm>
            <a:off x="5098474" y="4088399"/>
            <a:ext cx="6884410" cy="2223501"/>
          </a:xfrm>
          <a:prstGeom prst="rect">
            <a:avLst/>
          </a:prstGeom>
        </p:spPr>
      </p:pic>
      <p:pic>
        <p:nvPicPr>
          <p:cNvPr id="7" name="Grafik 6">
            <a:extLst>
              <a:ext uri="{FF2B5EF4-FFF2-40B4-BE49-F238E27FC236}">
                <a16:creationId xmlns:a16="http://schemas.microsoft.com/office/drawing/2014/main" id="{644563FB-5192-6FE7-262E-1F68067100C5}"/>
              </a:ext>
            </a:extLst>
          </p:cNvPr>
          <p:cNvPicPr>
            <a:picLocks noChangeAspect="1"/>
          </p:cNvPicPr>
          <p:nvPr/>
        </p:nvPicPr>
        <p:blipFill>
          <a:blip r:embed="rId4"/>
          <a:stretch>
            <a:fillRect/>
          </a:stretch>
        </p:blipFill>
        <p:spPr>
          <a:xfrm>
            <a:off x="342467" y="5160398"/>
            <a:ext cx="4437352" cy="1151502"/>
          </a:xfrm>
          <a:prstGeom prst="rect">
            <a:avLst/>
          </a:prstGeom>
        </p:spPr>
      </p:pic>
      <p:sp>
        <p:nvSpPr>
          <p:cNvPr id="8" name="Rechteck 7">
            <a:extLst>
              <a:ext uri="{FF2B5EF4-FFF2-40B4-BE49-F238E27FC236}">
                <a16:creationId xmlns:a16="http://schemas.microsoft.com/office/drawing/2014/main" id="{6EAA5406-B890-5736-96CC-1848A423EC3D}"/>
              </a:ext>
            </a:extLst>
          </p:cNvPr>
          <p:cNvSpPr/>
          <p:nvPr/>
        </p:nvSpPr>
        <p:spPr>
          <a:xfrm>
            <a:off x="947353" y="5678708"/>
            <a:ext cx="1241665" cy="257965"/>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9" name="Rechteck 8">
            <a:extLst>
              <a:ext uri="{FF2B5EF4-FFF2-40B4-BE49-F238E27FC236}">
                <a16:creationId xmlns:a16="http://schemas.microsoft.com/office/drawing/2014/main" id="{9A84E354-83BE-2713-A9C8-2F2FB1A69C96}"/>
              </a:ext>
            </a:extLst>
          </p:cNvPr>
          <p:cNvSpPr/>
          <p:nvPr/>
        </p:nvSpPr>
        <p:spPr>
          <a:xfrm>
            <a:off x="6318241" y="4334288"/>
            <a:ext cx="664980" cy="255185"/>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420742094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E1CDE3-903D-1CF7-3E09-9A8D15E00747}"/>
              </a:ext>
            </a:extLst>
          </p:cNvPr>
          <p:cNvSpPr>
            <a:spLocks noGrp="1"/>
          </p:cNvSpPr>
          <p:nvPr>
            <p:ph type="title"/>
          </p:nvPr>
        </p:nvSpPr>
        <p:spPr/>
        <p:txBody>
          <a:bodyPr/>
          <a:lstStyle/>
          <a:p>
            <a:r>
              <a:rPr lang="de-DE" dirty="0"/>
              <a:t>CSV lesen</a:t>
            </a:r>
          </a:p>
        </p:txBody>
      </p:sp>
      <p:pic>
        <p:nvPicPr>
          <p:cNvPr id="5" name="Grafik 4">
            <a:extLst>
              <a:ext uri="{FF2B5EF4-FFF2-40B4-BE49-F238E27FC236}">
                <a16:creationId xmlns:a16="http://schemas.microsoft.com/office/drawing/2014/main" id="{5C8BA3C9-3AB2-79B0-B479-0B86C41EA7C3}"/>
              </a:ext>
            </a:extLst>
          </p:cNvPr>
          <p:cNvPicPr>
            <a:picLocks noChangeAspect="1"/>
          </p:cNvPicPr>
          <p:nvPr/>
        </p:nvPicPr>
        <p:blipFill>
          <a:blip r:embed="rId2"/>
          <a:stretch>
            <a:fillRect/>
          </a:stretch>
        </p:blipFill>
        <p:spPr>
          <a:xfrm>
            <a:off x="4342356" y="57150"/>
            <a:ext cx="7315200" cy="6743700"/>
          </a:xfrm>
          <a:prstGeom prst="rect">
            <a:avLst/>
          </a:prstGeom>
        </p:spPr>
      </p:pic>
    </p:spTree>
    <p:extLst>
      <p:ext uri="{BB962C8B-B14F-4D97-AF65-F5344CB8AC3E}">
        <p14:creationId xmlns:p14="http://schemas.microsoft.com/office/powerpoint/2010/main" val="4267030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528BBB-283F-2486-E6D5-94330378AAD3}"/>
              </a:ext>
            </a:extLst>
          </p:cNvPr>
          <p:cNvSpPr>
            <a:spLocks noGrp="1"/>
          </p:cNvSpPr>
          <p:nvPr>
            <p:ph type="title"/>
          </p:nvPr>
        </p:nvSpPr>
        <p:spPr/>
        <p:txBody>
          <a:bodyPr/>
          <a:lstStyle/>
          <a:p>
            <a:r>
              <a:rPr lang="de-DE" dirty="0"/>
              <a:t>@Configuration statt </a:t>
            </a:r>
            <a:r>
              <a:rPr lang="de-DE" dirty="0" err="1"/>
              <a:t>xml</a:t>
            </a:r>
            <a:endParaRPr lang="de-DE" dirty="0"/>
          </a:p>
        </p:txBody>
      </p:sp>
      <p:pic>
        <p:nvPicPr>
          <p:cNvPr id="5" name="Grafik 4">
            <a:extLst>
              <a:ext uri="{FF2B5EF4-FFF2-40B4-BE49-F238E27FC236}">
                <a16:creationId xmlns:a16="http://schemas.microsoft.com/office/drawing/2014/main" id="{C42745DF-BA89-A7B6-C3EA-BC30FCF3DB2F}"/>
              </a:ext>
            </a:extLst>
          </p:cNvPr>
          <p:cNvPicPr>
            <a:picLocks noChangeAspect="1"/>
          </p:cNvPicPr>
          <p:nvPr/>
        </p:nvPicPr>
        <p:blipFill>
          <a:blip r:embed="rId2"/>
          <a:stretch>
            <a:fillRect/>
          </a:stretch>
        </p:blipFill>
        <p:spPr>
          <a:xfrm>
            <a:off x="3171591" y="1779031"/>
            <a:ext cx="5848815" cy="1179477"/>
          </a:xfrm>
          <a:prstGeom prst="rect">
            <a:avLst/>
          </a:prstGeom>
        </p:spPr>
      </p:pic>
      <p:pic>
        <p:nvPicPr>
          <p:cNvPr id="7" name="Grafik 6">
            <a:extLst>
              <a:ext uri="{FF2B5EF4-FFF2-40B4-BE49-F238E27FC236}">
                <a16:creationId xmlns:a16="http://schemas.microsoft.com/office/drawing/2014/main" id="{33294AD1-1F05-EFFB-BB37-5A048E4DBDDA}"/>
              </a:ext>
            </a:extLst>
          </p:cNvPr>
          <p:cNvPicPr>
            <a:picLocks noChangeAspect="1"/>
          </p:cNvPicPr>
          <p:nvPr/>
        </p:nvPicPr>
        <p:blipFill>
          <a:blip r:embed="rId3"/>
          <a:stretch>
            <a:fillRect/>
          </a:stretch>
        </p:blipFill>
        <p:spPr>
          <a:xfrm>
            <a:off x="1655618" y="3270710"/>
            <a:ext cx="8880763" cy="3222165"/>
          </a:xfrm>
          <a:prstGeom prst="rect">
            <a:avLst/>
          </a:prstGeom>
        </p:spPr>
      </p:pic>
      <p:sp>
        <p:nvSpPr>
          <p:cNvPr id="8" name="Rechteck 7">
            <a:extLst>
              <a:ext uri="{FF2B5EF4-FFF2-40B4-BE49-F238E27FC236}">
                <a16:creationId xmlns:a16="http://schemas.microsoft.com/office/drawing/2014/main" id="{D3E8E9C3-2845-F567-D005-72EC3091D64A}"/>
              </a:ext>
            </a:extLst>
          </p:cNvPr>
          <p:cNvSpPr/>
          <p:nvPr/>
        </p:nvSpPr>
        <p:spPr>
          <a:xfrm>
            <a:off x="4300636" y="4436943"/>
            <a:ext cx="6095171" cy="263189"/>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9" name="Rechteck 8">
            <a:extLst>
              <a:ext uri="{FF2B5EF4-FFF2-40B4-BE49-F238E27FC236}">
                <a16:creationId xmlns:a16="http://schemas.microsoft.com/office/drawing/2014/main" id="{8DBCBC32-0807-B604-FFDB-94A27660E685}"/>
              </a:ext>
            </a:extLst>
          </p:cNvPr>
          <p:cNvSpPr/>
          <p:nvPr/>
        </p:nvSpPr>
        <p:spPr>
          <a:xfrm>
            <a:off x="3992927" y="1779031"/>
            <a:ext cx="4918106" cy="585596"/>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231853348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AD931F-6B56-0638-00E8-8F3BDD0B0745}"/>
              </a:ext>
            </a:extLst>
          </p:cNvPr>
          <p:cNvSpPr>
            <a:spLocks noGrp="1"/>
          </p:cNvSpPr>
          <p:nvPr>
            <p:ph type="title"/>
          </p:nvPr>
        </p:nvSpPr>
        <p:spPr/>
        <p:txBody>
          <a:bodyPr/>
          <a:lstStyle/>
          <a:p>
            <a:r>
              <a:rPr lang="de-DE" dirty="0"/>
              <a:t>CSV schreiben</a:t>
            </a:r>
          </a:p>
        </p:txBody>
      </p:sp>
      <p:pic>
        <p:nvPicPr>
          <p:cNvPr id="5" name="Inhaltsplatzhalter 4">
            <a:extLst>
              <a:ext uri="{FF2B5EF4-FFF2-40B4-BE49-F238E27FC236}">
                <a16:creationId xmlns:a16="http://schemas.microsoft.com/office/drawing/2014/main" id="{F3323304-951D-4ECD-2017-821D14BE2BD7}"/>
              </a:ext>
            </a:extLst>
          </p:cNvPr>
          <p:cNvPicPr>
            <a:picLocks noGrp="1" noChangeAspect="1"/>
          </p:cNvPicPr>
          <p:nvPr>
            <p:ph idx="1"/>
          </p:nvPr>
        </p:nvPicPr>
        <p:blipFill>
          <a:blip r:embed="rId2"/>
          <a:stretch>
            <a:fillRect/>
          </a:stretch>
        </p:blipFill>
        <p:spPr>
          <a:xfrm>
            <a:off x="4473100" y="551995"/>
            <a:ext cx="6985451" cy="5767161"/>
          </a:xfrm>
        </p:spPr>
      </p:pic>
    </p:spTree>
    <p:extLst>
      <p:ext uri="{BB962C8B-B14F-4D97-AF65-F5344CB8AC3E}">
        <p14:creationId xmlns:p14="http://schemas.microsoft.com/office/powerpoint/2010/main" val="42712332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1559AD-E165-391E-3248-4337CFC93D4B}"/>
              </a:ext>
            </a:extLst>
          </p:cNvPr>
          <p:cNvSpPr>
            <a:spLocks noGrp="1"/>
          </p:cNvSpPr>
          <p:nvPr>
            <p:ph type="title"/>
          </p:nvPr>
        </p:nvSpPr>
        <p:spPr/>
        <p:txBody>
          <a:bodyPr/>
          <a:lstStyle/>
          <a:p>
            <a:r>
              <a:rPr lang="de-DE" dirty="0"/>
              <a:t>Mehr Reader, Writer, </a:t>
            </a:r>
            <a:r>
              <a:rPr lang="de-DE" dirty="0" err="1"/>
              <a:t>Processor</a:t>
            </a:r>
            <a:endParaRPr lang="de-DE" dirty="0"/>
          </a:p>
        </p:txBody>
      </p:sp>
      <p:sp>
        <p:nvSpPr>
          <p:cNvPr id="3" name="Inhaltsplatzhalter 2">
            <a:extLst>
              <a:ext uri="{FF2B5EF4-FFF2-40B4-BE49-F238E27FC236}">
                <a16:creationId xmlns:a16="http://schemas.microsoft.com/office/drawing/2014/main" id="{7B25F50F-6E31-09E1-24AB-D65ED53F1ED6}"/>
              </a:ext>
            </a:extLst>
          </p:cNvPr>
          <p:cNvSpPr>
            <a:spLocks noGrp="1"/>
          </p:cNvSpPr>
          <p:nvPr>
            <p:ph idx="1"/>
          </p:nvPr>
        </p:nvSpPr>
        <p:spPr/>
        <p:txBody>
          <a:bodyPr/>
          <a:lstStyle/>
          <a:p>
            <a:r>
              <a:rPr lang="de-DE" dirty="0">
                <a:hlinkClick r:id="rId2"/>
              </a:rPr>
              <a:t>https://docs.spring.io/spring-batch/docs/current/reference/html/appendix.html#listOfReadersAndWriters</a:t>
            </a:r>
            <a:endParaRPr lang="de-DE" dirty="0"/>
          </a:p>
          <a:p>
            <a:endParaRPr lang="de-DE" dirty="0"/>
          </a:p>
        </p:txBody>
      </p:sp>
    </p:spTree>
    <p:extLst>
      <p:ext uri="{BB962C8B-B14F-4D97-AF65-F5344CB8AC3E}">
        <p14:creationId xmlns:p14="http://schemas.microsoft.com/office/powerpoint/2010/main" val="234818160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56C9A2-C524-9DE0-ED94-7178E3BA7953}"/>
              </a:ext>
            </a:extLst>
          </p:cNvPr>
          <p:cNvSpPr>
            <a:spLocks noGrp="1"/>
          </p:cNvSpPr>
          <p:nvPr>
            <p:ph type="title"/>
          </p:nvPr>
        </p:nvSpPr>
        <p:spPr/>
        <p:txBody>
          <a:bodyPr/>
          <a:lstStyle/>
          <a:p>
            <a:r>
              <a:rPr lang="de-DE" dirty="0"/>
              <a:t>Monitoring</a:t>
            </a:r>
          </a:p>
        </p:txBody>
      </p:sp>
      <p:sp>
        <p:nvSpPr>
          <p:cNvPr id="3" name="Inhaltsplatzhalter 2">
            <a:extLst>
              <a:ext uri="{FF2B5EF4-FFF2-40B4-BE49-F238E27FC236}">
                <a16:creationId xmlns:a16="http://schemas.microsoft.com/office/drawing/2014/main" id="{44948966-7C5C-EAA2-1DFC-087787EF7B78}"/>
              </a:ext>
            </a:extLst>
          </p:cNvPr>
          <p:cNvSpPr>
            <a:spLocks noGrp="1"/>
          </p:cNvSpPr>
          <p:nvPr>
            <p:ph idx="1"/>
          </p:nvPr>
        </p:nvSpPr>
        <p:spPr/>
        <p:txBody>
          <a:bodyPr/>
          <a:lstStyle/>
          <a:p>
            <a:r>
              <a:rPr lang="de-DE" dirty="0"/>
              <a:t>Spring Batch liefert alle Metriken automatisch an </a:t>
            </a:r>
            <a:r>
              <a:rPr lang="de-DE" dirty="0">
                <a:hlinkClick r:id="rId2"/>
              </a:rPr>
              <a:t>Micrometer</a:t>
            </a:r>
            <a:r>
              <a:rPr lang="de-DE" dirty="0"/>
              <a:t>.</a:t>
            </a:r>
          </a:p>
          <a:p>
            <a:r>
              <a:rPr lang="de-DE" dirty="0">
                <a:hlinkClick r:id="rId3"/>
              </a:rPr>
              <a:t>Link</a:t>
            </a:r>
            <a:endParaRPr lang="de-DE" dirty="0"/>
          </a:p>
        </p:txBody>
      </p:sp>
      <p:pic>
        <p:nvPicPr>
          <p:cNvPr id="5" name="Grafik 4">
            <a:extLst>
              <a:ext uri="{FF2B5EF4-FFF2-40B4-BE49-F238E27FC236}">
                <a16:creationId xmlns:a16="http://schemas.microsoft.com/office/drawing/2014/main" id="{F7D6FFCF-C031-F1A5-D3D2-FB7185D6C13A}"/>
              </a:ext>
            </a:extLst>
          </p:cNvPr>
          <p:cNvPicPr>
            <a:picLocks noChangeAspect="1"/>
          </p:cNvPicPr>
          <p:nvPr/>
        </p:nvPicPr>
        <p:blipFill>
          <a:blip r:embed="rId4"/>
          <a:stretch>
            <a:fillRect/>
          </a:stretch>
        </p:blipFill>
        <p:spPr>
          <a:xfrm>
            <a:off x="8228712" y="643504"/>
            <a:ext cx="3267075" cy="885825"/>
          </a:xfrm>
          <a:prstGeom prst="rect">
            <a:avLst/>
          </a:prstGeom>
        </p:spPr>
      </p:pic>
      <p:pic>
        <p:nvPicPr>
          <p:cNvPr id="7" name="Grafik 6">
            <a:extLst>
              <a:ext uri="{FF2B5EF4-FFF2-40B4-BE49-F238E27FC236}">
                <a16:creationId xmlns:a16="http://schemas.microsoft.com/office/drawing/2014/main" id="{DFE2C258-8A1A-D8D3-FCE2-D4FD6188C9FD}"/>
              </a:ext>
            </a:extLst>
          </p:cNvPr>
          <p:cNvPicPr>
            <a:picLocks noChangeAspect="1"/>
          </p:cNvPicPr>
          <p:nvPr/>
        </p:nvPicPr>
        <p:blipFill>
          <a:blip r:embed="rId5"/>
          <a:stretch>
            <a:fillRect/>
          </a:stretch>
        </p:blipFill>
        <p:spPr>
          <a:xfrm>
            <a:off x="3396088" y="2542497"/>
            <a:ext cx="5242944" cy="4004780"/>
          </a:xfrm>
          <a:prstGeom prst="rect">
            <a:avLst/>
          </a:prstGeom>
        </p:spPr>
      </p:pic>
    </p:spTree>
    <p:extLst>
      <p:ext uri="{BB962C8B-B14F-4D97-AF65-F5344CB8AC3E}">
        <p14:creationId xmlns:p14="http://schemas.microsoft.com/office/powerpoint/2010/main" val="37092721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772EE9-593B-9A21-A4AA-59E0B0661E81}"/>
              </a:ext>
            </a:extLst>
          </p:cNvPr>
          <p:cNvSpPr>
            <a:spLocks noGrp="1"/>
          </p:cNvSpPr>
          <p:nvPr>
            <p:ph type="title"/>
          </p:nvPr>
        </p:nvSpPr>
        <p:spPr/>
        <p:txBody>
          <a:bodyPr/>
          <a:lstStyle/>
          <a:p>
            <a:r>
              <a:rPr lang="de-DE" dirty="0"/>
              <a:t>Repository Reader</a:t>
            </a:r>
          </a:p>
        </p:txBody>
      </p:sp>
      <p:pic>
        <p:nvPicPr>
          <p:cNvPr id="5" name="Inhaltsplatzhalter 4">
            <a:extLst>
              <a:ext uri="{FF2B5EF4-FFF2-40B4-BE49-F238E27FC236}">
                <a16:creationId xmlns:a16="http://schemas.microsoft.com/office/drawing/2014/main" id="{169A8E58-0F19-FE84-DC7C-A6064E1397DE}"/>
              </a:ext>
            </a:extLst>
          </p:cNvPr>
          <p:cNvPicPr>
            <a:picLocks noGrp="1" noChangeAspect="1"/>
          </p:cNvPicPr>
          <p:nvPr>
            <p:ph idx="1"/>
          </p:nvPr>
        </p:nvPicPr>
        <p:blipFill>
          <a:blip r:embed="rId2"/>
          <a:stretch>
            <a:fillRect/>
          </a:stretch>
        </p:blipFill>
        <p:spPr>
          <a:xfrm>
            <a:off x="2386012" y="2157424"/>
            <a:ext cx="7419975" cy="3619500"/>
          </a:xfrm>
        </p:spPr>
      </p:pic>
      <p:sp>
        <p:nvSpPr>
          <p:cNvPr id="6" name="Rechteck 5">
            <a:extLst>
              <a:ext uri="{FF2B5EF4-FFF2-40B4-BE49-F238E27FC236}">
                <a16:creationId xmlns:a16="http://schemas.microsoft.com/office/drawing/2014/main" id="{A395383C-2BE1-AFC6-ABA8-6AAE551990E1}"/>
              </a:ext>
            </a:extLst>
          </p:cNvPr>
          <p:cNvSpPr/>
          <p:nvPr/>
        </p:nvSpPr>
        <p:spPr>
          <a:xfrm>
            <a:off x="3882115" y="2988658"/>
            <a:ext cx="4060881" cy="853187"/>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pic>
        <p:nvPicPr>
          <p:cNvPr id="8" name="Grafik 7">
            <a:extLst>
              <a:ext uri="{FF2B5EF4-FFF2-40B4-BE49-F238E27FC236}">
                <a16:creationId xmlns:a16="http://schemas.microsoft.com/office/drawing/2014/main" id="{DF2A2CA7-5A43-98F4-1EF5-1B4925678517}"/>
              </a:ext>
            </a:extLst>
          </p:cNvPr>
          <p:cNvPicPr>
            <a:picLocks noChangeAspect="1"/>
          </p:cNvPicPr>
          <p:nvPr/>
        </p:nvPicPr>
        <p:blipFill>
          <a:blip r:embed="rId3"/>
          <a:stretch>
            <a:fillRect/>
          </a:stretch>
        </p:blipFill>
        <p:spPr>
          <a:xfrm>
            <a:off x="2386012" y="5979508"/>
            <a:ext cx="7248525" cy="628650"/>
          </a:xfrm>
          <a:prstGeom prst="rect">
            <a:avLst/>
          </a:prstGeom>
        </p:spPr>
      </p:pic>
      <p:sp>
        <p:nvSpPr>
          <p:cNvPr id="9" name="Textfeld 8">
            <a:extLst>
              <a:ext uri="{FF2B5EF4-FFF2-40B4-BE49-F238E27FC236}">
                <a16:creationId xmlns:a16="http://schemas.microsoft.com/office/drawing/2014/main" id="{28AC7B35-99D3-A5FD-6F66-A1C54F9F86C2}"/>
              </a:ext>
            </a:extLst>
          </p:cNvPr>
          <p:cNvSpPr txBox="1"/>
          <p:nvPr/>
        </p:nvSpPr>
        <p:spPr>
          <a:xfrm>
            <a:off x="8042144" y="3336174"/>
            <a:ext cx="1130309" cy="369332"/>
          </a:xfrm>
          <a:prstGeom prst="rect">
            <a:avLst/>
          </a:prstGeom>
          <a:noFill/>
        </p:spPr>
        <p:txBody>
          <a:bodyPr wrap="none" rtlCol="0">
            <a:spAutoFit/>
          </a:bodyPr>
          <a:lstStyle/>
          <a:p>
            <a:r>
              <a:rPr lang="de-DE" dirty="0">
                <a:solidFill>
                  <a:schemeClr val="accent2"/>
                </a:solidFill>
              </a:rPr>
              <a:t>Pflichtfeld</a:t>
            </a:r>
          </a:p>
        </p:txBody>
      </p:sp>
    </p:spTree>
    <p:extLst>
      <p:ext uri="{BB962C8B-B14F-4D97-AF65-F5344CB8AC3E}">
        <p14:creationId xmlns:p14="http://schemas.microsoft.com/office/powerpoint/2010/main" val="55363391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015A2A-EDDE-F060-6403-44C70559EFA5}"/>
              </a:ext>
            </a:extLst>
          </p:cNvPr>
          <p:cNvSpPr>
            <a:spLocks noGrp="1"/>
          </p:cNvSpPr>
          <p:nvPr>
            <p:ph type="title"/>
          </p:nvPr>
        </p:nvSpPr>
        <p:spPr/>
        <p:txBody>
          <a:bodyPr/>
          <a:lstStyle/>
          <a:p>
            <a:r>
              <a:rPr lang="de-DE" dirty="0" err="1"/>
              <a:t>RepositoryWriter</a:t>
            </a:r>
            <a:endParaRPr lang="de-DE" dirty="0"/>
          </a:p>
        </p:txBody>
      </p:sp>
      <p:pic>
        <p:nvPicPr>
          <p:cNvPr id="5" name="Inhaltsplatzhalter 4">
            <a:extLst>
              <a:ext uri="{FF2B5EF4-FFF2-40B4-BE49-F238E27FC236}">
                <a16:creationId xmlns:a16="http://schemas.microsoft.com/office/drawing/2014/main" id="{E9C9A97F-0AD9-159F-4C81-E92C24B6D9E5}"/>
              </a:ext>
            </a:extLst>
          </p:cNvPr>
          <p:cNvPicPr>
            <a:picLocks noGrp="1" noChangeAspect="1"/>
          </p:cNvPicPr>
          <p:nvPr>
            <p:ph idx="1"/>
          </p:nvPr>
        </p:nvPicPr>
        <p:blipFill>
          <a:blip r:embed="rId2"/>
          <a:stretch>
            <a:fillRect/>
          </a:stretch>
        </p:blipFill>
        <p:spPr>
          <a:xfrm>
            <a:off x="2490787" y="1872456"/>
            <a:ext cx="7210425" cy="4257675"/>
          </a:xfrm>
        </p:spPr>
      </p:pic>
      <p:sp>
        <p:nvSpPr>
          <p:cNvPr id="6" name="Rechteck 5">
            <a:extLst>
              <a:ext uri="{FF2B5EF4-FFF2-40B4-BE49-F238E27FC236}">
                <a16:creationId xmlns:a16="http://schemas.microsoft.com/office/drawing/2014/main" id="{2095A94C-9906-5EDB-0A4D-66F233D623D6}"/>
              </a:ext>
            </a:extLst>
          </p:cNvPr>
          <p:cNvSpPr/>
          <p:nvPr/>
        </p:nvSpPr>
        <p:spPr>
          <a:xfrm>
            <a:off x="3807053" y="3759756"/>
            <a:ext cx="3105538" cy="255185"/>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7" name="Textfeld 6">
            <a:extLst>
              <a:ext uri="{FF2B5EF4-FFF2-40B4-BE49-F238E27FC236}">
                <a16:creationId xmlns:a16="http://schemas.microsoft.com/office/drawing/2014/main" id="{E5852088-595E-C6B5-C816-BA6E4333EFEF}"/>
              </a:ext>
            </a:extLst>
          </p:cNvPr>
          <p:cNvSpPr txBox="1"/>
          <p:nvPr/>
        </p:nvSpPr>
        <p:spPr>
          <a:xfrm>
            <a:off x="6912591" y="3759756"/>
            <a:ext cx="1130309" cy="369332"/>
          </a:xfrm>
          <a:prstGeom prst="rect">
            <a:avLst/>
          </a:prstGeom>
          <a:noFill/>
        </p:spPr>
        <p:txBody>
          <a:bodyPr wrap="none" rtlCol="0">
            <a:spAutoFit/>
          </a:bodyPr>
          <a:lstStyle/>
          <a:p>
            <a:r>
              <a:rPr lang="de-DE" dirty="0">
                <a:solidFill>
                  <a:schemeClr val="accent2"/>
                </a:solidFill>
              </a:rPr>
              <a:t>Pflichtfeld</a:t>
            </a:r>
          </a:p>
        </p:txBody>
      </p:sp>
    </p:spTree>
    <p:extLst>
      <p:ext uri="{BB962C8B-B14F-4D97-AF65-F5344CB8AC3E}">
        <p14:creationId xmlns:p14="http://schemas.microsoft.com/office/powerpoint/2010/main" val="328829228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6712C8-5B08-E475-8082-95AC48D59DCC}"/>
              </a:ext>
            </a:extLst>
          </p:cNvPr>
          <p:cNvSpPr>
            <a:spLocks noGrp="1"/>
          </p:cNvSpPr>
          <p:nvPr>
            <p:ph type="title"/>
          </p:nvPr>
        </p:nvSpPr>
        <p:spPr/>
        <p:txBody>
          <a:bodyPr/>
          <a:lstStyle/>
          <a:p>
            <a:r>
              <a:rPr lang="de-DE" dirty="0"/>
              <a:t>Items aussortieren mit </a:t>
            </a:r>
            <a:r>
              <a:rPr lang="de-DE" dirty="0" err="1"/>
              <a:t>ItemProcessor</a:t>
            </a:r>
            <a:endParaRPr lang="de-DE" dirty="0"/>
          </a:p>
        </p:txBody>
      </p:sp>
      <p:pic>
        <p:nvPicPr>
          <p:cNvPr id="5" name="Inhaltsplatzhalter 4">
            <a:extLst>
              <a:ext uri="{FF2B5EF4-FFF2-40B4-BE49-F238E27FC236}">
                <a16:creationId xmlns:a16="http://schemas.microsoft.com/office/drawing/2014/main" id="{757FBCE3-E31A-8C3C-E868-68B50006CC3F}"/>
              </a:ext>
            </a:extLst>
          </p:cNvPr>
          <p:cNvPicPr>
            <a:picLocks noGrp="1" noChangeAspect="1"/>
          </p:cNvPicPr>
          <p:nvPr>
            <p:ph idx="1"/>
          </p:nvPr>
        </p:nvPicPr>
        <p:blipFill>
          <a:blip r:embed="rId2"/>
          <a:stretch>
            <a:fillRect/>
          </a:stretch>
        </p:blipFill>
        <p:spPr>
          <a:xfrm>
            <a:off x="3419769" y="1859744"/>
            <a:ext cx="5352461" cy="4351338"/>
          </a:xfrm>
        </p:spPr>
      </p:pic>
      <p:sp>
        <p:nvSpPr>
          <p:cNvPr id="6" name="Rechteck 5">
            <a:extLst>
              <a:ext uri="{FF2B5EF4-FFF2-40B4-BE49-F238E27FC236}">
                <a16:creationId xmlns:a16="http://schemas.microsoft.com/office/drawing/2014/main" id="{7F0EF3AA-D68C-0489-E2E2-AB5E6A21E4BB}"/>
              </a:ext>
            </a:extLst>
          </p:cNvPr>
          <p:cNvSpPr/>
          <p:nvPr/>
        </p:nvSpPr>
        <p:spPr>
          <a:xfrm>
            <a:off x="3712191" y="3370997"/>
            <a:ext cx="4490113" cy="1146412"/>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7" name="Rechteck 6">
            <a:extLst>
              <a:ext uri="{FF2B5EF4-FFF2-40B4-BE49-F238E27FC236}">
                <a16:creationId xmlns:a16="http://schemas.microsoft.com/office/drawing/2014/main" id="{D7AA9121-0BB1-FD40-B136-CB12413318AC}"/>
              </a:ext>
            </a:extLst>
          </p:cNvPr>
          <p:cNvSpPr/>
          <p:nvPr/>
        </p:nvSpPr>
        <p:spPr>
          <a:xfrm>
            <a:off x="7267433" y="3944203"/>
            <a:ext cx="722429" cy="170597"/>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8" name="Textfeld 7">
            <a:extLst>
              <a:ext uri="{FF2B5EF4-FFF2-40B4-BE49-F238E27FC236}">
                <a16:creationId xmlns:a16="http://schemas.microsoft.com/office/drawing/2014/main" id="{C7B3706F-0953-DBDB-FC18-4937E7185473}"/>
              </a:ext>
            </a:extLst>
          </p:cNvPr>
          <p:cNvSpPr txBox="1"/>
          <p:nvPr/>
        </p:nvSpPr>
        <p:spPr>
          <a:xfrm>
            <a:off x="8929402" y="3482538"/>
            <a:ext cx="2071096" cy="923330"/>
          </a:xfrm>
          <a:prstGeom prst="rect">
            <a:avLst/>
          </a:prstGeom>
          <a:noFill/>
        </p:spPr>
        <p:txBody>
          <a:bodyPr wrap="square" rtlCol="0">
            <a:spAutoFit/>
          </a:bodyPr>
          <a:lstStyle/>
          <a:p>
            <a:r>
              <a:rPr lang="de-DE" dirty="0">
                <a:solidFill>
                  <a:schemeClr val="accent1"/>
                </a:solidFill>
              </a:rPr>
              <a:t>Gebe das Item zurück oder null, um es auszufiltern.</a:t>
            </a:r>
          </a:p>
        </p:txBody>
      </p:sp>
    </p:spTree>
    <p:extLst>
      <p:ext uri="{BB962C8B-B14F-4D97-AF65-F5344CB8AC3E}">
        <p14:creationId xmlns:p14="http://schemas.microsoft.com/office/powerpoint/2010/main" val="30899886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AD4928-54A3-6B1C-CAE2-96BB58A96CA6}"/>
              </a:ext>
            </a:extLst>
          </p:cNvPr>
          <p:cNvSpPr>
            <a:spLocks noGrp="1"/>
          </p:cNvSpPr>
          <p:nvPr>
            <p:ph type="title"/>
          </p:nvPr>
        </p:nvSpPr>
        <p:spPr/>
        <p:txBody>
          <a:bodyPr/>
          <a:lstStyle/>
          <a:p>
            <a:r>
              <a:rPr lang="de-DE" dirty="0"/>
              <a:t>Validierung Items</a:t>
            </a:r>
          </a:p>
        </p:txBody>
      </p:sp>
      <p:sp>
        <p:nvSpPr>
          <p:cNvPr id="3" name="Inhaltsplatzhalter 2">
            <a:extLst>
              <a:ext uri="{FF2B5EF4-FFF2-40B4-BE49-F238E27FC236}">
                <a16:creationId xmlns:a16="http://schemas.microsoft.com/office/drawing/2014/main" id="{736A5827-E49C-8E27-E6CF-02EB2EE0F670}"/>
              </a:ext>
            </a:extLst>
          </p:cNvPr>
          <p:cNvSpPr>
            <a:spLocks noGrp="1"/>
          </p:cNvSpPr>
          <p:nvPr>
            <p:ph idx="1"/>
          </p:nvPr>
        </p:nvSpPr>
        <p:spPr/>
        <p:txBody>
          <a:bodyPr/>
          <a:lstStyle/>
          <a:p>
            <a:r>
              <a:rPr lang="de-DE" dirty="0"/>
              <a:t>Ggf. möchte man eine Validierung von Items vornehmen und </a:t>
            </a:r>
            <a:r>
              <a:rPr lang="de-DE" dirty="0" err="1"/>
              <a:t>Exceptions</a:t>
            </a:r>
            <a:r>
              <a:rPr lang="de-DE" dirty="0"/>
              <a:t> werfen oder herausfiltern, wenn es Fehler gibt.</a:t>
            </a:r>
          </a:p>
        </p:txBody>
      </p:sp>
      <p:pic>
        <p:nvPicPr>
          <p:cNvPr id="5" name="Grafik 4">
            <a:extLst>
              <a:ext uri="{FF2B5EF4-FFF2-40B4-BE49-F238E27FC236}">
                <a16:creationId xmlns:a16="http://schemas.microsoft.com/office/drawing/2014/main" id="{22D050A2-17D7-2930-FA7D-8B9E3BF8D149}"/>
              </a:ext>
            </a:extLst>
          </p:cNvPr>
          <p:cNvPicPr>
            <a:picLocks noChangeAspect="1"/>
          </p:cNvPicPr>
          <p:nvPr/>
        </p:nvPicPr>
        <p:blipFill>
          <a:blip r:embed="rId2"/>
          <a:stretch>
            <a:fillRect/>
          </a:stretch>
        </p:blipFill>
        <p:spPr>
          <a:xfrm>
            <a:off x="1742515" y="2877951"/>
            <a:ext cx="8572500" cy="3495675"/>
          </a:xfrm>
          <a:prstGeom prst="rect">
            <a:avLst/>
          </a:prstGeom>
        </p:spPr>
      </p:pic>
      <p:sp>
        <p:nvSpPr>
          <p:cNvPr id="6" name="Rechteck 5">
            <a:extLst>
              <a:ext uri="{FF2B5EF4-FFF2-40B4-BE49-F238E27FC236}">
                <a16:creationId xmlns:a16="http://schemas.microsoft.com/office/drawing/2014/main" id="{C24A49D6-4D6D-8B22-A626-ADBC9AEDF683}"/>
              </a:ext>
            </a:extLst>
          </p:cNvPr>
          <p:cNvSpPr/>
          <p:nvPr/>
        </p:nvSpPr>
        <p:spPr>
          <a:xfrm>
            <a:off x="3050275" y="2954740"/>
            <a:ext cx="7206018" cy="1276066"/>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7" name="Rechteck 6">
            <a:extLst>
              <a:ext uri="{FF2B5EF4-FFF2-40B4-BE49-F238E27FC236}">
                <a16:creationId xmlns:a16="http://schemas.microsoft.com/office/drawing/2014/main" id="{C6199061-2426-3F6D-3183-132D3B32099B}"/>
              </a:ext>
            </a:extLst>
          </p:cNvPr>
          <p:cNvSpPr/>
          <p:nvPr/>
        </p:nvSpPr>
        <p:spPr>
          <a:xfrm>
            <a:off x="8760758" y="4424950"/>
            <a:ext cx="726810" cy="153773"/>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8" name="Rechteck 7">
            <a:extLst>
              <a:ext uri="{FF2B5EF4-FFF2-40B4-BE49-F238E27FC236}">
                <a16:creationId xmlns:a16="http://schemas.microsoft.com/office/drawing/2014/main" id="{99E4E57B-0043-03AB-BB30-EEA8CF852C13}"/>
              </a:ext>
            </a:extLst>
          </p:cNvPr>
          <p:cNvSpPr/>
          <p:nvPr/>
        </p:nvSpPr>
        <p:spPr>
          <a:xfrm>
            <a:off x="3050276" y="4838432"/>
            <a:ext cx="1922896" cy="170597"/>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9" name="Rechteck 8">
            <a:extLst>
              <a:ext uri="{FF2B5EF4-FFF2-40B4-BE49-F238E27FC236}">
                <a16:creationId xmlns:a16="http://schemas.microsoft.com/office/drawing/2014/main" id="{8B56D373-0AE2-61B2-7EEE-CFAE66A4B0AE}"/>
              </a:ext>
            </a:extLst>
          </p:cNvPr>
          <p:cNvSpPr/>
          <p:nvPr/>
        </p:nvSpPr>
        <p:spPr>
          <a:xfrm>
            <a:off x="4480146" y="5886007"/>
            <a:ext cx="757482" cy="170597"/>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10" name="Rechteck 9">
            <a:extLst>
              <a:ext uri="{FF2B5EF4-FFF2-40B4-BE49-F238E27FC236}">
                <a16:creationId xmlns:a16="http://schemas.microsoft.com/office/drawing/2014/main" id="{AA58EA19-7557-9619-9F5C-2DC1FEDE1F16}"/>
              </a:ext>
            </a:extLst>
          </p:cNvPr>
          <p:cNvSpPr/>
          <p:nvPr/>
        </p:nvSpPr>
        <p:spPr>
          <a:xfrm>
            <a:off x="3023379" y="4381230"/>
            <a:ext cx="6591268" cy="260539"/>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11" name="Textfeld 10">
            <a:extLst>
              <a:ext uri="{FF2B5EF4-FFF2-40B4-BE49-F238E27FC236}">
                <a16:creationId xmlns:a16="http://schemas.microsoft.com/office/drawing/2014/main" id="{775C6702-6021-442F-DCFA-52DB18981F9A}"/>
              </a:ext>
            </a:extLst>
          </p:cNvPr>
          <p:cNvSpPr txBox="1"/>
          <p:nvPr/>
        </p:nvSpPr>
        <p:spPr>
          <a:xfrm>
            <a:off x="5060452" y="4749812"/>
            <a:ext cx="3196042" cy="369332"/>
          </a:xfrm>
          <a:prstGeom prst="rect">
            <a:avLst/>
          </a:prstGeom>
          <a:noFill/>
        </p:spPr>
        <p:txBody>
          <a:bodyPr wrap="square" rtlCol="0">
            <a:spAutoFit/>
          </a:bodyPr>
          <a:lstStyle/>
          <a:p>
            <a:r>
              <a:rPr lang="de-DE" dirty="0" err="1">
                <a:solidFill>
                  <a:schemeClr val="accent1"/>
                </a:solidFill>
              </a:rPr>
              <a:t>true</a:t>
            </a:r>
            <a:r>
              <a:rPr lang="de-DE" dirty="0">
                <a:solidFill>
                  <a:schemeClr val="accent1"/>
                </a:solidFill>
              </a:rPr>
              <a:t>: kein Abbruch des Jobs.</a:t>
            </a:r>
          </a:p>
        </p:txBody>
      </p:sp>
    </p:spTree>
    <p:extLst>
      <p:ext uri="{BB962C8B-B14F-4D97-AF65-F5344CB8AC3E}">
        <p14:creationId xmlns:p14="http://schemas.microsoft.com/office/powerpoint/2010/main" val="303220071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B112E9-3313-FC4B-9C94-9ADEC1BB0E90}"/>
              </a:ext>
            </a:extLst>
          </p:cNvPr>
          <p:cNvSpPr>
            <a:spLocks noGrp="1"/>
          </p:cNvSpPr>
          <p:nvPr>
            <p:ph type="title"/>
          </p:nvPr>
        </p:nvSpPr>
        <p:spPr/>
        <p:txBody>
          <a:bodyPr/>
          <a:lstStyle/>
          <a:p>
            <a:r>
              <a:rPr lang="de-DE" dirty="0" err="1"/>
              <a:t>CompositeItemProcessors</a:t>
            </a:r>
            <a:endParaRPr lang="de-DE" dirty="0"/>
          </a:p>
        </p:txBody>
      </p:sp>
      <p:sp>
        <p:nvSpPr>
          <p:cNvPr id="3" name="Inhaltsplatzhalter 2">
            <a:extLst>
              <a:ext uri="{FF2B5EF4-FFF2-40B4-BE49-F238E27FC236}">
                <a16:creationId xmlns:a16="http://schemas.microsoft.com/office/drawing/2014/main" id="{06BE33E4-358B-CD02-DBF7-3682245C3E65}"/>
              </a:ext>
            </a:extLst>
          </p:cNvPr>
          <p:cNvSpPr>
            <a:spLocks noGrp="1"/>
          </p:cNvSpPr>
          <p:nvPr>
            <p:ph idx="1"/>
          </p:nvPr>
        </p:nvSpPr>
        <p:spPr/>
        <p:txBody>
          <a:bodyPr/>
          <a:lstStyle/>
          <a:p>
            <a:r>
              <a:rPr lang="de-DE" dirty="0"/>
              <a:t>Es können mehrere </a:t>
            </a:r>
            <a:r>
              <a:rPr lang="de-DE" dirty="0" err="1"/>
              <a:t>ItemProcessor</a:t>
            </a:r>
            <a:r>
              <a:rPr lang="de-DE" dirty="0"/>
              <a:t> hintereinander geschaltet werden.</a:t>
            </a:r>
          </a:p>
        </p:txBody>
      </p:sp>
      <p:pic>
        <p:nvPicPr>
          <p:cNvPr id="5" name="Grafik 4">
            <a:extLst>
              <a:ext uri="{FF2B5EF4-FFF2-40B4-BE49-F238E27FC236}">
                <a16:creationId xmlns:a16="http://schemas.microsoft.com/office/drawing/2014/main" id="{17D4BB6C-1562-A4AC-8B6B-A928AFA8BE20}"/>
              </a:ext>
            </a:extLst>
          </p:cNvPr>
          <p:cNvPicPr>
            <a:picLocks noChangeAspect="1"/>
          </p:cNvPicPr>
          <p:nvPr/>
        </p:nvPicPr>
        <p:blipFill>
          <a:blip r:embed="rId2"/>
          <a:stretch>
            <a:fillRect/>
          </a:stretch>
        </p:blipFill>
        <p:spPr>
          <a:xfrm>
            <a:off x="1356752" y="3348038"/>
            <a:ext cx="9344025" cy="2828925"/>
          </a:xfrm>
          <a:prstGeom prst="rect">
            <a:avLst/>
          </a:prstGeom>
        </p:spPr>
      </p:pic>
      <p:sp>
        <p:nvSpPr>
          <p:cNvPr id="6" name="Rechteck 5">
            <a:extLst>
              <a:ext uri="{FF2B5EF4-FFF2-40B4-BE49-F238E27FC236}">
                <a16:creationId xmlns:a16="http://schemas.microsoft.com/office/drawing/2014/main" id="{77E63124-595A-5B7D-7526-0A81CD88FF49}"/>
              </a:ext>
            </a:extLst>
          </p:cNvPr>
          <p:cNvSpPr/>
          <p:nvPr/>
        </p:nvSpPr>
        <p:spPr>
          <a:xfrm>
            <a:off x="2646861" y="3404254"/>
            <a:ext cx="7680479" cy="402796"/>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7" name="Rechteck 6">
            <a:extLst>
              <a:ext uri="{FF2B5EF4-FFF2-40B4-BE49-F238E27FC236}">
                <a16:creationId xmlns:a16="http://schemas.microsoft.com/office/drawing/2014/main" id="{2FFA0FE5-0442-AEB2-0F34-CACE030ABB21}"/>
              </a:ext>
            </a:extLst>
          </p:cNvPr>
          <p:cNvSpPr/>
          <p:nvPr/>
        </p:nvSpPr>
        <p:spPr>
          <a:xfrm>
            <a:off x="3892922" y="4667057"/>
            <a:ext cx="1795184" cy="193588"/>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8" name="Rechteck 7">
            <a:extLst>
              <a:ext uri="{FF2B5EF4-FFF2-40B4-BE49-F238E27FC236}">
                <a16:creationId xmlns:a16="http://schemas.microsoft.com/office/drawing/2014/main" id="{916608DF-1374-9A99-4050-5DF9EF7DFBE8}"/>
              </a:ext>
            </a:extLst>
          </p:cNvPr>
          <p:cNvSpPr/>
          <p:nvPr/>
        </p:nvSpPr>
        <p:spPr>
          <a:xfrm>
            <a:off x="2646862" y="4004932"/>
            <a:ext cx="7922525" cy="260539"/>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9" name="Rechteck 8">
            <a:extLst>
              <a:ext uri="{FF2B5EF4-FFF2-40B4-BE49-F238E27FC236}">
                <a16:creationId xmlns:a16="http://schemas.microsoft.com/office/drawing/2014/main" id="{ECC4A9A2-E363-2EB4-A6F0-E0E0619C5ED9}"/>
              </a:ext>
            </a:extLst>
          </p:cNvPr>
          <p:cNvSpPr/>
          <p:nvPr/>
        </p:nvSpPr>
        <p:spPr>
          <a:xfrm>
            <a:off x="5809130" y="4667058"/>
            <a:ext cx="1028699" cy="193588"/>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10" name="Flussdiagramm: Prozess 9">
            <a:extLst>
              <a:ext uri="{FF2B5EF4-FFF2-40B4-BE49-F238E27FC236}">
                <a16:creationId xmlns:a16="http://schemas.microsoft.com/office/drawing/2014/main" id="{939BDC93-F255-F93C-BFAF-4A0BEC5D54FC}"/>
              </a:ext>
            </a:extLst>
          </p:cNvPr>
          <p:cNvSpPr/>
          <p:nvPr/>
        </p:nvSpPr>
        <p:spPr>
          <a:xfrm>
            <a:off x="2646862" y="4463353"/>
            <a:ext cx="7411538" cy="459011"/>
          </a:xfrm>
          <a:prstGeom prst="flowChartProcess">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
        <p:nvSpPr>
          <p:cNvPr id="11" name="Flussdiagramm: Prozess 10">
            <a:extLst>
              <a:ext uri="{FF2B5EF4-FFF2-40B4-BE49-F238E27FC236}">
                <a16:creationId xmlns:a16="http://schemas.microsoft.com/office/drawing/2014/main" id="{5013771C-951D-DAC1-193B-01CD19CE8DC5}"/>
              </a:ext>
            </a:extLst>
          </p:cNvPr>
          <p:cNvSpPr/>
          <p:nvPr/>
        </p:nvSpPr>
        <p:spPr>
          <a:xfrm>
            <a:off x="4121523" y="5734704"/>
            <a:ext cx="1734671" cy="167946"/>
          </a:xfrm>
          <a:prstGeom prst="flowChartProcess">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Tree>
    <p:extLst>
      <p:ext uri="{BB962C8B-B14F-4D97-AF65-F5344CB8AC3E}">
        <p14:creationId xmlns:p14="http://schemas.microsoft.com/office/powerpoint/2010/main" val="24927843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8E561A-DC45-CEFB-559B-7489B5659F9E}"/>
              </a:ext>
            </a:extLst>
          </p:cNvPr>
          <p:cNvSpPr>
            <a:spLocks noGrp="1"/>
          </p:cNvSpPr>
          <p:nvPr>
            <p:ph type="title"/>
          </p:nvPr>
        </p:nvSpPr>
        <p:spPr/>
        <p:txBody>
          <a:bodyPr/>
          <a:lstStyle/>
          <a:p>
            <a:r>
              <a:rPr lang="de-DE" dirty="0" err="1"/>
              <a:t>Restartability</a:t>
            </a:r>
            <a:endParaRPr lang="de-DE" dirty="0"/>
          </a:p>
        </p:txBody>
      </p:sp>
      <p:sp>
        <p:nvSpPr>
          <p:cNvPr id="3" name="Inhaltsplatzhalter 2">
            <a:extLst>
              <a:ext uri="{FF2B5EF4-FFF2-40B4-BE49-F238E27FC236}">
                <a16:creationId xmlns:a16="http://schemas.microsoft.com/office/drawing/2014/main" id="{5BC0DB35-3CD7-FEE9-43B4-302E1C00C0A9}"/>
              </a:ext>
            </a:extLst>
          </p:cNvPr>
          <p:cNvSpPr>
            <a:spLocks noGrp="1"/>
          </p:cNvSpPr>
          <p:nvPr>
            <p:ph idx="1"/>
          </p:nvPr>
        </p:nvSpPr>
        <p:spPr/>
        <p:txBody>
          <a:bodyPr/>
          <a:lstStyle/>
          <a:p>
            <a:r>
              <a:rPr lang="de-DE" dirty="0"/>
              <a:t>Wenn ein Job eine Exception wird, so bricht der Job mit „FAILED“ ab (</a:t>
            </a:r>
            <a:r>
              <a:rPr lang="de-DE" dirty="0" err="1"/>
              <a:t>default</a:t>
            </a:r>
            <a:r>
              <a:rPr lang="de-DE" dirty="0"/>
              <a:t>)</a:t>
            </a:r>
          </a:p>
          <a:p>
            <a:r>
              <a:rPr lang="de-DE" dirty="0"/>
              <a:t>Der Job kann dann erneut gestartet werden und macht an der alten Stelle weiter.</a:t>
            </a:r>
          </a:p>
        </p:txBody>
      </p:sp>
    </p:spTree>
    <p:extLst>
      <p:ext uri="{BB962C8B-B14F-4D97-AF65-F5344CB8AC3E}">
        <p14:creationId xmlns:p14="http://schemas.microsoft.com/office/powerpoint/2010/main" val="287184417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272F67-545E-5CFF-F36A-5E389B43F25A}"/>
              </a:ext>
            </a:extLst>
          </p:cNvPr>
          <p:cNvSpPr>
            <a:spLocks noGrp="1"/>
          </p:cNvSpPr>
          <p:nvPr>
            <p:ph type="title"/>
          </p:nvPr>
        </p:nvSpPr>
        <p:spPr/>
        <p:txBody>
          <a:bodyPr/>
          <a:lstStyle/>
          <a:p>
            <a:r>
              <a:rPr lang="de-DE" dirty="0" err="1"/>
              <a:t>Retry</a:t>
            </a:r>
            <a:endParaRPr lang="de-DE" dirty="0"/>
          </a:p>
        </p:txBody>
      </p:sp>
      <p:sp>
        <p:nvSpPr>
          <p:cNvPr id="3" name="Inhaltsplatzhalter 2">
            <a:extLst>
              <a:ext uri="{FF2B5EF4-FFF2-40B4-BE49-F238E27FC236}">
                <a16:creationId xmlns:a16="http://schemas.microsoft.com/office/drawing/2014/main" id="{5DE66795-D295-8C28-A99B-B7D8A09AAC9B}"/>
              </a:ext>
            </a:extLst>
          </p:cNvPr>
          <p:cNvSpPr>
            <a:spLocks noGrp="1"/>
          </p:cNvSpPr>
          <p:nvPr>
            <p:ph idx="1"/>
          </p:nvPr>
        </p:nvSpPr>
        <p:spPr/>
        <p:txBody>
          <a:bodyPr/>
          <a:lstStyle/>
          <a:p>
            <a:r>
              <a:rPr lang="de-DE" dirty="0"/>
              <a:t>Wir können dem </a:t>
            </a:r>
            <a:r>
              <a:rPr lang="de-DE" dirty="0" err="1"/>
              <a:t>Step</a:t>
            </a:r>
            <a:r>
              <a:rPr lang="de-DE" dirty="0"/>
              <a:t> sagen, dass er Items erneut bearbeite, wenn bestimmte </a:t>
            </a:r>
            <a:r>
              <a:rPr lang="de-DE" dirty="0" err="1"/>
              <a:t>Exceptions</a:t>
            </a:r>
            <a:r>
              <a:rPr lang="de-DE" dirty="0"/>
              <a:t> geworfen werden.</a:t>
            </a:r>
          </a:p>
        </p:txBody>
      </p:sp>
      <p:pic>
        <p:nvPicPr>
          <p:cNvPr id="5" name="Grafik 4">
            <a:extLst>
              <a:ext uri="{FF2B5EF4-FFF2-40B4-BE49-F238E27FC236}">
                <a16:creationId xmlns:a16="http://schemas.microsoft.com/office/drawing/2014/main" id="{648C3FFE-DBB6-A631-3218-7218A7FBA085}"/>
              </a:ext>
            </a:extLst>
          </p:cNvPr>
          <p:cNvPicPr>
            <a:picLocks noChangeAspect="1"/>
          </p:cNvPicPr>
          <p:nvPr/>
        </p:nvPicPr>
        <p:blipFill>
          <a:blip r:embed="rId2"/>
          <a:stretch>
            <a:fillRect/>
          </a:stretch>
        </p:blipFill>
        <p:spPr>
          <a:xfrm>
            <a:off x="2397791" y="3240741"/>
            <a:ext cx="7808526" cy="3453840"/>
          </a:xfrm>
          <a:prstGeom prst="rect">
            <a:avLst/>
          </a:prstGeom>
        </p:spPr>
      </p:pic>
      <p:sp>
        <p:nvSpPr>
          <p:cNvPr id="6" name="Rechteck 5">
            <a:extLst>
              <a:ext uri="{FF2B5EF4-FFF2-40B4-BE49-F238E27FC236}">
                <a16:creationId xmlns:a16="http://schemas.microsoft.com/office/drawing/2014/main" id="{E55E170E-D0B1-240B-D4E0-77EFD84D7B3F}"/>
              </a:ext>
            </a:extLst>
          </p:cNvPr>
          <p:cNvSpPr/>
          <p:nvPr/>
        </p:nvSpPr>
        <p:spPr>
          <a:xfrm>
            <a:off x="4133716" y="4132248"/>
            <a:ext cx="1928273" cy="192213"/>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7" name="Rechteck 6">
            <a:extLst>
              <a:ext uri="{FF2B5EF4-FFF2-40B4-BE49-F238E27FC236}">
                <a16:creationId xmlns:a16="http://schemas.microsoft.com/office/drawing/2014/main" id="{83CB0635-24E3-B6C3-3CC4-8CE6A065456F}"/>
              </a:ext>
            </a:extLst>
          </p:cNvPr>
          <p:cNvSpPr/>
          <p:nvPr/>
        </p:nvSpPr>
        <p:spPr>
          <a:xfrm>
            <a:off x="4599509" y="6107769"/>
            <a:ext cx="1462479" cy="165949"/>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8" name="Rechteck 7">
            <a:extLst>
              <a:ext uri="{FF2B5EF4-FFF2-40B4-BE49-F238E27FC236}">
                <a16:creationId xmlns:a16="http://schemas.microsoft.com/office/drawing/2014/main" id="{841CAC9D-6C5A-7589-5AFC-D11B9D0BEFD8}"/>
              </a:ext>
            </a:extLst>
          </p:cNvPr>
          <p:cNvSpPr/>
          <p:nvPr/>
        </p:nvSpPr>
        <p:spPr>
          <a:xfrm>
            <a:off x="3540321" y="3257950"/>
            <a:ext cx="4765415" cy="1581278"/>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9" name="Rechteck 8">
            <a:extLst>
              <a:ext uri="{FF2B5EF4-FFF2-40B4-BE49-F238E27FC236}">
                <a16:creationId xmlns:a16="http://schemas.microsoft.com/office/drawing/2014/main" id="{426B28AB-64E4-026B-EB15-F626D062B5C3}"/>
              </a:ext>
            </a:extLst>
          </p:cNvPr>
          <p:cNvSpPr/>
          <p:nvPr/>
        </p:nvSpPr>
        <p:spPr>
          <a:xfrm>
            <a:off x="4851946" y="5593002"/>
            <a:ext cx="664216" cy="165949"/>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10" name="Flussdiagramm: Prozess 9">
            <a:extLst>
              <a:ext uri="{FF2B5EF4-FFF2-40B4-BE49-F238E27FC236}">
                <a16:creationId xmlns:a16="http://schemas.microsoft.com/office/drawing/2014/main" id="{49C0DDAF-BCB0-73BF-4ED9-716EF69272CC}"/>
              </a:ext>
            </a:extLst>
          </p:cNvPr>
          <p:cNvSpPr/>
          <p:nvPr/>
        </p:nvSpPr>
        <p:spPr>
          <a:xfrm>
            <a:off x="4133716" y="5949923"/>
            <a:ext cx="2043805" cy="491941"/>
          </a:xfrm>
          <a:prstGeom prst="flowChartProcess">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Tree>
    <p:extLst>
      <p:ext uri="{BB962C8B-B14F-4D97-AF65-F5344CB8AC3E}">
        <p14:creationId xmlns:p14="http://schemas.microsoft.com/office/powerpoint/2010/main" val="3760770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6892EF-F3A4-8F69-1383-82616846F699}"/>
              </a:ext>
            </a:extLst>
          </p:cNvPr>
          <p:cNvSpPr>
            <a:spLocks noGrp="1"/>
          </p:cNvSpPr>
          <p:nvPr>
            <p:ph type="title"/>
          </p:nvPr>
        </p:nvSpPr>
        <p:spPr/>
        <p:txBody>
          <a:bodyPr/>
          <a:lstStyle/>
          <a:p>
            <a:r>
              <a:rPr lang="de-DE" dirty="0"/>
              <a:t>@Bean</a:t>
            </a:r>
          </a:p>
        </p:txBody>
      </p:sp>
      <p:sp>
        <p:nvSpPr>
          <p:cNvPr id="3" name="Inhaltsplatzhalter 2">
            <a:extLst>
              <a:ext uri="{FF2B5EF4-FFF2-40B4-BE49-F238E27FC236}">
                <a16:creationId xmlns:a16="http://schemas.microsoft.com/office/drawing/2014/main" id="{69CB7F52-4C75-B80C-F6CC-988918B47060}"/>
              </a:ext>
            </a:extLst>
          </p:cNvPr>
          <p:cNvSpPr>
            <a:spLocks noGrp="1"/>
          </p:cNvSpPr>
          <p:nvPr>
            <p:ph idx="1"/>
          </p:nvPr>
        </p:nvSpPr>
        <p:spPr/>
        <p:txBody>
          <a:bodyPr/>
          <a:lstStyle/>
          <a:p>
            <a:r>
              <a:rPr lang="de-DE" dirty="0"/>
              <a:t>In mit @Configuration annotierten Klassen können Beans mit @Beans an Methoden definiert werden.</a:t>
            </a:r>
          </a:p>
          <a:p>
            <a:r>
              <a:rPr lang="de-DE" dirty="0"/>
              <a:t>WICHTIG: @Component von </a:t>
            </a:r>
            <a:r>
              <a:rPr lang="de-DE" dirty="0" err="1"/>
              <a:t>Doctor</a:t>
            </a:r>
            <a:r>
              <a:rPr lang="de-DE" dirty="0"/>
              <a:t> entfernen!</a:t>
            </a:r>
          </a:p>
        </p:txBody>
      </p:sp>
      <p:pic>
        <p:nvPicPr>
          <p:cNvPr id="5" name="Grafik 4">
            <a:extLst>
              <a:ext uri="{FF2B5EF4-FFF2-40B4-BE49-F238E27FC236}">
                <a16:creationId xmlns:a16="http://schemas.microsoft.com/office/drawing/2014/main" id="{46DE35BD-8513-38C2-E00D-9BE1504E8B97}"/>
              </a:ext>
            </a:extLst>
          </p:cNvPr>
          <p:cNvPicPr>
            <a:picLocks noChangeAspect="1"/>
          </p:cNvPicPr>
          <p:nvPr/>
        </p:nvPicPr>
        <p:blipFill>
          <a:blip r:embed="rId2"/>
          <a:stretch>
            <a:fillRect/>
          </a:stretch>
        </p:blipFill>
        <p:spPr>
          <a:xfrm>
            <a:off x="3141816" y="3381297"/>
            <a:ext cx="5524500" cy="3352800"/>
          </a:xfrm>
          <a:prstGeom prst="rect">
            <a:avLst/>
          </a:prstGeom>
        </p:spPr>
      </p:pic>
    </p:spTree>
    <p:extLst>
      <p:ext uri="{BB962C8B-B14F-4D97-AF65-F5344CB8AC3E}">
        <p14:creationId xmlns:p14="http://schemas.microsoft.com/office/powerpoint/2010/main" val="34065570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DD378C-AD3B-8450-AD00-7299350C096C}"/>
              </a:ext>
            </a:extLst>
          </p:cNvPr>
          <p:cNvSpPr>
            <a:spLocks noGrp="1"/>
          </p:cNvSpPr>
          <p:nvPr>
            <p:ph type="title"/>
          </p:nvPr>
        </p:nvSpPr>
        <p:spPr/>
        <p:txBody>
          <a:bodyPr/>
          <a:lstStyle/>
          <a:p>
            <a:r>
              <a:rPr lang="de-DE" dirty="0"/>
              <a:t>Skip</a:t>
            </a:r>
          </a:p>
        </p:txBody>
      </p:sp>
      <p:pic>
        <p:nvPicPr>
          <p:cNvPr id="5" name="Grafik 4">
            <a:extLst>
              <a:ext uri="{FF2B5EF4-FFF2-40B4-BE49-F238E27FC236}">
                <a16:creationId xmlns:a16="http://schemas.microsoft.com/office/drawing/2014/main" id="{9E169869-B900-C0A5-C8E6-793A6939BAA7}"/>
              </a:ext>
            </a:extLst>
          </p:cNvPr>
          <p:cNvPicPr>
            <a:picLocks noChangeAspect="1"/>
          </p:cNvPicPr>
          <p:nvPr/>
        </p:nvPicPr>
        <p:blipFill>
          <a:blip r:embed="rId2"/>
          <a:stretch>
            <a:fillRect/>
          </a:stretch>
        </p:blipFill>
        <p:spPr>
          <a:xfrm>
            <a:off x="2265884" y="261937"/>
            <a:ext cx="8772525" cy="6334125"/>
          </a:xfrm>
          <a:prstGeom prst="rect">
            <a:avLst/>
          </a:prstGeom>
        </p:spPr>
      </p:pic>
      <p:sp>
        <p:nvSpPr>
          <p:cNvPr id="6" name="Rechteck 5">
            <a:extLst>
              <a:ext uri="{FF2B5EF4-FFF2-40B4-BE49-F238E27FC236}">
                <a16:creationId xmlns:a16="http://schemas.microsoft.com/office/drawing/2014/main" id="{8A12452F-2DBA-6F22-B841-F47BF6A91D49}"/>
              </a:ext>
            </a:extLst>
          </p:cNvPr>
          <p:cNvSpPr/>
          <p:nvPr/>
        </p:nvSpPr>
        <p:spPr>
          <a:xfrm>
            <a:off x="3533598" y="2155530"/>
            <a:ext cx="5664190" cy="2221488"/>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7" name="Rechteck 6">
            <a:extLst>
              <a:ext uri="{FF2B5EF4-FFF2-40B4-BE49-F238E27FC236}">
                <a16:creationId xmlns:a16="http://schemas.microsoft.com/office/drawing/2014/main" id="{494042A7-411A-F299-34BE-AA56906ACC98}"/>
              </a:ext>
            </a:extLst>
          </p:cNvPr>
          <p:cNvSpPr/>
          <p:nvPr/>
        </p:nvSpPr>
        <p:spPr>
          <a:xfrm>
            <a:off x="4248656" y="5523961"/>
            <a:ext cx="1170510" cy="165949"/>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8" name="Rechteck 7">
            <a:extLst>
              <a:ext uri="{FF2B5EF4-FFF2-40B4-BE49-F238E27FC236}">
                <a16:creationId xmlns:a16="http://schemas.microsoft.com/office/drawing/2014/main" id="{05359F87-B0CC-E666-7366-224A45DF8736}"/>
              </a:ext>
            </a:extLst>
          </p:cNvPr>
          <p:cNvSpPr/>
          <p:nvPr/>
        </p:nvSpPr>
        <p:spPr>
          <a:xfrm>
            <a:off x="3533598" y="252252"/>
            <a:ext cx="5509549" cy="1690848"/>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9" name="Rechteck 8">
            <a:extLst>
              <a:ext uri="{FF2B5EF4-FFF2-40B4-BE49-F238E27FC236}">
                <a16:creationId xmlns:a16="http://schemas.microsoft.com/office/drawing/2014/main" id="{97F757DD-55EC-3F37-0345-1CDB6B63C1F5}"/>
              </a:ext>
            </a:extLst>
          </p:cNvPr>
          <p:cNvSpPr/>
          <p:nvPr/>
        </p:nvSpPr>
        <p:spPr>
          <a:xfrm>
            <a:off x="4248655" y="5283720"/>
            <a:ext cx="1526857" cy="165949"/>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10" name="Flussdiagramm: Prozess 9">
            <a:extLst>
              <a:ext uri="{FF2B5EF4-FFF2-40B4-BE49-F238E27FC236}">
                <a16:creationId xmlns:a16="http://schemas.microsoft.com/office/drawing/2014/main" id="{EF316666-9162-9D04-0620-9F7E623B1CAF}"/>
              </a:ext>
            </a:extLst>
          </p:cNvPr>
          <p:cNvSpPr/>
          <p:nvPr/>
        </p:nvSpPr>
        <p:spPr>
          <a:xfrm>
            <a:off x="4248655" y="5930153"/>
            <a:ext cx="2111804" cy="381747"/>
          </a:xfrm>
          <a:prstGeom prst="flowChartProcess">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
        <p:nvSpPr>
          <p:cNvPr id="11" name="Textfeld 10">
            <a:extLst>
              <a:ext uri="{FF2B5EF4-FFF2-40B4-BE49-F238E27FC236}">
                <a16:creationId xmlns:a16="http://schemas.microsoft.com/office/drawing/2014/main" id="{CFFA3477-BF4B-E62D-D96F-29A88152E588}"/>
              </a:ext>
            </a:extLst>
          </p:cNvPr>
          <p:cNvSpPr txBox="1"/>
          <p:nvPr/>
        </p:nvSpPr>
        <p:spPr>
          <a:xfrm>
            <a:off x="6461311" y="5930153"/>
            <a:ext cx="3974678" cy="369332"/>
          </a:xfrm>
          <a:prstGeom prst="rect">
            <a:avLst/>
          </a:prstGeom>
          <a:noFill/>
        </p:spPr>
        <p:txBody>
          <a:bodyPr wrap="none" rtlCol="0">
            <a:spAutoFit/>
          </a:bodyPr>
          <a:lstStyle/>
          <a:p>
            <a:r>
              <a:rPr lang="de-DE" dirty="0">
                <a:solidFill>
                  <a:schemeClr val="accent6"/>
                </a:solidFill>
              </a:rPr>
              <a:t>Wir überspringen Elemente mit Fehlern</a:t>
            </a:r>
          </a:p>
        </p:txBody>
      </p:sp>
    </p:spTree>
    <p:extLst>
      <p:ext uri="{BB962C8B-B14F-4D97-AF65-F5344CB8AC3E}">
        <p14:creationId xmlns:p14="http://schemas.microsoft.com/office/powerpoint/2010/main" val="59494121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EB3892-0AE5-9040-72FE-5E462B138219}"/>
              </a:ext>
            </a:extLst>
          </p:cNvPr>
          <p:cNvSpPr>
            <a:spLocks noGrp="1"/>
          </p:cNvSpPr>
          <p:nvPr>
            <p:ph type="title"/>
          </p:nvPr>
        </p:nvSpPr>
        <p:spPr/>
        <p:txBody>
          <a:bodyPr/>
          <a:lstStyle/>
          <a:p>
            <a:r>
              <a:rPr lang="de-DE" dirty="0" err="1"/>
              <a:t>SkipListener</a:t>
            </a:r>
            <a:endParaRPr lang="de-DE" dirty="0"/>
          </a:p>
        </p:txBody>
      </p:sp>
      <p:pic>
        <p:nvPicPr>
          <p:cNvPr id="5" name="Grafik 4">
            <a:extLst>
              <a:ext uri="{FF2B5EF4-FFF2-40B4-BE49-F238E27FC236}">
                <a16:creationId xmlns:a16="http://schemas.microsoft.com/office/drawing/2014/main" id="{C13E8455-DEEC-EBFB-AF1F-89DDB58A0B9A}"/>
              </a:ext>
            </a:extLst>
          </p:cNvPr>
          <p:cNvPicPr>
            <a:picLocks noChangeAspect="1"/>
          </p:cNvPicPr>
          <p:nvPr/>
        </p:nvPicPr>
        <p:blipFill>
          <a:blip r:embed="rId2"/>
          <a:stretch>
            <a:fillRect/>
          </a:stretch>
        </p:blipFill>
        <p:spPr>
          <a:xfrm>
            <a:off x="1776412" y="1929092"/>
            <a:ext cx="8639175" cy="4667250"/>
          </a:xfrm>
          <a:prstGeom prst="rect">
            <a:avLst/>
          </a:prstGeom>
        </p:spPr>
      </p:pic>
      <p:sp>
        <p:nvSpPr>
          <p:cNvPr id="6" name="Rechteck 5">
            <a:extLst>
              <a:ext uri="{FF2B5EF4-FFF2-40B4-BE49-F238E27FC236}">
                <a16:creationId xmlns:a16="http://schemas.microsoft.com/office/drawing/2014/main" id="{B90D4D99-CAFC-BE5F-997C-2B2712B2FC1D}"/>
              </a:ext>
            </a:extLst>
          </p:cNvPr>
          <p:cNvSpPr/>
          <p:nvPr/>
        </p:nvSpPr>
        <p:spPr>
          <a:xfrm>
            <a:off x="3083222" y="1963211"/>
            <a:ext cx="5357918" cy="2294889"/>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7" name="Rechteck 6">
            <a:extLst>
              <a:ext uri="{FF2B5EF4-FFF2-40B4-BE49-F238E27FC236}">
                <a16:creationId xmlns:a16="http://schemas.microsoft.com/office/drawing/2014/main" id="{FF23B341-09A1-8BE9-05B8-2D0AE79F0744}"/>
              </a:ext>
            </a:extLst>
          </p:cNvPr>
          <p:cNvSpPr/>
          <p:nvPr/>
        </p:nvSpPr>
        <p:spPr>
          <a:xfrm>
            <a:off x="3706269" y="6118412"/>
            <a:ext cx="1833919" cy="193488"/>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280637620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A44E5E-5D37-FDD1-2772-674391E6FC3E}"/>
              </a:ext>
            </a:extLst>
          </p:cNvPr>
          <p:cNvSpPr>
            <a:spLocks noGrp="1"/>
          </p:cNvSpPr>
          <p:nvPr>
            <p:ph type="title"/>
          </p:nvPr>
        </p:nvSpPr>
        <p:spPr/>
        <p:txBody>
          <a:bodyPr/>
          <a:lstStyle/>
          <a:p>
            <a:r>
              <a:rPr lang="de-DE" dirty="0"/>
              <a:t>Spring Dynamic Modules</a:t>
            </a:r>
          </a:p>
        </p:txBody>
      </p:sp>
      <p:sp>
        <p:nvSpPr>
          <p:cNvPr id="3" name="Inhaltsplatzhalter 2">
            <a:extLst>
              <a:ext uri="{FF2B5EF4-FFF2-40B4-BE49-F238E27FC236}">
                <a16:creationId xmlns:a16="http://schemas.microsoft.com/office/drawing/2014/main" id="{87BB34FC-8D85-13C7-A29D-E09B85AB8907}"/>
              </a:ext>
            </a:extLst>
          </p:cNvPr>
          <p:cNvSpPr>
            <a:spLocks noGrp="1"/>
          </p:cNvSpPr>
          <p:nvPr>
            <p:ph idx="1"/>
          </p:nvPr>
        </p:nvSpPr>
        <p:spPr/>
        <p:txBody>
          <a:bodyPr/>
          <a:lstStyle/>
          <a:p>
            <a:r>
              <a:rPr lang="de-DE" dirty="0"/>
              <a:t>Spring DM ist eine Möglichkeit den </a:t>
            </a:r>
            <a:r>
              <a:rPr lang="de-DE" dirty="0" err="1"/>
              <a:t>OSGi</a:t>
            </a:r>
            <a:r>
              <a:rPr lang="de-DE" dirty="0"/>
              <a:t> Standard zu implementieren.</a:t>
            </a:r>
          </a:p>
          <a:p>
            <a:r>
              <a:rPr lang="de-DE" dirty="0"/>
              <a:t>Der </a:t>
            </a:r>
            <a:r>
              <a:rPr lang="de-DE" dirty="0" err="1"/>
              <a:t>OSGi</a:t>
            </a:r>
            <a:r>
              <a:rPr lang="de-DE" dirty="0"/>
              <a:t>-Standard bietet die Möglichkeit </a:t>
            </a:r>
            <a:r>
              <a:rPr lang="de-DE" dirty="0" err="1"/>
              <a:t>Japa</a:t>
            </a:r>
            <a:r>
              <a:rPr lang="de-DE" dirty="0"/>
              <a:t> </a:t>
            </a:r>
            <a:r>
              <a:rPr lang="de-DE" dirty="0" err="1"/>
              <a:t>Applicationen</a:t>
            </a:r>
            <a:r>
              <a:rPr lang="de-DE" dirty="0"/>
              <a:t> in </a:t>
            </a:r>
            <a:r>
              <a:rPr lang="de-DE" dirty="0" err="1"/>
              <a:t>bundels</a:t>
            </a:r>
            <a:r>
              <a:rPr lang="de-DE" dirty="0"/>
              <a:t> aufzuteilen. Eines von vielen Features ist die Möglichkeit solche </a:t>
            </a:r>
            <a:r>
              <a:rPr lang="de-DE" dirty="0" err="1"/>
              <a:t>bundels</a:t>
            </a:r>
            <a:r>
              <a:rPr lang="de-DE" dirty="0"/>
              <a:t> zur Laufzeit der </a:t>
            </a:r>
            <a:r>
              <a:rPr lang="de-DE" dirty="0" err="1"/>
              <a:t>Application</a:t>
            </a:r>
            <a:r>
              <a:rPr lang="de-DE" dirty="0"/>
              <a:t> ohne Downtime auszutauschen.</a:t>
            </a:r>
          </a:p>
          <a:p>
            <a:r>
              <a:rPr lang="de-DE" dirty="0"/>
              <a:t>Der </a:t>
            </a:r>
            <a:r>
              <a:rPr lang="de-DE" dirty="0" err="1"/>
              <a:t>OSGi</a:t>
            </a:r>
            <a:r>
              <a:rPr lang="de-DE" dirty="0"/>
              <a:t>-Standard wird faktisch nicht mehr aktiv entwickelt und die Support von Spring DM wurde mit Spring 3.2.4 auch eingestellt.</a:t>
            </a:r>
          </a:p>
        </p:txBody>
      </p:sp>
    </p:spTree>
    <p:extLst>
      <p:ext uri="{BB962C8B-B14F-4D97-AF65-F5344CB8AC3E}">
        <p14:creationId xmlns:p14="http://schemas.microsoft.com/office/powerpoint/2010/main" val="145751717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18EA5B-24F1-5FC6-6DC5-86E2333E725C}"/>
              </a:ext>
            </a:extLst>
          </p:cNvPr>
          <p:cNvSpPr>
            <a:spLocks noGrp="1"/>
          </p:cNvSpPr>
          <p:nvPr>
            <p:ph type="title"/>
          </p:nvPr>
        </p:nvSpPr>
        <p:spPr/>
        <p:txBody>
          <a:bodyPr/>
          <a:lstStyle/>
          <a:p>
            <a:r>
              <a:rPr lang="de-DE" dirty="0" err="1"/>
              <a:t>OSGi</a:t>
            </a:r>
            <a:r>
              <a:rPr lang="de-DE" dirty="0"/>
              <a:t> Layer</a:t>
            </a:r>
          </a:p>
        </p:txBody>
      </p:sp>
      <p:graphicFrame>
        <p:nvGraphicFramePr>
          <p:cNvPr id="6" name="Tabelle 6">
            <a:extLst>
              <a:ext uri="{FF2B5EF4-FFF2-40B4-BE49-F238E27FC236}">
                <a16:creationId xmlns:a16="http://schemas.microsoft.com/office/drawing/2014/main" id="{9848392E-9346-DFA7-8851-69698EBCB2E3}"/>
              </a:ext>
            </a:extLst>
          </p:cNvPr>
          <p:cNvGraphicFramePr>
            <a:graphicFrameLocks noGrp="1"/>
          </p:cNvGraphicFramePr>
          <p:nvPr>
            <p:ph idx="1"/>
          </p:nvPr>
        </p:nvGraphicFramePr>
        <p:xfrm>
          <a:off x="838200" y="1825625"/>
          <a:ext cx="5097188" cy="2839720"/>
        </p:xfrm>
        <a:graphic>
          <a:graphicData uri="http://schemas.openxmlformats.org/drawingml/2006/table">
            <a:tbl>
              <a:tblPr firstRow="1" bandRow="1">
                <a:tableStyleId>{5C22544A-7EE6-4342-B048-85BDC9FD1C3A}</a:tableStyleId>
              </a:tblPr>
              <a:tblGrid>
                <a:gridCol w="1762638">
                  <a:extLst>
                    <a:ext uri="{9D8B030D-6E8A-4147-A177-3AD203B41FA5}">
                      <a16:colId xmlns:a16="http://schemas.microsoft.com/office/drawing/2014/main" val="2082304275"/>
                    </a:ext>
                  </a:extLst>
                </a:gridCol>
                <a:gridCol w="3334550">
                  <a:extLst>
                    <a:ext uri="{9D8B030D-6E8A-4147-A177-3AD203B41FA5}">
                      <a16:colId xmlns:a16="http://schemas.microsoft.com/office/drawing/2014/main" val="3000635730"/>
                    </a:ext>
                  </a:extLst>
                </a:gridCol>
              </a:tblGrid>
              <a:tr h="370840">
                <a:tc>
                  <a:txBody>
                    <a:bodyPr/>
                    <a:lstStyle/>
                    <a:p>
                      <a:r>
                        <a:rPr lang="de-DE" dirty="0"/>
                        <a:t>Layer</a:t>
                      </a:r>
                    </a:p>
                  </a:txBody>
                  <a:tcPr/>
                </a:tc>
                <a:tc>
                  <a:txBody>
                    <a:bodyPr/>
                    <a:lstStyle/>
                    <a:p>
                      <a:r>
                        <a:rPr lang="de-DE" dirty="0"/>
                        <a:t>Bedeutung</a:t>
                      </a:r>
                    </a:p>
                  </a:txBody>
                  <a:tcPr/>
                </a:tc>
                <a:extLst>
                  <a:ext uri="{0D108BD9-81ED-4DB2-BD59-A6C34878D82A}">
                    <a16:rowId xmlns:a16="http://schemas.microsoft.com/office/drawing/2014/main" val="3633297498"/>
                  </a:ext>
                </a:extLst>
              </a:tr>
              <a:tr h="370840">
                <a:tc>
                  <a:txBody>
                    <a:bodyPr/>
                    <a:lstStyle/>
                    <a:p>
                      <a:r>
                        <a:rPr lang="de-DE" dirty="0"/>
                        <a:t>Modules</a:t>
                      </a:r>
                    </a:p>
                  </a:txBody>
                  <a:tcPr/>
                </a:tc>
                <a:tc>
                  <a:txBody>
                    <a:bodyPr/>
                    <a:lstStyle/>
                    <a:p>
                      <a:r>
                        <a:rPr lang="de-DE" dirty="0"/>
                        <a:t>Verwaltet Komponenten und Module in Form von Bundles.</a:t>
                      </a:r>
                    </a:p>
                  </a:txBody>
                  <a:tcPr/>
                </a:tc>
                <a:extLst>
                  <a:ext uri="{0D108BD9-81ED-4DB2-BD59-A6C34878D82A}">
                    <a16:rowId xmlns:a16="http://schemas.microsoft.com/office/drawing/2014/main" val="1651221554"/>
                  </a:ext>
                </a:extLst>
              </a:tr>
              <a:tr h="370840">
                <a:tc>
                  <a:txBody>
                    <a:bodyPr/>
                    <a:lstStyle/>
                    <a:p>
                      <a:r>
                        <a:rPr lang="de-DE" dirty="0" err="1"/>
                        <a:t>Livecycle</a:t>
                      </a:r>
                      <a:endParaRPr lang="de-DE" dirty="0"/>
                    </a:p>
                  </a:txBody>
                  <a:tcPr/>
                </a:tc>
                <a:tc>
                  <a:txBody>
                    <a:bodyPr/>
                    <a:lstStyle/>
                    <a:p>
                      <a:r>
                        <a:rPr lang="de-DE" dirty="0"/>
                        <a:t>Verwaltet den Lifecycle der Bundles. (</a:t>
                      </a:r>
                      <a:r>
                        <a:rPr lang="de-DE" dirty="0" err="1"/>
                        <a:t>Installed</a:t>
                      </a:r>
                      <a:r>
                        <a:rPr lang="de-DE" dirty="0"/>
                        <a:t>, </a:t>
                      </a:r>
                      <a:r>
                        <a:rPr lang="de-DE" dirty="0" err="1"/>
                        <a:t>Active</a:t>
                      </a:r>
                      <a:r>
                        <a:rPr lang="de-DE" dirty="0"/>
                        <a:t>, …)</a:t>
                      </a:r>
                    </a:p>
                    <a:p>
                      <a:r>
                        <a:rPr lang="de-DE" dirty="0"/>
                        <a:t>Ermöglicht es Bundles </a:t>
                      </a:r>
                      <a:r>
                        <a:rPr lang="de-DE" dirty="0" err="1"/>
                        <a:t>wärend</a:t>
                      </a:r>
                      <a:r>
                        <a:rPr lang="de-DE" dirty="0"/>
                        <a:t> der Laufzeit auszutauschen.</a:t>
                      </a:r>
                    </a:p>
                  </a:txBody>
                  <a:tcPr/>
                </a:tc>
                <a:extLst>
                  <a:ext uri="{0D108BD9-81ED-4DB2-BD59-A6C34878D82A}">
                    <a16:rowId xmlns:a16="http://schemas.microsoft.com/office/drawing/2014/main" val="1520703841"/>
                  </a:ext>
                </a:extLst>
              </a:tr>
              <a:tr h="370840">
                <a:tc>
                  <a:txBody>
                    <a:bodyPr/>
                    <a:lstStyle/>
                    <a:p>
                      <a:r>
                        <a:rPr lang="de-DE" dirty="0"/>
                        <a:t>Service </a:t>
                      </a:r>
                      <a:r>
                        <a:rPr lang="de-DE" dirty="0" err="1"/>
                        <a:t>registry</a:t>
                      </a:r>
                      <a:endParaRPr lang="de-DE" dirty="0"/>
                    </a:p>
                  </a:txBody>
                  <a:tcPr/>
                </a:tc>
                <a:tc>
                  <a:txBody>
                    <a:bodyPr/>
                    <a:lstStyle/>
                    <a:p>
                      <a:r>
                        <a:rPr lang="de-DE" dirty="0"/>
                        <a:t>Verwaltung der Kommunikation unter den Bundles.</a:t>
                      </a:r>
                    </a:p>
                  </a:txBody>
                  <a:tcPr/>
                </a:tc>
                <a:extLst>
                  <a:ext uri="{0D108BD9-81ED-4DB2-BD59-A6C34878D82A}">
                    <a16:rowId xmlns:a16="http://schemas.microsoft.com/office/drawing/2014/main" val="2900508620"/>
                  </a:ext>
                </a:extLst>
              </a:tr>
            </a:tbl>
          </a:graphicData>
        </a:graphic>
      </p:graphicFrame>
      <p:pic>
        <p:nvPicPr>
          <p:cNvPr id="5" name="Grafik 4">
            <a:extLst>
              <a:ext uri="{FF2B5EF4-FFF2-40B4-BE49-F238E27FC236}">
                <a16:creationId xmlns:a16="http://schemas.microsoft.com/office/drawing/2014/main" id="{91A2F70F-0A15-2EFA-B59E-8FE14051887D}"/>
              </a:ext>
            </a:extLst>
          </p:cNvPr>
          <p:cNvPicPr>
            <a:picLocks noChangeAspect="1"/>
          </p:cNvPicPr>
          <p:nvPr/>
        </p:nvPicPr>
        <p:blipFill>
          <a:blip r:embed="rId2"/>
          <a:stretch>
            <a:fillRect/>
          </a:stretch>
        </p:blipFill>
        <p:spPr>
          <a:xfrm>
            <a:off x="6522001" y="267395"/>
            <a:ext cx="5022099" cy="4133925"/>
          </a:xfrm>
          <a:prstGeom prst="rect">
            <a:avLst/>
          </a:prstGeom>
        </p:spPr>
      </p:pic>
      <p:grpSp>
        <p:nvGrpSpPr>
          <p:cNvPr id="14" name="Gruppieren 13">
            <a:extLst>
              <a:ext uri="{FF2B5EF4-FFF2-40B4-BE49-F238E27FC236}">
                <a16:creationId xmlns:a16="http://schemas.microsoft.com/office/drawing/2014/main" id="{2766F840-BB4F-E3CA-7C82-D943F2498616}"/>
              </a:ext>
            </a:extLst>
          </p:cNvPr>
          <p:cNvGrpSpPr/>
          <p:nvPr/>
        </p:nvGrpSpPr>
        <p:grpSpPr>
          <a:xfrm>
            <a:off x="1253878" y="5174299"/>
            <a:ext cx="10536247" cy="1560503"/>
            <a:chOff x="1253878" y="5174299"/>
            <a:chExt cx="10536247" cy="1560503"/>
          </a:xfrm>
        </p:grpSpPr>
        <p:sp>
          <p:nvSpPr>
            <p:cNvPr id="7" name="Rechteck: abgerundete Ecken 6">
              <a:extLst>
                <a:ext uri="{FF2B5EF4-FFF2-40B4-BE49-F238E27FC236}">
                  <a16:creationId xmlns:a16="http://schemas.microsoft.com/office/drawing/2014/main" id="{086DB8F9-928D-69B7-8FDA-FE1DA69F2004}"/>
                </a:ext>
              </a:extLst>
            </p:cNvPr>
            <p:cNvSpPr/>
            <p:nvPr/>
          </p:nvSpPr>
          <p:spPr>
            <a:xfrm>
              <a:off x="1535863" y="5442595"/>
              <a:ext cx="3219565" cy="102390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dirty="0"/>
                <a:t>OSGI Bundle:</a:t>
              </a:r>
            </a:p>
            <a:p>
              <a:pPr algn="ctr"/>
              <a:r>
                <a:rPr lang="de-DE" dirty="0"/>
                <a:t>JAR-File + </a:t>
              </a:r>
              <a:r>
                <a:rPr lang="de-DE" dirty="0" err="1"/>
                <a:t>Metadata</a:t>
              </a:r>
              <a:r>
                <a:rPr lang="de-DE" dirty="0"/>
                <a:t> (Sichtbarkeit, Identifikation,…)</a:t>
              </a:r>
            </a:p>
          </p:txBody>
        </p:sp>
        <p:pic>
          <p:nvPicPr>
            <p:cNvPr id="9" name="Grafik 8">
              <a:extLst>
                <a:ext uri="{FF2B5EF4-FFF2-40B4-BE49-F238E27FC236}">
                  <a16:creationId xmlns:a16="http://schemas.microsoft.com/office/drawing/2014/main" id="{A13B99F5-D873-A369-0A4D-602F6A6C9BAE}"/>
                </a:ext>
              </a:extLst>
            </p:cNvPr>
            <p:cNvPicPr>
              <a:picLocks noChangeAspect="1"/>
            </p:cNvPicPr>
            <p:nvPr/>
          </p:nvPicPr>
          <p:blipFill>
            <a:blip r:embed="rId3"/>
            <a:stretch>
              <a:fillRect/>
            </a:stretch>
          </p:blipFill>
          <p:spPr>
            <a:xfrm>
              <a:off x="5037413" y="5320490"/>
              <a:ext cx="6752712" cy="1365717"/>
            </a:xfrm>
            <a:prstGeom prst="rect">
              <a:avLst/>
            </a:prstGeom>
          </p:spPr>
        </p:pic>
        <p:sp>
          <p:nvSpPr>
            <p:cNvPr id="10" name="Rechteck: abgerundete Ecken 9">
              <a:extLst>
                <a:ext uri="{FF2B5EF4-FFF2-40B4-BE49-F238E27FC236}">
                  <a16:creationId xmlns:a16="http://schemas.microsoft.com/office/drawing/2014/main" id="{E130BAA8-08EE-1207-9BD8-D243D4B6DA60}"/>
                </a:ext>
              </a:extLst>
            </p:cNvPr>
            <p:cNvSpPr/>
            <p:nvPr/>
          </p:nvSpPr>
          <p:spPr>
            <a:xfrm>
              <a:off x="1253878" y="5174299"/>
              <a:ext cx="10536247" cy="1560503"/>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de-DE"/>
            </a:p>
          </p:txBody>
        </p:sp>
      </p:grpSp>
      <p:sp>
        <p:nvSpPr>
          <p:cNvPr id="13" name="Flussdiagramm: Manuelle Eingabe 12">
            <a:extLst>
              <a:ext uri="{FF2B5EF4-FFF2-40B4-BE49-F238E27FC236}">
                <a16:creationId xmlns:a16="http://schemas.microsoft.com/office/drawing/2014/main" id="{B42987C0-5A17-BECF-61BB-5929524057A6}"/>
              </a:ext>
            </a:extLst>
          </p:cNvPr>
          <p:cNvSpPr/>
          <p:nvPr/>
        </p:nvSpPr>
        <p:spPr>
          <a:xfrm rot="16200000" flipH="1">
            <a:off x="8230981" y="513318"/>
            <a:ext cx="1782240" cy="2923888"/>
          </a:xfrm>
          <a:prstGeom prst="flowChartManualInpu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2292195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6F3B9B-CF88-44E2-8D35-E2936ED4A2D9}"/>
              </a:ext>
            </a:extLst>
          </p:cNvPr>
          <p:cNvSpPr>
            <a:spLocks noGrp="1"/>
          </p:cNvSpPr>
          <p:nvPr>
            <p:ph type="title"/>
          </p:nvPr>
        </p:nvSpPr>
        <p:spPr/>
        <p:txBody>
          <a:bodyPr/>
          <a:lstStyle/>
          <a:p>
            <a:r>
              <a:rPr lang="de-DE" dirty="0" err="1"/>
              <a:t>OSGi</a:t>
            </a:r>
            <a:r>
              <a:rPr lang="de-DE" dirty="0"/>
              <a:t> </a:t>
            </a:r>
            <a:r>
              <a:rPr lang="de-DE" dirty="0" err="1"/>
              <a:t>container</a:t>
            </a:r>
            <a:endParaRPr lang="de-DE" dirty="0"/>
          </a:p>
        </p:txBody>
      </p:sp>
      <p:sp>
        <p:nvSpPr>
          <p:cNvPr id="3" name="Inhaltsplatzhalter 2">
            <a:extLst>
              <a:ext uri="{FF2B5EF4-FFF2-40B4-BE49-F238E27FC236}">
                <a16:creationId xmlns:a16="http://schemas.microsoft.com/office/drawing/2014/main" id="{D79799AD-8110-DDD3-4638-61DD8321BD07}"/>
              </a:ext>
            </a:extLst>
          </p:cNvPr>
          <p:cNvSpPr>
            <a:spLocks noGrp="1"/>
          </p:cNvSpPr>
          <p:nvPr>
            <p:ph idx="1"/>
          </p:nvPr>
        </p:nvSpPr>
        <p:spPr>
          <a:xfrm>
            <a:off x="838200" y="1825625"/>
            <a:ext cx="4800600" cy="4351338"/>
          </a:xfrm>
        </p:spPr>
        <p:txBody>
          <a:bodyPr/>
          <a:lstStyle/>
          <a:p>
            <a:r>
              <a:rPr lang="de-DE" dirty="0" err="1"/>
              <a:t>OSGi</a:t>
            </a:r>
            <a:r>
              <a:rPr lang="de-DE" dirty="0"/>
              <a:t> liefert die Möglichkeit modulare Anwendungen zu entwickeln.</a:t>
            </a:r>
          </a:p>
          <a:p>
            <a:r>
              <a:rPr lang="de-DE" dirty="0"/>
              <a:t>Diese bestehen aus Komponenten (</a:t>
            </a:r>
            <a:r>
              <a:rPr lang="de-DE" dirty="0" err="1"/>
              <a:t>bundles</a:t>
            </a:r>
            <a:r>
              <a:rPr lang="de-DE" dirty="0"/>
              <a:t>)</a:t>
            </a:r>
          </a:p>
          <a:p>
            <a:r>
              <a:rPr lang="de-DE" dirty="0"/>
              <a:t>Die </a:t>
            </a:r>
            <a:r>
              <a:rPr lang="de-DE" dirty="0" err="1"/>
              <a:t>bundels</a:t>
            </a:r>
            <a:r>
              <a:rPr lang="de-DE" dirty="0"/>
              <a:t> kommunizieren Service basierend.</a:t>
            </a:r>
          </a:p>
          <a:p>
            <a:endParaRPr lang="de-DE" dirty="0"/>
          </a:p>
        </p:txBody>
      </p:sp>
      <p:pic>
        <p:nvPicPr>
          <p:cNvPr id="5" name="Grafik 4">
            <a:extLst>
              <a:ext uri="{FF2B5EF4-FFF2-40B4-BE49-F238E27FC236}">
                <a16:creationId xmlns:a16="http://schemas.microsoft.com/office/drawing/2014/main" id="{9E4A574B-0FF2-B07F-F3B7-ADF3994EB06C}"/>
              </a:ext>
            </a:extLst>
          </p:cNvPr>
          <p:cNvPicPr>
            <a:picLocks noChangeAspect="1"/>
          </p:cNvPicPr>
          <p:nvPr/>
        </p:nvPicPr>
        <p:blipFill>
          <a:blip r:embed="rId2"/>
          <a:stretch>
            <a:fillRect/>
          </a:stretch>
        </p:blipFill>
        <p:spPr>
          <a:xfrm>
            <a:off x="5818909" y="2121371"/>
            <a:ext cx="5439207" cy="3759845"/>
          </a:xfrm>
          <a:prstGeom prst="rect">
            <a:avLst/>
          </a:prstGeom>
        </p:spPr>
      </p:pic>
    </p:spTree>
    <p:extLst>
      <p:ext uri="{BB962C8B-B14F-4D97-AF65-F5344CB8AC3E}">
        <p14:creationId xmlns:p14="http://schemas.microsoft.com/office/powerpoint/2010/main" val="362835471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172688-7D21-722E-70EB-A97064D56F9F}"/>
              </a:ext>
            </a:extLst>
          </p:cNvPr>
          <p:cNvSpPr>
            <a:spLocks noGrp="1"/>
          </p:cNvSpPr>
          <p:nvPr>
            <p:ph type="title"/>
          </p:nvPr>
        </p:nvSpPr>
        <p:spPr/>
        <p:txBody>
          <a:bodyPr/>
          <a:lstStyle/>
          <a:p>
            <a:r>
              <a:rPr lang="de-DE" dirty="0"/>
              <a:t>Spring DM</a:t>
            </a:r>
          </a:p>
        </p:txBody>
      </p:sp>
      <p:sp>
        <p:nvSpPr>
          <p:cNvPr id="3" name="Inhaltsplatzhalter 2">
            <a:extLst>
              <a:ext uri="{FF2B5EF4-FFF2-40B4-BE49-F238E27FC236}">
                <a16:creationId xmlns:a16="http://schemas.microsoft.com/office/drawing/2014/main" id="{67ACC55E-C418-A76D-711F-172BC1ECCDB6}"/>
              </a:ext>
            </a:extLst>
          </p:cNvPr>
          <p:cNvSpPr>
            <a:spLocks noGrp="1"/>
          </p:cNvSpPr>
          <p:nvPr>
            <p:ph idx="1"/>
          </p:nvPr>
        </p:nvSpPr>
        <p:spPr/>
        <p:txBody>
          <a:bodyPr>
            <a:normAutofit fontScale="92500" lnSpcReduction="10000"/>
          </a:bodyPr>
          <a:lstStyle/>
          <a:p>
            <a:r>
              <a:rPr lang="de-DE" dirty="0"/>
              <a:t>Spring DM bietet die Möglichkeit Spring-</a:t>
            </a:r>
            <a:r>
              <a:rPr lang="de-DE" dirty="0" err="1"/>
              <a:t>Applicationen</a:t>
            </a:r>
            <a:r>
              <a:rPr lang="de-DE" dirty="0"/>
              <a:t> zu entwickeln die sich </a:t>
            </a:r>
            <a:r>
              <a:rPr lang="de-DE" dirty="0" err="1"/>
              <a:t>leich</a:t>
            </a:r>
            <a:r>
              <a:rPr lang="de-DE" dirty="0"/>
              <a:t> in einer </a:t>
            </a:r>
            <a:r>
              <a:rPr lang="de-DE" dirty="0" err="1"/>
              <a:t>OSGi</a:t>
            </a:r>
            <a:r>
              <a:rPr lang="de-DE" dirty="0"/>
              <a:t> Umgebung durchführen lassen.</a:t>
            </a:r>
          </a:p>
          <a:p>
            <a:r>
              <a:rPr lang="de-DE" dirty="0"/>
              <a:t>Spring stellte damals keine guten Möglichkeiten zur Modularität zur Verfügung. </a:t>
            </a:r>
          </a:p>
          <a:p>
            <a:pPr lvl="1"/>
            <a:r>
              <a:rPr lang="de-DE" dirty="0"/>
              <a:t> jede Bean überall sichtbar.</a:t>
            </a:r>
          </a:p>
          <a:p>
            <a:pPr lvl="1"/>
            <a:r>
              <a:rPr lang="de-DE" dirty="0"/>
              <a:t>Es gibt meist nur einen globalen </a:t>
            </a:r>
            <a:r>
              <a:rPr lang="de-DE" dirty="0" err="1"/>
              <a:t>Application</a:t>
            </a:r>
            <a:r>
              <a:rPr lang="de-DE" dirty="0"/>
              <a:t> </a:t>
            </a:r>
            <a:r>
              <a:rPr lang="de-DE" dirty="0" err="1"/>
              <a:t>Context</a:t>
            </a:r>
            <a:r>
              <a:rPr lang="de-DE" dirty="0"/>
              <a:t>.</a:t>
            </a:r>
          </a:p>
          <a:p>
            <a:pPr lvl="1"/>
            <a:r>
              <a:rPr lang="de-DE" dirty="0"/>
              <a:t>Abhängigkeiten unter den Beans sind nicht zur Laufzeit änderbar.</a:t>
            </a:r>
          </a:p>
          <a:p>
            <a:r>
              <a:rPr lang="de-DE" dirty="0" err="1"/>
              <a:t>OSGi</a:t>
            </a:r>
            <a:r>
              <a:rPr lang="de-DE" dirty="0"/>
              <a:t> enthält keine Pattern oder Tools für das Design und die Implementierung von </a:t>
            </a:r>
            <a:r>
              <a:rPr lang="de-DE" dirty="0" err="1"/>
              <a:t>bundels</a:t>
            </a:r>
            <a:r>
              <a:rPr lang="de-DE" dirty="0"/>
              <a:t>. Spring DM hilft dabei</a:t>
            </a:r>
          </a:p>
          <a:p>
            <a:r>
              <a:rPr lang="de-DE" dirty="0"/>
              <a:t>Weiterhin hilft Spring DM beim einfachen Zugriff von Komponente zu Komponente, ohne die fehleranfällige Service </a:t>
            </a:r>
            <a:r>
              <a:rPr lang="de-DE" dirty="0" err="1"/>
              <a:t>Managment</a:t>
            </a:r>
            <a:r>
              <a:rPr lang="de-DE" dirty="0"/>
              <a:t> API direkt zu verwenden.</a:t>
            </a:r>
          </a:p>
        </p:txBody>
      </p:sp>
    </p:spTree>
    <p:extLst>
      <p:ext uri="{BB962C8B-B14F-4D97-AF65-F5344CB8AC3E}">
        <p14:creationId xmlns:p14="http://schemas.microsoft.com/office/powerpoint/2010/main" val="951025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FF1A4E-AD6D-21F7-6CBE-04A67877624F}"/>
              </a:ext>
            </a:extLst>
          </p:cNvPr>
          <p:cNvSpPr>
            <a:spLocks noGrp="1"/>
          </p:cNvSpPr>
          <p:nvPr>
            <p:ph type="title"/>
          </p:nvPr>
        </p:nvSpPr>
        <p:spPr/>
        <p:txBody>
          <a:bodyPr/>
          <a:lstStyle/>
          <a:p>
            <a:r>
              <a:rPr lang="de-DE" dirty="0"/>
              <a:t>Übung</a:t>
            </a:r>
          </a:p>
        </p:txBody>
      </p:sp>
      <p:sp>
        <p:nvSpPr>
          <p:cNvPr id="3" name="Inhaltsplatzhalter 2">
            <a:extLst>
              <a:ext uri="{FF2B5EF4-FFF2-40B4-BE49-F238E27FC236}">
                <a16:creationId xmlns:a16="http://schemas.microsoft.com/office/drawing/2014/main" id="{21E74D64-29A9-FA11-344B-857FB3E2548A}"/>
              </a:ext>
            </a:extLst>
          </p:cNvPr>
          <p:cNvSpPr>
            <a:spLocks noGrp="1"/>
          </p:cNvSpPr>
          <p:nvPr>
            <p:ph idx="1"/>
          </p:nvPr>
        </p:nvSpPr>
        <p:spPr/>
        <p:txBody>
          <a:bodyPr/>
          <a:lstStyle/>
          <a:p>
            <a:r>
              <a:rPr lang="de-DE" dirty="0"/>
              <a:t>Erstelle ein Feld Nurse im </a:t>
            </a:r>
            <a:r>
              <a:rPr lang="de-DE" dirty="0" err="1"/>
              <a:t>Doctor</a:t>
            </a:r>
            <a:r>
              <a:rPr lang="de-DE" dirty="0"/>
              <a:t>.</a:t>
            </a:r>
          </a:p>
          <a:p>
            <a:r>
              <a:rPr lang="de-DE" dirty="0"/>
              <a:t>Erstelle eine Funktion </a:t>
            </a:r>
            <a:r>
              <a:rPr lang="de-DE" dirty="0" err="1"/>
              <a:t>nurse</a:t>
            </a:r>
            <a:r>
              <a:rPr lang="de-DE" dirty="0"/>
              <a:t>(), die mit @Bean annotiert ist und eine Nurse zurückgibt.</a:t>
            </a:r>
          </a:p>
          <a:p>
            <a:r>
              <a:rPr lang="de-DE" dirty="0"/>
              <a:t>Passe die </a:t>
            </a:r>
            <a:r>
              <a:rPr lang="de-DE" dirty="0" err="1"/>
              <a:t>doctor</a:t>
            </a:r>
            <a:r>
              <a:rPr lang="de-DE" dirty="0"/>
              <a:t>() Methode an, sodass ein </a:t>
            </a:r>
            <a:r>
              <a:rPr lang="de-DE" dirty="0" err="1"/>
              <a:t>Doctor</a:t>
            </a:r>
            <a:r>
              <a:rPr lang="de-DE" dirty="0"/>
              <a:t> mit einer Nurse erstellt wird.</a:t>
            </a:r>
          </a:p>
        </p:txBody>
      </p:sp>
    </p:spTree>
    <p:extLst>
      <p:ext uri="{BB962C8B-B14F-4D97-AF65-F5344CB8AC3E}">
        <p14:creationId xmlns:p14="http://schemas.microsoft.com/office/powerpoint/2010/main" val="360361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1FB23A-C545-C2D2-B12F-0E901FEC035D}"/>
              </a:ext>
            </a:extLst>
          </p:cNvPr>
          <p:cNvSpPr>
            <a:spLocks noGrp="1"/>
          </p:cNvSpPr>
          <p:nvPr>
            <p:ph type="title"/>
          </p:nvPr>
        </p:nvSpPr>
        <p:spPr/>
        <p:txBody>
          <a:bodyPr/>
          <a:lstStyle/>
          <a:p>
            <a:r>
              <a:rPr lang="de-DE" dirty="0"/>
              <a:t> @Autowired am Feld</a:t>
            </a:r>
          </a:p>
        </p:txBody>
      </p:sp>
      <p:sp>
        <p:nvSpPr>
          <p:cNvPr id="3" name="Inhaltsplatzhalter 2">
            <a:extLst>
              <a:ext uri="{FF2B5EF4-FFF2-40B4-BE49-F238E27FC236}">
                <a16:creationId xmlns:a16="http://schemas.microsoft.com/office/drawing/2014/main" id="{864DB666-D930-30D0-8E75-B7FC297B3C2E}"/>
              </a:ext>
            </a:extLst>
          </p:cNvPr>
          <p:cNvSpPr>
            <a:spLocks noGrp="1"/>
          </p:cNvSpPr>
          <p:nvPr>
            <p:ph idx="1"/>
          </p:nvPr>
        </p:nvSpPr>
        <p:spPr>
          <a:xfrm>
            <a:off x="838200" y="1825625"/>
            <a:ext cx="5257800" cy="4351338"/>
          </a:xfrm>
        </p:spPr>
        <p:txBody>
          <a:bodyPr>
            <a:normAutofit fontScale="92500" lnSpcReduction="10000"/>
          </a:bodyPr>
          <a:lstStyle/>
          <a:p>
            <a:r>
              <a:rPr lang="de-DE" dirty="0"/>
              <a:t>Die @Autowire-Annotation wird verwendet, um den </a:t>
            </a:r>
            <a:r>
              <a:rPr lang="de-DE" dirty="0" err="1"/>
              <a:t>IoC</a:t>
            </a:r>
            <a:r>
              <a:rPr lang="de-DE" dirty="0"/>
              <a:t>-Container dazu anzuhalten, eine Bean-Referenz automatisch zu injizieren.</a:t>
            </a:r>
          </a:p>
          <a:p>
            <a:r>
              <a:rPr lang="de-DE" dirty="0"/>
              <a:t>Kann gesetzt werden am (bestimmt, wann die Injektion stattfindet):</a:t>
            </a:r>
          </a:p>
          <a:p>
            <a:pPr lvl="1"/>
            <a:r>
              <a:rPr lang="de-DE" dirty="0"/>
              <a:t>Feld</a:t>
            </a:r>
          </a:p>
          <a:p>
            <a:pPr lvl="1"/>
            <a:r>
              <a:rPr lang="de-DE" dirty="0"/>
              <a:t>Konstruktor</a:t>
            </a:r>
          </a:p>
          <a:p>
            <a:pPr lvl="1"/>
            <a:r>
              <a:rPr lang="de-DE" dirty="0"/>
              <a:t>Setter</a:t>
            </a:r>
          </a:p>
          <a:p>
            <a:r>
              <a:rPr lang="de-DE" dirty="0"/>
              <a:t>Sollte nicht an statischen Feldern gesetzt werden (kann zu Portierungsproblemen führen)</a:t>
            </a:r>
          </a:p>
          <a:p>
            <a:endParaRPr lang="de-DE" dirty="0"/>
          </a:p>
        </p:txBody>
      </p:sp>
      <p:pic>
        <p:nvPicPr>
          <p:cNvPr id="5" name="Grafik 4">
            <a:extLst>
              <a:ext uri="{FF2B5EF4-FFF2-40B4-BE49-F238E27FC236}">
                <a16:creationId xmlns:a16="http://schemas.microsoft.com/office/drawing/2014/main" id="{A490B149-B5AD-E56C-3BD4-3EC782A2BEB7}"/>
              </a:ext>
            </a:extLst>
          </p:cNvPr>
          <p:cNvPicPr>
            <a:picLocks noChangeAspect="1"/>
          </p:cNvPicPr>
          <p:nvPr/>
        </p:nvPicPr>
        <p:blipFill>
          <a:blip r:embed="rId2"/>
          <a:stretch>
            <a:fillRect/>
          </a:stretch>
        </p:blipFill>
        <p:spPr>
          <a:xfrm>
            <a:off x="6272668" y="1825625"/>
            <a:ext cx="5703836" cy="3219418"/>
          </a:xfrm>
          <a:prstGeom prst="rect">
            <a:avLst/>
          </a:prstGeom>
        </p:spPr>
      </p:pic>
    </p:spTree>
    <p:extLst>
      <p:ext uri="{BB962C8B-B14F-4D97-AF65-F5344CB8AC3E}">
        <p14:creationId xmlns:p14="http://schemas.microsoft.com/office/powerpoint/2010/main" val="3104493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242010-4107-096B-4171-BE7226278499}"/>
              </a:ext>
            </a:extLst>
          </p:cNvPr>
          <p:cNvSpPr>
            <a:spLocks noGrp="1"/>
          </p:cNvSpPr>
          <p:nvPr>
            <p:ph type="title"/>
          </p:nvPr>
        </p:nvSpPr>
        <p:spPr/>
        <p:txBody>
          <a:bodyPr/>
          <a:lstStyle/>
          <a:p>
            <a:r>
              <a:rPr lang="de-DE" dirty="0"/>
              <a:t>@Autowired am Setter</a:t>
            </a:r>
          </a:p>
        </p:txBody>
      </p:sp>
      <p:pic>
        <p:nvPicPr>
          <p:cNvPr id="4" name="Inhaltsplatzhalter 3">
            <a:extLst>
              <a:ext uri="{FF2B5EF4-FFF2-40B4-BE49-F238E27FC236}">
                <a16:creationId xmlns:a16="http://schemas.microsoft.com/office/drawing/2014/main" id="{5E3110A1-4D15-F6CF-D67E-A9EB32A49BD3}"/>
              </a:ext>
            </a:extLst>
          </p:cNvPr>
          <p:cNvPicPr>
            <a:picLocks noGrp="1" noChangeAspect="1"/>
          </p:cNvPicPr>
          <p:nvPr>
            <p:ph idx="1"/>
          </p:nvPr>
        </p:nvPicPr>
        <p:blipFill>
          <a:blip r:embed="rId2"/>
          <a:stretch>
            <a:fillRect/>
          </a:stretch>
        </p:blipFill>
        <p:spPr>
          <a:xfrm>
            <a:off x="3178555" y="1825625"/>
            <a:ext cx="5834889" cy="4351338"/>
          </a:xfrm>
          <a:prstGeom prst="rect">
            <a:avLst/>
          </a:prstGeom>
        </p:spPr>
      </p:pic>
    </p:spTree>
    <p:extLst>
      <p:ext uri="{BB962C8B-B14F-4D97-AF65-F5344CB8AC3E}">
        <p14:creationId xmlns:p14="http://schemas.microsoft.com/office/powerpoint/2010/main" val="258194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54A885-124E-3D46-F925-631BA5475D85}"/>
              </a:ext>
            </a:extLst>
          </p:cNvPr>
          <p:cNvSpPr>
            <a:spLocks noGrp="1"/>
          </p:cNvSpPr>
          <p:nvPr>
            <p:ph type="title"/>
          </p:nvPr>
        </p:nvSpPr>
        <p:spPr/>
        <p:txBody>
          <a:bodyPr/>
          <a:lstStyle/>
          <a:p>
            <a:r>
              <a:rPr lang="de-DE" dirty="0"/>
              <a:t>@Autowired am Konstruktor</a:t>
            </a:r>
          </a:p>
        </p:txBody>
      </p:sp>
      <p:sp>
        <p:nvSpPr>
          <p:cNvPr id="3" name="Inhaltsplatzhalter 2">
            <a:extLst>
              <a:ext uri="{FF2B5EF4-FFF2-40B4-BE49-F238E27FC236}">
                <a16:creationId xmlns:a16="http://schemas.microsoft.com/office/drawing/2014/main" id="{D0A0FF30-EF45-CB86-DC72-6ECD8D76D9E8}"/>
              </a:ext>
            </a:extLst>
          </p:cNvPr>
          <p:cNvSpPr>
            <a:spLocks noGrp="1"/>
          </p:cNvSpPr>
          <p:nvPr>
            <p:ph idx="1"/>
          </p:nvPr>
        </p:nvSpPr>
        <p:spPr/>
        <p:txBody>
          <a:bodyPr/>
          <a:lstStyle/>
          <a:p>
            <a:r>
              <a:rPr lang="de-DE" dirty="0"/>
              <a:t>Annotation am Konstruktor ist optional. Wird nämlich als </a:t>
            </a:r>
            <a:r>
              <a:rPr lang="de-DE" dirty="0" err="1"/>
              <a:t>default</a:t>
            </a:r>
            <a:r>
              <a:rPr lang="de-DE" dirty="0"/>
              <a:t> angenommen.</a:t>
            </a:r>
          </a:p>
        </p:txBody>
      </p:sp>
      <p:pic>
        <p:nvPicPr>
          <p:cNvPr id="5" name="Grafik 4">
            <a:extLst>
              <a:ext uri="{FF2B5EF4-FFF2-40B4-BE49-F238E27FC236}">
                <a16:creationId xmlns:a16="http://schemas.microsoft.com/office/drawing/2014/main" id="{04D48AE2-D702-73BD-15A9-E74C85314A8E}"/>
              </a:ext>
            </a:extLst>
          </p:cNvPr>
          <p:cNvPicPr>
            <a:picLocks noChangeAspect="1"/>
          </p:cNvPicPr>
          <p:nvPr/>
        </p:nvPicPr>
        <p:blipFill>
          <a:blip r:embed="rId2"/>
          <a:stretch>
            <a:fillRect/>
          </a:stretch>
        </p:blipFill>
        <p:spPr>
          <a:xfrm>
            <a:off x="6096000" y="2720521"/>
            <a:ext cx="5333719" cy="3772353"/>
          </a:xfrm>
          <a:prstGeom prst="rect">
            <a:avLst/>
          </a:prstGeom>
        </p:spPr>
      </p:pic>
      <p:pic>
        <p:nvPicPr>
          <p:cNvPr id="7" name="Grafik 6">
            <a:extLst>
              <a:ext uri="{FF2B5EF4-FFF2-40B4-BE49-F238E27FC236}">
                <a16:creationId xmlns:a16="http://schemas.microsoft.com/office/drawing/2014/main" id="{875E1B46-79B9-461E-4FB3-45506A3C81CC}"/>
              </a:ext>
            </a:extLst>
          </p:cNvPr>
          <p:cNvPicPr>
            <a:picLocks noChangeAspect="1"/>
          </p:cNvPicPr>
          <p:nvPr/>
        </p:nvPicPr>
        <p:blipFill>
          <a:blip r:embed="rId3"/>
          <a:stretch>
            <a:fillRect/>
          </a:stretch>
        </p:blipFill>
        <p:spPr>
          <a:xfrm>
            <a:off x="838200" y="2720522"/>
            <a:ext cx="5149561" cy="3772353"/>
          </a:xfrm>
          <a:prstGeom prst="rect">
            <a:avLst/>
          </a:prstGeom>
        </p:spPr>
      </p:pic>
    </p:spTree>
    <p:extLst>
      <p:ext uri="{BB962C8B-B14F-4D97-AF65-F5344CB8AC3E}">
        <p14:creationId xmlns:p14="http://schemas.microsoft.com/office/powerpoint/2010/main" val="1086940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7B1CCC-324A-F761-CA9F-65FDE4D3BFA7}"/>
              </a:ext>
            </a:extLst>
          </p:cNvPr>
          <p:cNvSpPr>
            <a:spLocks noGrp="1"/>
          </p:cNvSpPr>
          <p:nvPr>
            <p:ph type="title"/>
          </p:nvPr>
        </p:nvSpPr>
        <p:spPr/>
        <p:txBody>
          <a:bodyPr/>
          <a:lstStyle/>
          <a:p>
            <a:r>
              <a:rPr lang="de-DE" dirty="0"/>
              <a:t>Übung</a:t>
            </a:r>
          </a:p>
        </p:txBody>
      </p:sp>
      <p:sp>
        <p:nvSpPr>
          <p:cNvPr id="3" name="Inhaltsplatzhalter 2">
            <a:extLst>
              <a:ext uri="{FF2B5EF4-FFF2-40B4-BE49-F238E27FC236}">
                <a16:creationId xmlns:a16="http://schemas.microsoft.com/office/drawing/2014/main" id="{8A05EB30-755D-2B4E-D748-4DF545488A58}"/>
              </a:ext>
            </a:extLst>
          </p:cNvPr>
          <p:cNvSpPr>
            <a:spLocks noGrp="1"/>
          </p:cNvSpPr>
          <p:nvPr>
            <p:ph idx="1"/>
          </p:nvPr>
        </p:nvSpPr>
        <p:spPr/>
        <p:txBody>
          <a:bodyPr/>
          <a:lstStyle/>
          <a:p>
            <a:r>
              <a:rPr lang="de-DE" dirty="0"/>
              <a:t>Erstelle das Interface </a:t>
            </a:r>
            <a:r>
              <a:rPr lang="de-DE" dirty="0" err="1"/>
              <a:t>Staff</a:t>
            </a:r>
            <a:r>
              <a:rPr lang="de-DE" dirty="0"/>
              <a:t>, dass die Methode </a:t>
            </a:r>
            <a:r>
              <a:rPr lang="de-DE" dirty="0" err="1"/>
              <a:t>void</a:t>
            </a:r>
            <a:r>
              <a:rPr lang="de-DE" dirty="0"/>
              <a:t> </a:t>
            </a:r>
            <a:r>
              <a:rPr lang="de-DE" dirty="0" err="1"/>
              <a:t>assist</a:t>
            </a:r>
            <a:r>
              <a:rPr lang="de-DE" dirty="0"/>
              <a:t>() bereitstellt.</a:t>
            </a:r>
          </a:p>
          <a:p>
            <a:r>
              <a:rPr lang="de-DE" dirty="0"/>
              <a:t>Erstelle eine Klasse </a:t>
            </a:r>
            <a:r>
              <a:rPr lang="de-DE" dirty="0" err="1"/>
              <a:t>Handyman</a:t>
            </a:r>
            <a:r>
              <a:rPr lang="de-DE" dirty="0"/>
              <a:t>, die das Interface </a:t>
            </a:r>
            <a:r>
              <a:rPr lang="de-DE" dirty="0" err="1"/>
              <a:t>Staff</a:t>
            </a:r>
            <a:r>
              <a:rPr lang="de-DE" dirty="0"/>
              <a:t> implementiert.</a:t>
            </a:r>
          </a:p>
          <a:p>
            <a:r>
              <a:rPr lang="de-DE" dirty="0"/>
              <a:t>Lasse </a:t>
            </a:r>
            <a:r>
              <a:rPr lang="de-DE" dirty="0" err="1"/>
              <a:t>Doctor</a:t>
            </a:r>
            <a:r>
              <a:rPr lang="de-DE" dirty="0"/>
              <a:t> und Nurse das Interface implementieren.</a:t>
            </a:r>
          </a:p>
          <a:p>
            <a:r>
              <a:rPr lang="de-DE" dirty="0"/>
              <a:t>Erstelle in der Klasse </a:t>
            </a:r>
            <a:r>
              <a:rPr lang="de-DE" dirty="0" err="1"/>
              <a:t>Doctor</a:t>
            </a:r>
            <a:r>
              <a:rPr lang="de-DE" dirty="0"/>
              <a:t> ein Feld: private </a:t>
            </a:r>
            <a:r>
              <a:rPr lang="de-DE" dirty="0" err="1"/>
              <a:t>Staff</a:t>
            </a:r>
            <a:r>
              <a:rPr lang="de-DE" dirty="0"/>
              <a:t> </a:t>
            </a:r>
            <a:r>
              <a:rPr lang="de-DE" dirty="0" err="1"/>
              <a:t>staff</a:t>
            </a:r>
            <a:r>
              <a:rPr lang="de-DE" dirty="0"/>
              <a:t>. Annotiere es mit @Autowired.</a:t>
            </a:r>
          </a:p>
          <a:p>
            <a:r>
              <a:rPr lang="de-DE" dirty="0"/>
              <a:t>Was passiert?</a:t>
            </a:r>
          </a:p>
          <a:p>
            <a:r>
              <a:rPr lang="de-DE" dirty="0"/>
              <a:t>Was passiert, wenn du an eine der beiden Klassen die Annotation @Primary setzt?</a:t>
            </a:r>
          </a:p>
        </p:txBody>
      </p:sp>
    </p:spTree>
    <p:extLst>
      <p:ext uri="{BB962C8B-B14F-4D97-AF65-F5344CB8AC3E}">
        <p14:creationId xmlns:p14="http://schemas.microsoft.com/office/powerpoint/2010/main" val="2580206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E559D9-A6CC-EBE8-98DC-198BF68FC1B7}"/>
              </a:ext>
            </a:extLst>
          </p:cNvPr>
          <p:cNvSpPr>
            <a:spLocks noGrp="1"/>
          </p:cNvSpPr>
          <p:nvPr>
            <p:ph type="title"/>
          </p:nvPr>
        </p:nvSpPr>
        <p:spPr/>
        <p:txBody>
          <a:bodyPr/>
          <a:lstStyle/>
          <a:p>
            <a:r>
              <a:rPr lang="de-DE" dirty="0"/>
              <a:t>Wie wählt @Autowired aus?</a:t>
            </a:r>
          </a:p>
        </p:txBody>
      </p:sp>
      <p:sp>
        <p:nvSpPr>
          <p:cNvPr id="3" name="Inhaltsplatzhalter 2">
            <a:extLst>
              <a:ext uri="{FF2B5EF4-FFF2-40B4-BE49-F238E27FC236}">
                <a16:creationId xmlns:a16="http://schemas.microsoft.com/office/drawing/2014/main" id="{53C2B2D6-CBA7-AC29-5ABB-214781ED8AB7}"/>
              </a:ext>
            </a:extLst>
          </p:cNvPr>
          <p:cNvSpPr>
            <a:spLocks noGrp="1"/>
          </p:cNvSpPr>
          <p:nvPr>
            <p:ph idx="1"/>
          </p:nvPr>
        </p:nvSpPr>
        <p:spPr/>
        <p:txBody>
          <a:bodyPr/>
          <a:lstStyle/>
          <a:p>
            <a:pPr marL="514350" indent="-514350">
              <a:buFont typeface="+mj-lt"/>
              <a:buAutoNum type="arabicPeriod"/>
            </a:pPr>
            <a:r>
              <a:rPr lang="de-DE" dirty="0"/>
              <a:t>Beans passenden Typs.</a:t>
            </a:r>
          </a:p>
          <a:p>
            <a:pPr marL="514350" indent="-514350">
              <a:buFont typeface="+mj-lt"/>
              <a:buAutoNum type="arabicPeriod"/>
            </a:pPr>
            <a:r>
              <a:rPr lang="de-DE" dirty="0"/>
              <a:t>Beans mit passendem </a:t>
            </a:r>
            <a:r>
              <a:rPr lang="de-DE" dirty="0" err="1"/>
              <a:t>Qualifier</a:t>
            </a:r>
            <a:r>
              <a:rPr lang="de-DE" dirty="0"/>
              <a:t>. (@Qualifier)</a:t>
            </a:r>
          </a:p>
          <a:p>
            <a:pPr marL="514350" indent="-514350">
              <a:buFont typeface="+mj-lt"/>
              <a:buAutoNum type="arabicPeriod"/>
            </a:pPr>
            <a:r>
              <a:rPr lang="de-DE" dirty="0"/>
              <a:t>Beans die als Primary markiert sind. (@Primary)</a:t>
            </a:r>
          </a:p>
          <a:p>
            <a:pPr marL="514350" indent="-514350">
              <a:buFont typeface="+mj-lt"/>
              <a:buAutoNum type="arabicPeriod"/>
            </a:pPr>
            <a:r>
              <a:rPr lang="de-DE" dirty="0"/>
              <a:t>Name des Feldes</a:t>
            </a:r>
          </a:p>
          <a:p>
            <a:pPr marL="514350" indent="-514350">
              <a:buFont typeface="+mj-lt"/>
              <a:buAutoNum type="arabicPeriod"/>
            </a:pPr>
            <a:r>
              <a:rPr lang="de-DE" dirty="0"/>
              <a:t>Wenn </a:t>
            </a:r>
            <a:r>
              <a:rPr lang="de-DE" dirty="0" err="1"/>
              <a:t>required</a:t>
            </a:r>
            <a:r>
              <a:rPr lang="de-DE" dirty="0"/>
              <a:t>=</a:t>
            </a:r>
            <a:r>
              <a:rPr lang="de-DE" dirty="0" err="1"/>
              <a:t>true</a:t>
            </a:r>
            <a:r>
              <a:rPr lang="de-DE" dirty="0"/>
              <a:t> ist, werfe </a:t>
            </a:r>
            <a:r>
              <a:rPr lang="de-DE" dirty="0" err="1"/>
              <a:t>Exeption</a:t>
            </a:r>
            <a:r>
              <a:rPr lang="de-DE" dirty="0"/>
              <a:t> </a:t>
            </a:r>
            <a:r>
              <a:rPr lang="de-DE" dirty="0" err="1"/>
              <a:t>NoSuchBeanDefinitionException</a:t>
            </a:r>
            <a:r>
              <a:rPr lang="de-DE" dirty="0"/>
              <a:t> oder </a:t>
            </a:r>
            <a:r>
              <a:rPr lang="de-DE" dirty="0" err="1"/>
              <a:t>NoUniqueBeanDefinitionException</a:t>
            </a:r>
            <a:r>
              <a:rPr lang="de-DE" dirty="0"/>
              <a:t>, wenn mehrere </a:t>
            </a:r>
            <a:r>
              <a:rPr lang="de-DE" dirty="0" err="1"/>
              <a:t>Qualifier</a:t>
            </a:r>
            <a:r>
              <a:rPr lang="de-DE" dirty="0"/>
              <a:t> gefunden wurden.</a:t>
            </a:r>
          </a:p>
        </p:txBody>
      </p:sp>
    </p:spTree>
    <p:extLst>
      <p:ext uri="{BB962C8B-B14F-4D97-AF65-F5344CB8AC3E}">
        <p14:creationId xmlns:p14="http://schemas.microsoft.com/office/powerpoint/2010/main" val="253088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E487C7-D9CF-F89A-C488-DEEFC1E5DE81}"/>
              </a:ext>
            </a:extLst>
          </p:cNvPr>
          <p:cNvSpPr>
            <a:spLocks noGrp="1"/>
          </p:cNvSpPr>
          <p:nvPr>
            <p:ph type="title"/>
          </p:nvPr>
        </p:nvSpPr>
        <p:spPr/>
        <p:txBody>
          <a:bodyPr/>
          <a:lstStyle/>
          <a:p>
            <a:r>
              <a:rPr lang="de-DE" dirty="0"/>
              <a:t>Was ist Spring?</a:t>
            </a:r>
          </a:p>
        </p:txBody>
      </p:sp>
      <p:sp>
        <p:nvSpPr>
          <p:cNvPr id="3" name="Inhaltsplatzhalter 2">
            <a:extLst>
              <a:ext uri="{FF2B5EF4-FFF2-40B4-BE49-F238E27FC236}">
                <a16:creationId xmlns:a16="http://schemas.microsoft.com/office/drawing/2014/main" id="{3D7EAE28-CA76-0D05-3BD8-B13658D0D188}"/>
              </a:ext>
            </a:extLst>
          </p:cNvPr>
          <p:cNvSpPr>
            <a:spLocks noGrp="1"/>
          </p:cNvSpPr>
          <p:nvPr>
            <p:ph idx="1"/>
          </p:nvPr>
        </p:nvSpPr>
        <p:spPr/>
        <p:txBody>
          <a:bodyPr/>
          <a:lstStyle/>
          <a:p>
            <a:r>
              <a:rPr lang="de-DE" dirty="0"/>
              <a:t>Spring ist eine Familie von Frameworks, die eine Entwicklung komplexer Java Anwendungen ermöglichen.</a:t>
            </a:r>
          </a:p>
          <a:p>
            <a:r>
              <a:rPr lang="de-DE" dirty="0"/>
              <a:t>Spring erfindet dabei das Rad nicht immer wieder neu, sondern nutzt selbst etablierte Frameworks (z.B. Hibernate)</a:t>
            </a:r>
          </a:p>
          <a:p>
            <a:r>
              <a:rPr lang="de-DE" dirty="0"/>
              <a:t>Spring Boot stellt eine Konfiguration vieler Frameworks bereit</a:t>
            </a:r>
          </a:p>
          <a:p>
            <a:r>
              <a:rPr lang="de-DE" dirty="0"/>
              <a:t>Einzelne Spring Projekte ermöglichen über neue Annotation und Inversion </a:t>
            </a:r>
            <a:r>
              <a:rPr lang="de-DE" dirty="0" err="1"/>
              <a:t>of</a:t>
            </a:r>
            <a:r>
              <a:rPr lang="de-DE" dirty="0"/>
              <a:t> Control eine einfachere Nutzung von Frameworks.</a:t>
            </a:r>
          </a:p>
          <a:p>
            <a:endParaRPr lang="de-DE" dirty="0"/>
          </a:p>
        </p:txBody>
      </p:sp>
    </p:spTree>
    <p:extLst>
      <p:ext uri="{BB962C8B-B14F-4D97-AF65-F5344CB8AC3E}">
        <p14:creationId xmlns:p14="http://schemas.microsoft.com/office/powerpoint/2010/main" val="165148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47A98A-A7F3-7E47-5072-312479953728}"/>
              </a:ext>
            </a:extLst>
          </p:cNvPr>
          <p:cNvSpPr>
            <a:spLocks noGrp="1"/>
          </p:cNvSpPr>
          <p:nvPr>
            <p:ph type="title"/>
          </p:nvPr>
        </p:nvSpPr>
        <p:spPr/>
        <p:txBody>
          <a:bodyPr/>
          <a:lstStyle/>
          <a:p>
            <a:r>
              <a:rPr lang="de-DE" dirty="0"/>
              <a:t>@Injekt oder @Autowired?</a:t>
            </a:r>
          </a:p>
        </p:txBody>
      </p:sp>
      <p:sp>
        <p:nvSpPr>
          <p:cNvPr id="3" name="Inhaltsplatzhalter 2">
            <a:extLst>
              <a:ext uri="{FF2B5EF4-FFF2-40B4-BE49-F238E27FC236}">
                <a16:creationId xmlns:a16="http://schemas.microsoft.com/office/drawing/2014/main" id="{B83A6A61-52A7-B9DB-B6F6-C2DEB76995E8}"/>
              </a:ext>
            </a:extLst>
          </p:cNvPr>
          <p:cNvSpPr>
            <a:spLocks noGrp="1"/>
          </p:cNvSpPr>
          <p:nvPr>
            <p:ph idx="1"/>
          </p:nvPr>
        </p:nvSpPr>
        <p:spPr/>
        <p:txBody>
          <a:bodyPr/>
          <a:lstStyle/>
          <a:p>
            <a:r>
              <a:rPr lang="de-DE" dirty="0"/>
              <a:t>@Inject stammt aus Java EE 6</a:t>
            </a:r>
          </a:p>
          <a:p>
            <a:r>
              <a:rPr lang="de-DE" dirty="0"/>
              <a:t>@Autowired stammt aus dem Spring-</a:t>
            </a:r>
            <a:r>
              <a:rPr lang="de-DE" dirty="0" err="1"/>
              <a:t>Framwork</a:t>
            </a:r>
            <a:endParaRPr lang="de-DE" dirty="0"/>
          </a:p>
          <a:p>
            <a:r>
              <a:rPr lang="de-DE" dirty="0"/>
              <a:t>Weitere Alternative ist @Resource, wird jedoch kaum genutzt.</a:t>
            </a:r>
          </a:p>
          <a:p>
            <a:endParaRPr lang="de-DE" dirty="0"/>
          </a:p>
        </p:txBody>
      </p:sp>
    </p:spTree>
    <p:extLst>
      <p:ext uri="{BB962C8B-B14F-4D97-AF65-F5344CB8AC3E}">
        <p14:creationId xmlns:p14="http://schemas.microsoft.com/office/powerpoint/2010/main" val="2837602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B9D4FB-45D2-7AF8-1FD8-6E2B6710D776}"/>
              </a:ext>
            </a:extLst>
          </p:cNvPr>
          <p:cNvSpPr>
            <a:spLocks noGrp="1"/>
          </p:cNvSpPr>
          <p:nvPr>
            <p:ph type="title"/>
          </p:nvPr>
        </p:nvSpPr>
        <p:spPr/>
        <p:txBody>
          <a:bodyPr/>
          <a:lstStyle/>
          <a:p>
            <a:r>
              <a:rPr lang="de-DE" dirty="0"/>
              <a:t>Optionen von @Autowired</a:t>
            </a:r>
          </a:p>
        </p:txBody>
      </p:sp>
      <p:sp>
        <p:nvSpPr>
          <p:cNvPr id="3" name="Inhaltsplatzhalter 2">
            <a:extLst>
              <a:ext uri="{FF2B5EF4-FFF2-40B4-BE49-F238E27FC236}">
                <a16:creationId xmlns:a16="http://schemas.microsoft.com/office/drawing/2014/main" id="{12298514-0FAD-1055-C1A1-1D6DC9C3C901}"/>
              </a:ext>
            </a:extLst>
          </p:cNvPr>
          <p:cNvSpPr>
            <a:spLocks noGrp="1"/>
          </p:cNvSpPr>
          <p:nvPr>
            <p:ph idx="1"/>
          </p:nvPr>
        </p:nvSpPr>
        <p:spPr/>
        <p:txBody>
          <a:bodyPr/>
          <a:lstStyle/>
          <a:p>
            <a:r>
              <a:rPr lang="de-DE" dirty="0" err="1"/>
              <a:t>required</a:t>
            </a:r>
            <a:r>
              <a:rPr lang="de-DE" dirty="0"/>
              <a:t> (</a:t>
            </a:r>
            <a:r>
              <a:rPr lang="de-DE" dirty="0" err="1"/>
              <a:t>default</a:t>
            </a:r>
            <a:r>
              <a:rPr lang="de-DE" dirty="0"/>
              <a:t> </a:t>
            </a:r>
            <a:r>
              <a:rPr lang="de-DE" dirty="0" err="1"/>
              <a:t>true</a:t>
            </a:r>
            <a:r>
              <a:rPr lang="de-DE" dirty="0"/>
              <a:t>): Zeigt an, ob es eine entsprechende Bean geben muss.</a:t>
            </a:r>
          </a:p>
        </p:txBody>
      </p:sp>
    </p:spTree>
    <p:extLst>
      <p:ext uri="{BB962C8B-B14F-4D97-AF65-F5344CB8AC3E}">
        <p14:creationId xmlns:p14="http://schemas.microsoft.com/office/powerpoint/2010/main" val="17623544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BFF5DF-3AE4-D193-F21A-31CC1334449A}"/>
              </a:ext>
            </a:extLst>
          </p:cNvPr>
          <p:cNvSpPr>
            <a:spLocks noGrp="1"/>
          </p:cNvSpPr>
          <p:nvPr>
            <p:ph type="title"/>
          </p:nvPr>
        </p:nvSpPr>
        <p:spPr/>
        <p:txBody>
          <a:bodyPr/>
          <a:lstStyle/>
          <a:p>
            <a:r>
              <a:rPr lang="de-DE" dirty="0"/>
              <a:t>Welche Art von DI nutzen?</a:t>
            </a:r>
          </a:p>
        </p:txBody>
      </p:sp>
      <p:sp>
        <p:nvSpPr>
          <p:cNvPr id="3" name="Inhaltsplatzhalter 2">
            <a:extLst>
              <a:ext uri="{FF2B5EF4-FFF2-40B4-BE49-F238E27FC236}">
                <a16:creationId xmlns:a16="http://schemas.microsoft.com/office/drawing/2014/main" id="{9814CC0D-23CC-F32E-88CA-BB8E26B6DC5B}"/>
              </a:ext>
            </a:extLst>
          </p:cNvPr>
          <p:cNvSpPr>
            <a:spLocks noGrp="1"/>
          </p:cNvSpPr>
          <p:nvPr>
            <p:ph idx="1"/>
          </p:nvPr>
        </p:nvSpPr>
        <p:spPr/>
        <p:txBody>
          <a:bodyPr/>
          <a:lstStyle/>
          <a:p>
            <a:r>
              <a:rPr lang="de-DE" dirty="0"/>
              <a:t>Empfohlen wird die Nutzung von DI per Konstruktor.</a:t>
            </a:r>
          </a:p>
          <a:p>
            <a:r>
              <a:rPr lang="de-DE" dirty="0"/>
              <a:t>Sehr guter Artikel mit ausführlicher Begründung: </a:t>
            </a:r>
            <a:r>
              <a:rPr lang="de-DE" dirty="0">
                <a:hlinkClick r:id="rId3"/>
              </a:rPr>
              <a:t>https://www.vojtechruzicka.com/field-dependency-injection-considered-harmful/</a:t>
            </a:r>
            <a:endParaRPr lang="de-DE" dirty="0"/>
          </a:p>
          <a:p>
            <a:endParaRPr lang="de-DE" dirty="0"/>
          </a:p>
          <a:p>
            <a:endParaRPr lang="de-DE" dirty="0"/>
          </a:p>
          <a:p>
            <a:endParaRPr lang="de-DE" dirty="0"/>
          </a:p>
        </p:txBody>
      </p:sp>
    </p:spTree>
    <p:extLst>
      <p:ext uri="{BB962C8B-B14F-4D97-AF65-F5344CB8AC3E}">
        <p14:creationId xmlns:p14="http://schemas.microsoft.com/office/powerpoint/2010/main" val="64743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65547E-0F82-4B78-A31F-28811216D5C9}"/>
              </a:ext>
            </a:extLst>
          </p:cNvPr>
          <p:cNvSpPr>
            <a:spLocks noGrp="1"/>
          </p:cNvSpPr>
          <p:nvPr>
            <p:ph type="title"/>
          </p:nvPr>
        </p:nvSpPr>
        <p:spPr/>
        <p:txBody>
          <a:bodyPr/>
          <a:lstStyle/>
          <a:p>
            <a:r>
              <a:rPr lang="de-DE" dirty="0"/>
              <a:t>@Value</a:t>
            </a:r>
          </a:p>
        </p:txBody>
      </p:sp>
      <p:sp>
        <p:nvSpPr>
          <p:cNvPr id="3" name="Inhaltsplatzhalter 2">
            <a:extLst>
              <a:ext uri="{FF2B5EF4-FFF2-40B4-BE49-F238E27FC236}">
                <a16:creationId xmlns:a16="http://schemas.microsoft.com/office/drawing/2014/main" id="{00CF4935-DE86-EE14-9F81-60A4C575DD0E}"/>
              </a:ext>
            </a:extLst>
          </p:cNvPr>
          <p:cNvSpPr>
            <a:spLocks noGrp="1"/>
          </p:cNvSpPr>
          <p:nvPr>
            <p:ph idx="1"/>
          </p:nvPr>
        </p:nvSpPr>
        <p:spPr/>
        <p:txBody>
          <a:bodyPr/>
          <a:lstStyle/>
          <a:p>
            <a:r>
              <a:rPr lang="de-DE" dirty="0"/>
              <a:t>Der Inhalt eines Feldes kann auch über @Value gesetzt werden.</a:t>
            </a:r>
          </a:p>
          <a:p>
            <a:r>
              <a:rPr lang="de-DE" dirty="0"/>
              <a:t>Dies kann an Feldern, Settern oder </a:t>
            </a:r>
            <a:r>
              <a:rPr lang="de-DE" dirty="0" err="1"/>
              <a:t>Konstruktorparametern</a:t>
            </a:r>
            <a:r>
              <a:rPr lang="de-DE" dirty="0"/>
              <a:t> gesetzt werden.</a:t>
            </a:r>
          </a:p>
        </p:txBody>
      </p:sp>
      <p:pic>
        <p:nvPicPr>
          <p:cNvPr id="7" name="Grafik 6">
            <a:extLst>
              <a:ext uri="{FF2B5EF4-FFF2-40B4-BE49-F238E27FC236}">
                <a16:creationId xmlns:a16="http://schemas.microsoft.com/office/drawing/2014/main" id="{42BB1E7B-78BB-DFF7-C85C-596B83394811}"/>
              </a:ext>
            </a:extLst>
          </p:cNvPr>
          <p:cNvPicPr>
            <a:picLocks noChangeAspect="1"/>
          </p:cNvPicPr>
          <p:nvPr/>
        </p:nvPicPr>
        <p:blipFill>
          <a:blip r:embed="rId3"/>
          <a:stretch>
            <a:fillRect/>
          </a:stretch>
        </p:blipFill>
        <p:spPr>
          <a:xfrm>
            <a:off x="3086100" y="4001294"/>
            <a:ext cx="5570770" cy="1400345"/>
          </a:xfrm>
          <a:prstGeom prst="rect">
            <a:avLst/>
          </a:prstGeom>
        </p:spPr>
      </p:pic>
    </p:spTree>
    <p:extLst>
      <p:ext uri="{BB962C8B-B14F-4D97-AF65-F5344CB8AC3E}">
        <p14:creationId xmlns:p14="http://schemas.microsoft.com/office/powerpoint/2010/main" val="1925442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2CCB2B-E519-32C7-DCDE-F80DFF53E6F7}"/>
              </a:ext>
            </a:extLst>
          </p:cNvPr>
          <p:cNvSpPr>
            <a:spLocks noGrp="1"/>
          </p:cNvSpPr>
          <p:nvPr>
            <p:ph type="title"/>
          </p:nvPr>
        </p:nvSpPr>
        <p:spPr/>
        <p:txBody>
          <a:bodyPr/>
          <a:lstStyle/>
          <a:p>
            <a:r>
              <a:rPr lang="de-DE" dirty="0"/>
              <a:t>Spring Expression Language</a:t>
            </a:r>
          </a:p>
        </p:txBody>
      </p:sp>
      <p:sp>
        <p:nvSpPr>
          <p:cNvPr id="3" name="Inhaltsplatzhalter 2">
            <a:extLst>
              <a:ext uri="{FF2B5EF4-FFF2-40B4-BE49-F238E27FC236}">
                <a16:creationId xmlns:a16="http://schemas.microsoft.com/office/drawing/2014/main" id="{33171CAA-42EC-F333-59B2-06B7994F25DD}"/>
              </a:ext>
            </a:extLst>
          </p:cNvPr>
          <p:cNvSpPr>
            <a:spLocks noGrp="1"/>
          </p:cNvSpPr>
          <p:nvPr>
            <p:ph idx="1"/>
          </p:nvPr>
        </p:nvSpPr>
        <p:spPr>
          <a:xfrm>
            <a:off x="838200" y="1825625"/>
            <a:ext cx="6268571" cy="4351338"/>
          </a:xfrm>
        </p:spPr>
        <p:txBody>
          <a:bodyPr>
            <a:normAutofit/>
          </a:bodyPr>
          <a:lstStyle/>
          <a:p>
            <a:r>
              <a:rPr lang="de-DE" dirty="0">
                <a:hlinkClick r:id="rId2"/>
              </a:rPr>
              <a:t>https://www.baeldung.com/spring-expression-language</a:t>
            </a:r>
            <a:endParaRPr lang="de-DE" dirty="0"/>
          </a:p>
          <a:p>
            <a:r>
              <a:rPr lang="de-DE" dirty="0"/>
              <a:t>Die Datei mit den Werten muss über @PropertySource gesetzt werden.</a:t>
            </a:r>
          </a:p>
          <a:p>
            <a:r>
              <a:rPr lang="de-DE" dirty="0"/>
              <a:t>Mit „:“ kann ein </a:t>
            </a:r>
            <a:r>
              <a:rPr lang="de-DE" dirty="0" err="1"/>
              <a:t>Defaultvalue</a:t>
            </a:r>
            <a:r>
              <a:rPr lang="de-DE" dirty="0"/>
              <a:t> gesetzt werden.</a:t>
            </a:r>
          </a:p>
          <a:p>
            <a:r>
              <a:rPr lang="de-DE" dirty="0"/>
              <a:t>Mit @PropertySource können weitere Dateien definiert werden, aus denen Werte ausgelesen werden.</a:t>
            </a:r>
          </a:p>
          <a:p>
            <a:endParaRPr lang="de-DE" dirty="0"/>
          </a:p>
        </p:txBody>
      </p:sp>
      <p:pic>
        <p:nvPicPr>
          <p:cNvPr id="5" name="Grafik 4">
            <a:extLst>
              <a:ext uri="{FF2B5EF4-FFF2-40B4-BE49-F238E27FC236}">
                <a16:creationId xmlns:a16="http://schemas.microsoft.com/office/drawing/2014/main" id="{DA722A56-EFC7-DD88-3CF2-E13BEDF12604}"/>
              </a:ext>
            </a:extLst>
          </p:cNvPr>
          <p:cNvPicPr>
            <a:picLocks noChangeAspect="1"/>
          </p:cNvPicPr>
          <p:nvPr/>
        </p:nvPicPr>
        <p:blipFill>
          <a:blip r:embed="rId3"/>
          <a:stretch>
            <a:fillRect/>
          </a:stretch>
        </p:blipFill>
        <p:spPr>
          <a:xfrm>
            <a:off x="8169124" y="5359682"/>
            <a:ext cx="2865867" cy="427366"/>
          </a:xfrm>
          <a:prstGeom prst="rect">
            <a:avLst/>
          </a:prstGeom>
        </p:spPr>
      </p:pic>
      <p:pic>
        <p:nvPicPr>
          <p:cNvPr id="7" name="Grafik 6">
            <a:extLst>
              <a:ext uri="{FF2B5EF4-FFF2-40B4-BE49-F238E27FC236}">
                <a16:creationId xmlns:a16="http://schemas.microsoft.com/office/drawing/2014/main" id="{86659D1F-5964-A501-8D97-AED138BF70D1}"/>
              </a:ext>
            </a:extLst>
          </p:cNvPr>
          <p:cNvPicPr>
            <a:picLocks noChangeAspect="1"/>
          </p:cNvPicPr>
          <p:nvPr/>
        </p:nvPicPr>
        <p:blipFill>
          <a:blip r:embed="rId4"/>
          <a:stretch>
            <a:fillRect/>
          </a:stretch>
        </p:blipFill>
        <p:spPr>
          <a:xfrm>
            <a:off x="7377392" y="2379547"/>
            <a:ext cx="4352925" cy="2581275"/>
          </a:xfrm>
          <a:prstGeom prst="rect">
            <a:avLst/>
          </a:prstGeom>
        </p:spPr>
      </p:pic>
      <p:pic>
        <p:nvPicPr>
          <p:cNvPr id="9" name="Grafik 8">
            <a:extLst>
              <a:ext uri="{FF2B5EF4-FFF2-40B4-BE49-F238E27FC236}">
                <a16:creationId xmlns:a16="http://schemas.microsoft.com/office/drawing/2014/main" id="{D842153F-8E21-F4A9-4EDA-737DFFB719F2}"/>
              </a:ext>
            </a:extLst>
          </p:cNvPr>
          <p:cNvPicPr>
            <a:picLocks noChangeAspect="1"/>
          </p:cNvPicPr>
          <p:nvPr/>
        </p:nvPicPr>
        <p:blipFill>
          <a:blip r:embed="rId5"/>
          <a:stretch>
            <a:fillRect/>
          </a:stretch>
        </p:blipFill>
        <p:spPr>
          <a:xfrm>
            <a:off x="8072716" y="1070952"/>
            <a:ext cx="2962275" cy="923925"/>
          </a:xfrm>
          <a:prstGeom prst="rect">
            <a:avLst/>
          </a:prstGeom>
        </p:spPr>
      </p:pic>
    </p:spTree>
    <p:extLst>
      <p:ext uri="{BB962C8B-B14F-4D97-AF65-F5344CB8AC3E}">
        <p14:creationId xmlns:p14="http://schemas.microsoft.com/office/powerpoint/2010/main" val="359526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03CD54-6F92-CF49-595E-833DA658F6D6}"/>
              </a:ext>
            </a:extLst>
          </p:cNvPr>
          <p:cNvSpPr>
            <a:spLocks noGrp="1"/>
          </p:cNvSpPr>
          <p:nvPr>
            <p:ph type="title"/>
          </p:nvPr>
        </p:nvSpPr>
        <p:spPr/>
        <p:txBody>
          <a:bodyPr/>
          <a:lstStyle/>
          <a:p>
            <a:r>
              <a:rPr lang="de-DE" dirty="0"/>
              <a:t>@Value</a:t>
            </a:r>
          </a:p>
        </p:txBody>
      </p:sp>
      <p:sp>
        <p:nvSpPr>
          <p:cNvPr id="3" name="Inhaltsplatzhalter 2">
            <a:extLst>
              <a:ext uri="{FF2B5EF4-FFF2-40B4-BE49-F238E27FC236}">
                <a16:creationId xmlns:a16="http://schemas.microsoft.com/office/drawing/2014/main" id="{BFCF550F-E723-9E2A-97DD-C4989A13A76E}"/>
              </a:ext>
            </a:extLst>
          </p:cNvPr>
          <p:cNvSpPr>
            <a:spLocks noGrp="1"/>
          </p:cNvSpPr>
          <p:nvPr>
            <p:ph idx="1"/>
          </p:nvPr>
        </p:nvSpPr>
        <p:spPr/>
        <p:txBody>
          <a:bodyPr/>
          <a:lstStyle/>
          <a:p>
            <a:r>
              <a:rPr lang="de-DE" dirty="0"/>
              <a:t>Der Value kann auch aus Umgebungsvariablen ausgelesen werden.</a:t>
            </a:r>
          </a:p>
          <a:p>
            <a:r>
              <a:rPr lang="de-DE"/>
              <a:t>Auf die selbe weise können Variablen aus der </a:t>
            </a:r>
            <a:r>
              <a:rPr lang="de-DE" err="1"/>
              <a:t>application.properties</a:t>
            </a:r>
            <a:r>
              <a:rPr lang="de-DE"/>
              <a:t> herausgelesen werden.</a:t>
            </a:r>
          </a:p>
        </p:txBody>
      </p:sp>
      <p:pic>
        <p:nvPicPr>
          <p:cNvPr id="5" name="Grafik 4">
            <a:extLst>
              <a:ext uri="{FF2B5EF4-FFF2-40B4-BE49-F238E27FC236}">
                <a16:creationId xmlns:a16="http://schemas.microsoft.com/office/drawing/2014/main" id="{B75E33BA-4DCA-436D-5741-FA6F6879042A}"/>
              </a:ext>
            </a:extLst>
          </p:cNvPr>
          <p:cNvPicPr>
            <a:picLocks noChangeAspect="1"/>
          </p:cNvPicPr>
          <p:nvPr/>
        </p:nvPicPr>
        <p:blipFill>
          <a:blip r:embed="rId2"/>
          <a:stretch>
            <a:fillRect/>
          </a:stretch>
        </p:blipFill>
        <p:spPr>
          <a:xfrm>
            <a:off x="253414" y="4662884"/>
            <a:ext cx="11487150" cy="628650"/>
          </a:xfrm>
          <a:prstGeom prst="rect">
            <a:avLst/>
          </a:prstGeom>
        </p:spPr>
      </p:pic>
      <p:pic>
        <p:nvPicPr>
          <p:cNvPr id="7" name="Grafik 6">
            <a:extLst>
              <a:ext uri="{FF2B5EF4-FFF2-40B4-BE49-F238E27FC236}">
                <a16:creationId xmlns:a16="http://schemas.microsoft.com/office/drawing/2014/main" id="{95C290B7-2F2F-230F-C0A2-2EE721AFFE1E}"/>
              </a:ext>
            </a:extLst>
          </p:cNvPr>
          <p:cNvPicPr>
            <a:picLocks noChangeAspect="1"/>
          </p:cNvPicPr>
          <p:nvPr/>
        </p:nvPicPr>
        <p:blipFill>
          <a:blip r:embed="rId3"/>
          <a:stretch>
            <a:fillRect/>
          </a:stretch>
        </p:blipFill>
        <p:spPr>
          <a:xfrm>
            <a:off x="3379180" y="3311094"/>
            <a:ext cx="4724400" cy="809625"/>
          </a:xfrm>
          <a:prstGeom prst="rect">
            <a:avLst/>
          </a:prstGeom>
        </p:spPr>
      </p:pic>
    </p:spTree>
    <p:extLst>
      <p:ext uri="{BB962C8B-B14F-4D97-AF65-F5344CB8AC3E}">
        <p14:creationId xmlns:p14="http://schemas.microsoft.com/office/powerpoint/2010/main" val="605500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00CC60-CF59-5F11-48B1-BD5C9176A71B}"/>
              </a:ext>
            </a:extLst>
          </p:cNvPr>
          <p:cNvSpPr>
            <a:spLocks noGrp="1"/>
          </p:cNvSpPr>
          <p:nvPr>
            <p:ph type="title"/>
          </p:nvPr>
        </p:nvSpPr>
        <p:spPr/>
        <p:txBody>
          <a:bodyPr/>
          <a:lstStyle/>
          <a:p>
            <a:r>
              <a:rPr lang="de-DE" dirty="0"/>
              <a:t>@Scope</a:t>
            </a:r>
          </a:p>
        </p:txBody>
      </p:sp>
      <p:sp>
        <p:nvSpPr>
          <p:cNvPr id="3" name="Inhaltsplatzhalter 2">
            <a:extLst>
              <a:ext uri="{FF2B5EF4-FFF2-40B4-BE49-F238E27FC236}">
                <a16:creationId xmlns:a16="http://schemas.microsoft.com/office/drawing/2014/main" id="{95819E9D-B1E7-32BF-2966-BB22DAD217E9}"/>
              </a:ext>
            </a:extLst>
          </p:cNvPr>
          <p:cNvSpPr>
            <a:spLocks noGrp="1"/>
          </p:cNvSpPr>
          <p:nvPr>
            <p:ph idx="1"/>
          </p:nvPr>
        </p:nvSpPr>
        <p:spPr>
          <a:xfrm>
            <a:off x="838199" y="1825625"/>
            <a:ext cx="4624903" cy="4351338"/>
          </a:xfrm>
        </p:spPr>
        <p:txBody>
          <a:bodyPr/>
          <a:lstStyle/>
          <a:p>
            <a:r>
              <a:rPr lang="de-DE" dirty="0"/>
              <a:t>Der </a:t>
            </a:r>
            <a:r>
              <a:rPr lang="de-DE" dirty="0" err="1"/>
              <a:t>Scope</a:t>
            </a:r>
            <a:r>
              <a:rPr lang="de-DE" dirty="0"/>
              <a:t> einer Bean bestimmt ihre Lebenszeit.</a:t>
            </a:r>
          </a:p>
          <a:p>
            <a:r>
              <a:rPr lang="de-DE" dirty="0"/>
              <a:t>Default ist „Singleton“, d.h.: von jeder Bean existiert in der JVM genau eine Instanz.</a:t>
            </a:r>
          </a:p>
          <a:p>
            <a:r>
              <a:rPr lang="de-DE" dirty="0">
                <a:hlinkClick r:id="rId2"/>
              </a:rPr>
              <a:t>https://refactoring.guru/design-patterns/prototype</a:t>
            </a:r>
            <a:endParaRPr lang="de-DE" dirty="0"/>
          </a:p>
          <a:p>
            <a:r>
              <a:rPr lang="de-DE" dirty="0">
                <a:hlinkClick r:id="rId3"/>
              </a:rPr>
              <a:t>https://refactoring.guru/design-patterns/singleton</a:t>
            </a:r>
            <a:endParaRPr lang="de-DE" dirty="0"/>
          </a:p>
          <a:p>
            <a:endParaRPr lang="de-DE" dirty="0"/>
          </a:p>
        </p:txBody>
      </p:sp>
      <p:pic>
        <p:nvPicPr>
          <p:cNvPr id="5" name="Grafik 4">
            <a:extLst>
              <a:ext uri="{FF2B5EF4-FFF2-40B4-BE49-F238E27FC236}">
                <a16:creationId xmlns:a16="http://schemas.microsoft.com/office/drawing/2014/main" id="{47E2135A-72F4-9AA4-28CC-A68FEDC2C388}"/>
              </a:ext>
            </a:extLst>
          </p:cNvPr>
          <p:cNvPicPr>
            <a:picLocks noChangeAspect="1"/>
          </p:cNvPicPr>
          <p:nvPr/>
        </p:nvPicPr>
        <p:blipFill>
          <a:blip r:embed="rId4"/>
          <a:stretch>
            <a:fillRect/>
          </a:stretch>
        </p:blipFill>
        <p:spPr>
          <a:xfrm>
            <a:off x="5670414" y="2222719"/>
            <a:ext cx="6253188" cy="3430066"/>
          </a:xfrm>
          <a:prstGeom prst="rect">
            <a:avLst/>
          </a:prstGeom>
        </p:spPr>
      </p:pic>
    </p:spTree>
    <p:extLst>
      <p:ext uri="{BB962C8B-B14F-4D97-AF65-F5344CB8AC3E}">
        <p14:creationId xmlns:p14="http://schemas.microsoft.com/office/powerpoint/2010/main" val="2836716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156362-69B9-9650-BD98-3BAA98449B66}"/>
              </a:ext>
            </a:extLst>
          </p:cNvPr>
          <p:cNvSpPr>
            <a:spLocks noGrp="1"/>
          </p:cNvSpPr>
          <p:nvPr>
            <p:ph type="title"/>
          </p:nvPr>
        </p:nvSpPr>
        <p:spPr/>
        <p:txBody>
          <a:bodyPr/>
          <a:lstStyle/>
          <a:p>
            <a:r>
              <a:rPr lang="de-DE" dirty="0"/>
              <a:t>@Scope</a:t>
            </a:r>
          </a:p>
        </p:txBody>
      </p:sp>
      <p:graphicFrame>
        <p:nvGraphicFramePr>
          <p:cNvPr id="4" name="Tabelle 4">
            <a:extLst>
              <a:ext uri="{FF2B5EF4-FFF2-40B4-BE49-F238E27FC236}">
                <a16:creationId xmlns:a16="http://schemas.microsoft.com/office/drawing/2014/main" id="{9D823515-D75C-C99E-B300-41A015531B16}"/>
              </a:ext>
            </a:extLst>
          </p:cNvPr>
          <p:cNvGraphicFramePr>
            <a:graphicFrameLocks noGrp="1"/>
          </p:cNvGraphicFramePr>
          <p:nvPr>
            <p:ph idx="1"/>
            <p:extLst>
              <p:ext uri="{D42A27DB-BD31-4B8C-83A1-F6EECF244321}">
                <p14:modId xmlns:p14="http://schemas.microsoft.com/office/powerpoint/2010/main" val="3643894715"/>
              </p:ext>
            </p:extLst>
          </p:nvPr>
        </p:nvGraphicFramePr>
        <p:xfrm>
          <a:off x="838200" y="1825625"/>
          <a:ext cx="10515600" cy="3134360"/>
        </p:xfrm>
        <a:graphic>
          <a:graphicData uri="http://schemas.openxmlformats.org/drawingml/2006/table">
            <a:tbl>
              <a:tblPr firstRow="1" bandRow="1">
                <a:tableStyleId>{5C22544A-7EE6-4342-B048-85BDC9FD1C3A}</a:tableStyleId>
              </a:tblPr>
              <a:tblGrid>
                <a:gridCol w="1482090">
                  <a:extLst>
                    <a:ext uri="{9D8B030D-6E8A-4147-A177-3AD203B41FA5}">
                      <a16:colId xmlns:a16="http://schemas.microsoft.com/office/drawing/2014/main" val="2213949426"/>
                    </a:ext>
                  </a:extLst>
                </a:gridCol>
                <a:gridCol w="9033510">
                  <a:extLst>
                    <a:ext uri="{9D8B030D-6E8A-4147-A177-3AD203B41FA5}">
                      <a16:colId xmlns:a16="http://schemas.microsoft.com/office/drawing/2014/main" val="3967275277"/>
                    </a:ext>
                  </a:extLst>
                </a:gridCol>
              </a:tblGrid>
              <a:tr h="370840">
                <a:tc>
                  <a:txBody>
                    <a:bodyPr/>
                    <a:lstStyle/>
                    <a:p>
                      <a:r>
                        <a:rPr lang="de-DE" dirty="0"/>
                        <a:t>Typ</a:t>
                      </a:r>
                    </a:p>
                  </a:txBody>
                  <a:tcPr/>
                </a:tc>
                <a:tc>
                  <a:txBody>
                    <a:bodyPr/>
                    <a:lstStyle/>
                    <a:p>
                      <a:r>
                        <a:rPr lang="de-DE" dirty="0"/>
                        <a:t>Bedeutung</a:t>
                      </a:r>
                    </a:p>
                  </a:txBody>
                  <a:tcPr/>
                </a:tc>
                <a:extLst>
                  <a:ext uri="{0D108BD9-81ED-4DB2-BD59-A6C34878D82A}">
                    <a16:rowId xmlns:a16="http://schemas.microsoft.com/office/drawing/2014/main" val="555171462"/>
                  </a:ext>
                </a:extLst>
              </a:tr>
              <a:tr h="370840">
                <a:tc>
                  <a:txBody>
                    <a:bodyPr/>
                    <a:lstStyle/>
                    <a:p>
                      <a:r>
                        <a:rPr lang="de-DE" dirty="0"/>
                        <a:t>Singleton</a:t>
                      </a:r>
                    </a:p>
                    <a:p>
                      <a:r>
                        <a:rPr lang="de-DE" dirty="0"/>
                        <a:t>(</a:t>
                      </a:r>
                      <a:r>
                        <a:rPr lang="de-DE" dirty="0" err="1"/>
                        <a:t>default</a:t>
                      </a:r>
                      <a:r>
                        <a:rPr lang="de-DE"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Bean existiert im </a:t>
                      </a:r>
                      <a:r>
                        <a:rPr lang="de-DE" dirty="0" err="1"/>
                        <a:t>IoC</a:t>
                      </a:r>
                      <a:r>
                        <a:rPr lang="de-DE" dirty="0"/>
                        <a:t> Container genau ein Mal. Genutzt für </a:t>
                      </a:r>
                      <a:r>
                        <a:rPr lang="de-DE" dirty="0" err="1"/>
                        <a:t>stateless</a:t>
                      </a:r>
                      <a:r>
                        <a:rPr lang="de-DE" dirty="0"/>
                        <a:t> Beans.</a:t>
                      </a:r>
                    </a:p>
                    <a:p>
                      <a:endParaRPr lang="de-DE" dirty="0"/>
                    </a:p>
                  </a:txBody>
                  <a:tcPr/>
                </a:tc>
                <a:extLst>
                  <a:ext uri="{0D108BD9-81ED-4DB2-BD59-A6C34878D82A}">
                    <a16:rowId xmlns:a16="http://schemas.microsoft.com/office/drawing/2014/main" val="76958343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Prototype</a:t>
                      </a:r>
                    </a:p>
                  </a:txBody>
                  <a:tcPr/>
                </a:tc>
                <a:tc>
                  <a:txBody>
                    <a:bodyPr/>
                    <a:lstStyle/>
                    <a:p>
                      <a:r>
                        <a:rPr lang="de-DE" dirty="0"/>
                        <a:t>Es können mehrere Instanzen dieser Klasse im </a:t>
                      </a:r>
                      <a:r>
                        <a:rPr lang="de-DE" dirty="0" err="1"/>
                        <a:t>IoC</a:t>
                      </a:r>
                      <a:r>
                        <a:rPr lang="de-DE" dirty="0"/>
                        <a:t> Container existieren. Genutzt für </a:t>
                      </a:r>
                      <a:r>
                        <a:rPr lang="de-DE" dirty="0" err="1"/>
                        <a:t>statefull</a:t>
                      </a:r>
                      <a:r>
                        <a:rPr lang="de-DE" dirty="0"/>
                        <a:t> Beans. Es werden neue Instanzen mit dem Prototype Pattern angelegt.</a:t>
                      </a:r>
                    </a:p>
                  </a:txBody>
                  <a:tcPr/>
                </a:tc>
                <a:extLst>
                  <a:ext uri="{0D108BD9-81ED-4DB2-BD59-A6C34878D82A}">
                    <a16:rowId xmlns:a16="http://schemas.microsoft.com/office/drawing/2014/main" val="363103801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Request</a:t>
                      </a:r>
                    </a:p>
                  </a:txBody>
                  <a:tcPr/>
                </a:tc>
                <a:tc>
                  <a:txBody>
                    <a:bodyPr/>
                    <a:lstStyle/>
                    <a:p>
                      <a:r>
                        <a:rPr lang="de-DE" dirty="0"/>
                        <a:t>Wird im Rahmen jedes HTTP-Request erstellt und ist nur während diesem verfügbar.</a:t>
                      </a:r>
                    </a:p>
                  </a:txBody>
                  <a:tcPr/>
                </a:tc>
                <a:extLst>
                  <a:ext uri="{0D108BD9-81ED-4DB2-BD59-A6C34878D82A}">
                    <a16:rowId xmlns:a16="http://schemas.microsoft.com/office/drawing/2014/main" val="4171264572"/>
                  </a:ext>
                </a:extLst>
              </a:tr>
              <a:tr h="370840">
                <a:tc>
                  <a:txBody>
                    <a:bodyPr/>
                    <a:lstStyle/>
                    <a:p>
                      <a:r>
                        <a:rPr lang="de-DE" dirty="0"/>
                        <a:t>Session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Wird im Rahmen jeder HTTP-Session erstellt und ist nur während diesem verfügbar.</a:t>
                      </a:r>
                    </a:p>
                  </a:txBody>
                  <a:tcPr/>
                </a:tc>
                <a:extLst>
                  <a:ext uri="{0D108BD9-81ED-4DB2-BD59-A6C34878D82A}">
                    <a16:rowId xmlns:a16="http://schemas.microsoft.com/office/drawing/2014/main" val="1518152103"/>
                  </a:ext>
                </a:extLst>
              </a:tr>
              <a:tr h="370840">
                <a:tc>
                  <a:txBody>
                    <a:bodyPr/>
                    <a:lstStyle/>
                    <a:p>
                      <a:r>
                        <a:rPr lang="de-DE" dirty="0"/>
                        <a:t>Global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Wird im Rahmen jeder globalen HTTP-Session erstellt und ist nur während diesem verfügbar.</a:t>
                      </a:r>
                    </a:p>
                  </a:txBody>
                  <a:tcPr/>
                </a:tc>
                <a:extLst>
                  <a:ext uri="{0D108BD9-81ED-4DB2-BD59-A6C34878D82A}">
                    <a16:rowId xmlns:a16="http://schemas.microsoft.com/office/drawing/2014/main" val="2579262537"/>
                  </a:ext>
                </a:extLst>
              </a:tr>
              <a:tr h="370840">
                <a:tc>
                  <a:txBody>
                    <a:bodyPr/>
                    <a:lstStyle/>
                    <a:p>
                      <a:r>
                        <a:rPr lang="de-DE" dirty="0"/>
                        <a:t>Custom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Man kann von allen Scopes außer Singleton und Prototype ableiten.</a:t>
                      </a:r>
                    </a:p>
                  </a:txBody>
                  <a:tcPr/>
                </a:tc>
                <a:extLst>
                  <a:ext uri="{0D108BD9-81ED-4DB2-BD59-A6C34878D82A}">
                    <a16:rowId xmlns:a16="http://schemas.microsoft.com/office/drawing/2014/main" val="70132208"/>
                  </a:ext>
                </a:extLst>
              </a:tr>
            </a:tbl>
          </a:graphicData>
        </a:graphic>
      </p:graphicFrame>
      <p:pic>
        <p:nvPicPr>
          <p:cNvPr id="6" name="Grafik 5">
            <a:extLst>
              <a:ext uri="{FF2B5EF4-FFF2-40B4-BE49-F238E27FC236}">
                <a16:creationId xmlns:a16="http://schemas.microsoft.com/office/drawing/2014/main" id="{D0DD2287-D2F7-462A-A2B6-09BB45094C3E}"/>
              </a:ext>
            </a:extLst>
          </p:cNvPr>
          <p:cNvPicPr>
            <a:picLocks noChangeAspect="1"/>
          </p:cNvPicPr>
          <p:nvPr/>
        </p:nvPicPr>
        <p:blipFill>
          <a:blip r:embed="rId3"/>
          <a:stretch>
            <a:fillRect/>
          </a:stretch>
        </p:blipFill>
        <p:spPr>
          <a:xfrm>
            <a:off x="838200" y="5094922"/>
            <a:ext cx="4885373" cy="1579481"/>
          </a:xfrm>
          <a:prstGeom prst="rect">
            <a:avLst/>
          </a:prstGeom>
        </p:spPr>
      </p:pic>
      <p:pic>
        <p:nvPicPr>
          <p:cNvPr id="8" name="Grafik 7">
            <a:extLst>
              <a:ext uri="{FF2B5EF4-FFF2-40B4-BE49-F238E27FC236}">
                <a16:creationId xmlns:a16="http://schemas.microsoft.com/office/drawing/2014/main" id="{D5F5AF93-3D6D-AF03-64C6-DA011FF66D65}"/>
              </a:ext>
            </a:extLst>
          </p:cNvPr>
          <p:cNvPicPr>
            <a:picLocks noChangeAspect="1"/>
          </p:cNvPicPr>
          <p:nvPr/>
        </p:nvPicPr>
        <p:blipFill>
          <a:blip r:embed="rId4"/>
          <a:stretch>
            <a:fillRect/>
          </a:stretch>
        </p:blipFill>
        <p:spPr>
          <a:xfrm>
            <a:off x="6276240" y="5298989"/>
            <a:ext cx="4860885" cy="1375414"/>
          </a:xfrm>
          <a:prstGeom prst="rect">
            <a:avLst/>
          </a:prstGeom>
        </p:spPr>
      </p:pic>
    </p:spTree>
    <p:extLst>
      <p:ext uri="{BB962C8B-B14F-4D97-AF65-F5344CB8AC3E}">
        <p14:creationId xmlns:p14="http://schemas.microsoft.com/office/powerpoint/2010/main" val="1181928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D91845-EC89-4079-DE26-369AD088DD35}"/>
              </a:ext>
            </a:extLst>
          </p:cNvPr>
          <p:cNvSpPr>
            <a:spLocks noGrp="1"/>
          </p:cNvSpPr>
          <p:nvPr>
            <p:ph type="title"/>
          </p:nvPr>
        </p:nvSpPr>
        <p:spPr/>
        <p:txBody>
          <a:bodyPr/>
          <a:lstStyle/>
          <a:p>
            <a:r>
              <a:rPr lang="de-DE" dirty="0"/>
              <a:t>@Scope</a:t>
            </a:r>
          </a:p>
        </p:txBody>
      </p:sp>
      <p:pic>
        <p:nvPicPr>
          <p:cNvPr id="4" name="Grafik 3">
            <a:extLst>
              <a:ext uri="{FF2B5EF4-FFF2-40B4-BE49-F238E27FC236}">
                <a16:creationId xmlns:a16="http://schemas.microsoft.com/office/drawing/2014/main" id="{8D6A12DC-AFEF-E297-418B-E46521097406}"/>
              </a:ext>
            </a:extLst>
          </p:cNvPr>
          <p:cNvPicPr>
            <a:picLocks noChangeAspect="1"/>
          </p:cNvPicPr>
          <p:nvPr/>
        </p:nvPicPr>
        <p:blipFill>
          <a:blip r:embed="rId3"/>
          <a:stretch>
            <a:fillRect/>
          </a:stretch>
        </p:blipFill>
        <p:spPr>
          <a:xfrm>
            <a:off x="2726836" y="1920468"/>
            <a:ext cx="6622504" cy="2173330"/>
          </a:xfrm>
          <a:prstGeom prst="rect">
            <a:avLst/>
          </a:prstGeom>
        </p:spPr>
      </p:pic>
      <p:pic>
        <p:nvPicPr>
          <p:cNvPr id="5" name="Grafik 4">
            <a:extLst>
              <a:ext uri="{FF2B5EF4-FFF2-40B4-BE49-F238E27FC236}">
                <a16:creationId xmlns:a16="http://schemas.microsoft.com/office/drawing/2014/main" id="{530103B5-1700-AE45-656B-4620F608790D}"/>
              </a:ext>
            </a:extLst>
          </p:cNvPr>
          <p:cNvPicPr>
            <a:picLocks noChangeAspect="1"/>
          </p:cNvPicPr>
          <p:nvPr/>
        </p:nvPicPr>
        <p:blipFill>
          <a:blip r:embed="rId4"/>
          <a:stretch>
            <a:fillRect/>
          </a:stretch>
        </p:blipFill>
        <p:spPr>
          <a:xfrm>
            <a:off x="1048594" y="4805117"/>
            <a:ext cx="3249505" cy="1060602"/>
          </a:xfrm>
          <a:prstGeom prst="rect">
            <a:avLst/>
          </a:prstGeom>
        </p:spPr>
      </p:pic>
      <p:pic>
        <p:nvPicPr>
          <p:cNvPr id="6" name="Grafik 5">
            <a:extLst>
              <a:ext uri="{FF2B5EF4-FFF2-40B4-BE49-F238E27FC236}">
                <a16:creationId xmlns:a16="http://schemas.microsoft.com/office/drawing/2014/main" id="{7355C2A7-497C-A301-F544-6A002363C38A}"/>
              </a:ext>
            </a:extLst>
          </p:cNvPr>
          <p:cNvPicPr>
            <a:picLocks noChangeAspect="1"/>
          </p:cNvPicPr>
          <p:nvPr/>
        </p:nvPicPr>
        <p:blipFill>
          <a:blip r:embed="rId5"/>
          <a:stretch>
            <a:fillRect/>
          </a:stretch>
        </p:blipFill>
        <p:spPr>
          <a:xfrm>
            <a:off x="7799807" y="4805117"/>
            <a:ext cx="3099065" cy="1060602"/>
          </a:xfrm>
          <a:prstGeom prst="rect">
            <a:avLst/>
          </a:prstGeom>
        </p:spPr>
      </p:pic>
      <p:sp>
        <p:nvSpPr>
          <p:cNvPr id="7" name="Textfeld 6">
            <a:extLst>
              <a:ext uri="{FF2B5EF4-FFF2-40B4-BE49-F238E27FC236}">
                <a16:creationId xmlns:a16="http://schemas.microsoft.com/office/drawing/2014/main" id="{FC1677B6-EC56-72DC-483C-B7B3E6DC2BF1}"/>
              </a:ext>
            </a:extLst>
          </p:cNvPr>
          <p:cNvSpPr txBox="1"/>
          <p:nvPr/>
        </p:nvSpPr>
        <p:spPr>
          <a:xfrm>
            <a:off x="2115116" y="4440421"/>
            <a:ext cx="111645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de-DE" dirty="0"/>
              <a:t>Prototype</a:t>
            </a:r>
          </a:p>
        </p:txBody>
      </p:sp>
      <p:sp>
        <p:nvSpPr>
          <p:cNvPr id="8" name="Textfeld 7">
            <a:extLst>
              <a:ext uri="{FF2B5EF4-FFF2-40B4-BE49-F238E27FC236}">
                <a16:creationId xmlns:a16="http://schemas.microsoft.com/office/drawing/2014/main" id="{F9E01FB5-3A4B-1BB9-20BF-FF1B73CDD485}"/>
              </a:ext>
            </a:extLst>
          </p:cNvPr>
          <p:cNvSpPr txBox="1"/>
          <p:nvPr/>
        </p:nvSpPr>
        <p:spPr>
          <a:xfrm>
            <a:off x="8819514" y="4435785"/>
            <a:ext cx="105964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de-DE" dirty="0"/>
              <a:t>Singleton</a:t>
            </a:r>
          </a:p>
        </p:txBody>
      </p:sp>
      <p:sp>
        <p:nvSpPr>
          <p:cNvPr id="9" name="Pfeil: nach oben gebogen 8">
            <a:extLst>
              <a:ext uri="{FF2B5EF4-FFF2-40B4-BE49-F238E27FC236}">
                <a16:creationId xmlns:a16="http://schemas.microsoft.com/office/drawing/2014/main" id="{9082D0D4-9186-12D2-C4CF-6CE82A1C92AC}"/>
              </a:ext>
            </a:extLst>
          </p:cNvPr>
          <p:cNvSpPr/>
          <p:nvPr/>
        </p:nvSpPr>
        <p:spPr>
          <a:xfrm rot="5400000">
            <a:off x="6453937" y="4352698"/>
            <a:ext cx="1327919" cy="126967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Pfeil: nach oben gebogen 9">
            <a:extLst>
              <a:ext uri="{FF2B5EF4-FFF2-40B4-BE49-F238E27FC236}">
                <a16:creationId xmlns:a16="http://schemas.microsoft.com/office/drawing/2014/main" id="{7D55C711-7636-D32A-DB76-5057E2F41788}"/>
              </a:ext>
            </a:extLst>
          </p:cNvPr>
          <p:cNvSpPr/>
          <p:nvPr/>
        </p:nvSpPr>
        <p:spPr>
          <a:xfrm rot="5400000" flipV="1">
            <a:off x="4382713" y="4378909"/>
            <a:ext cx="1327919" cy="1217258"/>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34828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686C1C-9F9E-9075-901E-1442F70C7418}"/>
              </a:ext>
            </a:extLst>
          </p:cNvPr>
          <p:cNvSpPr>
            <a:spLocks noGrp="1"/>
          </p:cNvSpPr>
          <p:nvPr>
            <p:ph type="title"/>
          </p:nvPr>
        </p:nvSpPr>
        <p:spPr/>
        <p:txBody>
          <a:bodyPr/>
          <a:lstStyle/>
          <a:p>
            <a:r>
              <a:rPr lang="de-DE" dirty="0"/>
              <a:t>Spring Bean - Eigenschaften</a:t>
            </a:r>
          </a:p>
        </p:txBody>
      </p:sp>
      <p:sp>
        <p:nvSpPr>
          <p:cNvPr id="3" name="Inhaltsplatzhalter 2">
            <a:extLst>
              <a:ext uri="{FF2B5EF4-FFF2-40B4-BE49-F238E27FC236}">
                <a16:creationId xmlns:a16="http://schemas.microsoft.com/office/drawing/2014/main" id="{4B757986-F4A5-085C-8D35-990B4809FDBF}"/>
              </a:ext>
            </a:extLst>
          </p:cNvPr>
          <p:cNvSpPr>
            <a:spLocks noGrp="1"/>
          </p:cNvSpPr>
          <p:nvPr>
            <p:ph idx="1"/>
          </p:nvPr>
        </p:nvSpPr>
        <p:spPr/>
        <p:txBody>
          <a:bodyPr>
            <a:normAutofit fontScale="92500" lnSpcReduction="10000"/>
          </a:bodyPr>
          <a:lstStyle/>
          <a:p>
            <a:r>
              <a:rPr lang="de-DE" dirty="0"/>
              <a:t>Spring Beans sind die Objekte, die vom Spring </a:t>
            </a:r>
            <a:r>
              <a:rPr lang="de-DE" dirty="0" err="1"/>
              <a:t>IoC</a:t>
            </a:r>
            <a:r>
              <a:rPr lang="de-DE" dirty="0"/>
              <a:t> </a:t>
            </a:r>
            <a:r>
              <a:rPr lang="de-DE" dirty="0" err="1"/>
              <a:t>Containter</a:t>
            </a:r>
            <a:r>
              <a:rPr lang="de-DE" dirty="0"/>
              <a:t> verwaltet werden.</a:t>
            </a:r>
          </a:p>
          <a:p>
            <a:r>
              <a:rPr lang="de-DE" dirty="0" err="1"/>
              <a:t>id</a:t>
            </a:r>
            <a:endParaRPr lang="de-DE" dirty="0"/>
          </a:p>
          <a:p>
            <a:r>
              <a:rPr lang="de-DE" dirty="0" err="1"/>
              <a:t>name</a:t>
            </a:r>
            <a:endParaRPr lang="de-DE" dirty="0"/>
          </a:p>
          <a:p>
            <a:r>
              <a:rPr lang="de-DE" dirty="0"/>
              <a:t>Bean Klasse: Voll qualifizierter Klassenname</a:t>
            </a:r>
          </a:p>
          <a:p>
            <a:r>
              <a:rPr lang="de-DE" dirty="0" err="1"/>
              <a:t>Scope</a:t>
            </a:r>
            <a:r>
              <a:rPr lang="de-DE" dirty="0"/>
              <a:t>: Bestimmt den Lifecycle einer Bean (singleton, prototype, </a:t>
            </a:r>
            <a:r>
              <a:rPr lang="de-DE" dirty="0" err="1"/>
              <a:t>request</a:t>
            </a:r>
            <a:r>
              <a:rPr lang="de-DE" dirty="0"/>
              <a:t>, </a:t>
            </a:r>
            <a:r>
              <a:rPr lang="de-DE" dirty="0" err="1"/>
              <a:t>session</a:t>
            </a:r>
            <a:r>
              <a:rPr lang="de-DE" dirty="0"/>
              <a:t>, oder global </a:t>
            </a:r>
            <a:r>
              <a:rPr lang="de-DE" dirty="0" err="1"/>
              <a:t>session</a:t>
            </a:r>
            <a:r>
              <a:rPr lang="de-DE" dirty="0"/>
              <a:t>)</a:t>
            </a:r>
          </a:p>
          <a:p>
            <a:r>
              <a:rPr lang="de-DE" dirty="0" err="1"/>
              <a:t>Konstruktorargumente</a:t>
            </a:r>
            <a:r>
              <a:rPr lang="de-DE" dirty="0"/>
              <a:t>: Welche </a:t>
            </a:r>
            <a:r>
              <a:rPr lang="de-DE" dirty="0" err="1"/>
              <a:t>Konstruktorargumente</a:t>
            </a:r>
            <a:r>
              <a:rPr lang="de-DE" dirty="0"/>
              <a:t> enthält eine Bean</a:t>
            </a:r>
          </a:p>
          <a:p>
            <a:r>
              <a:rPr lang="de-DE" dirty="0" err="1"/>
              <a:t>Autowiring</a:t>
            </a:r>
            <a:r>
              <a:rPr lang="de-DE" dirty="0"/>
              <a:t>: Legt fest, welche Beans zum </a:t>
            </a:r>
            <a:r>
              <a:rPr lang="de-DE" dirty="0" err="1"/>
              <a:t>Autowiring</a:t>
            </a:r>
            <a:r>
              <a:rPr lang="de-DE" dirty="0"/>
              <a:t> verwendet werden dürfen (</a:t>
            </a:r>
            <a:r>
              <a:rPr lang="de-DE" dirty="0" err="1"/>
              <a:t>no</a:t>
            </a:r>
            <a:r>
              <a:rPr lang="de-DE" dirty="0"/>
              <a:t>, </a:t>
            </a:r>
            <a:r>
              <a:rPr lang="de-DE" dirty="0" err="1"/>
              <a:t>byName</a:t>
            </a:r>
            <a:r>
              <a:rPr lang="de-DE" dirty="0"/>
              <a:t>, </a:t>
            </a:r>
            <a:r>
              <a:rPr lang="de-DE" dirty="0" err="1"/>
              <a:t>byType</a:t>
            </a:r>
            <a:r>
              <a:rPr lang="de-DE" dirty="0"/>
              <a:t>, </a:t>
            </a:r>
            <a:r>
              <a:rPr lang="de-DE" dirty="0" err="1"/>
              <a:t>constructor</a:t>
            </a:r>
            <a:r>
              <a:rPr lang="de-DE" dirty="0"/>
              <a:t>, </a:t>
            </a:r>
            <a:r>
              <a:rPr lang="de-DE" dirty="0" err="1"/>
              <a:t>autodetect</a:t>
            </a:r>
            <a:r>
              <a:rPr lang="de-DE" dirty="0"/>
              <a:t>)</a:t>
            </a:r>
          </a:p>
          <a:p>
            <a:endParaRPr lang="de-DE" dirty="0"/>
          </a:p>
        </p:txBody>
      </p:sp>
    </p:spTree>
    <p:extLst>
      <p:ext uri="{BB962C8B-B14F-4D97-AF65-F5344CB8AC3E}">
        <p14:creationId xmlns:p14="http://schemas.microsoft.com/office/powerpoint/2010/main" val="4028624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960936-0C0B-10E1-889C-1098EA01C19F}"/>
              </a:ext>
            </a:extLst>
          </p:cNvPr>
          <p:cNvSpPr>
            <a:spLocks noGrp="1"/>
          </p:cNvSpPr>
          <p:nvPr>
            <p:ph type="title"/>
          </p:nvPr>
        </p:nvSpPr>
        <p:spPr/>
        <p:txBody>
          <a:bodyPr/>
          <a:lstStyle/>
          <a:p>
            <a:r>
              <a:rPr lang="de-DE" dirty="0"/>
              <a:t>Projektfamilie</a:t>
            </a:r>
          </a:p>
        </p:txBody>
      </p:sp>
      <p:sp>
        <p:nvSpPr>
          <p:cNvPr id="3" name="Inhaltsplatzhalter 2">
            <a:extLst>
              <a:ext uri="{FF2B5EF4-FFF2-40B4-BE49-F238E27FC236}">
                <a16:creationId xmlns:a16="http://schemas.microsoft.com/office/drawing/2014/main" id="{85595346-0088-8508-9896-28286AC383E0}"/>
              </a:ext>
            </a:extLst>
          </p:cNvPr>
          <p:cNvSpPr>
            <a:spLocks noGrp="1"/>
          </p:cNvSpPr>
          <p:nvPr>
            <p:ph idx="1"/>
          </p:nvPr>
        </p:nvSpPr>
        <p:spPr/>
        <p:txBody>
          <a:bodyPr/>
          <a:lstStyle/>
          <a:p>
            <a:r>
              <a:rPr lang="de-DE" dirty="0">
                <a:hlinkClick r:id="rId2"/>
              </a:rPr>
              <a:t>https://spring.io/projects</a:t>
            </a:r>
            <a:endParaRPr lang="de-DE" dirty="0"/>
          </a:p>
          <a:p>
            <a:endParaRPr lang="de-DE" dirty="0"/>
          </a:p>
        </p:txBody>
      </p:sp>
      <p:pic>
        <p:nvPicPr>
          <p:cNvPr id="5" name="Grafik 4">
            <a:extLst>
              <a:ext uri="{FF2B5EF4-FFF2-40B4-BE49-F238E27FC236}">
                <a16:creationId xmlns:a16="http://schemas.microsoft.com/office/drawing/2014/main" id="{8431A1D1-388E-AA1F-E715-8F7C12680B4C}"/>
              </a:ext>
            </a:extLst>
          </p:cNvPr>
          <p:cNvPicPr>
            <a:picLocks noChangeAspect="1"/>
          </p:cNvPicPr>
          <p:nvPr/>
        </p:nvPicPr>
        <p:blipFill>
          <a:blip r:embed="rId3"/>
          <a:stretch>
            <a:fillRect/>
          </a:stretch>
        </p:blipFill>
        <p:spPr>
          <a:xfrm>
            <a:off x="6738476" y="495153"/>
            <a:ext cx="4799118" cy="59977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478603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80BB7A-48DC-A7C1-24AA-FCE833AEA76F}"/>
              </a:ext>
            </a:extLst>
          </p:cNvPr>
          <p:cNvSpPr>
            <a:spLocks noGrp="1"/>
          </p:cNvSpPr>
          <p:nvPr>
            <p:ph type="title"/>
          </p:nvPr>
        </p:nvSpPr>
        <p:spPr/>
        <p:txBody>
          <a:bodyPr/>
          <a:lstStyle/>
          <a:p>
            <a:r>
              <a:rPr lang="de-DE" dirty="0"/>
              <a:t>Bean Life Cycle</a:t>
            </a:r>
          </a:p>
        </p:txBody>
      </p:sp>
      <p:sp>
        <p:nvSpPr>
          <p:cNvPr id="3" name="Inhaltsplatzhalter 2">
            <a:extLst>
              <a:ext uri="{FF2B5EF4-FFF2-40B4-BE49-F238E27FC236}">
                <a16:creationId xmlns:a16="http://schemas.microsoft.com/office/drawing/2014/main" id="{69B3BAA2-0731-515A-577D-304CAE935585}"/>
              </a:ext>
            </a:extLst>
          </p:cNvPr>
          <p:cNvSpPr>
            <a:spLocks noGrp="1"/>
          </p:cNvSpPr>
          <p:nvPr>
            <p:ph idx="1"/>
          </p:nvPr>
        </p:nvSpPr>
        <p:spPr/>
        <p:txBody>
          <a:bodyPr/>
          <a:lstStyle/>
          <a:p>
            <a:r>
              <a:rPr lang="de-DE" dirty="0">
                <a:hlinkClick r:id="rId2"/>
              </a:rPr>
              <a:t>https://docs.spring.io/spring-framework/docs/current/javadoc-api/org/springframework/beans/factory/BeanFactory.html</a:t>
            </a:r>
            <a:endParaRPr lang="de-DE" dirty="0"/>
          </a:p>
          <a:p>
            <a:r>
              <a:rPr lang="de-DE" dirty="0"/>
              <a:t>Bei der Erstellung und Löschung einer Bean werden viele verschiedene Schritte durchgegangen.</a:t>
            </a:r>
          </a:p>
          <a:p>
            <a:r>
              <a:rPr lang="de-DE" dirty="0"/>
              <a:t>Über Aware-Interfaces lassen sie in diese einsteigen und auch eigene </a:t>
            </a:r>
            <a:r>
              <a:rPr lang="de-DE" dirty="0" err="1"/>
              <a:t>init</a:t>
            </a:r>
            <a:r>
              <a:rPr lang="de-DE" dirty="0"/>
              <a:t> und </a:t>
            </a:r>
            <a:r>
              <a:rPr lang="de-DE" dirty="0" err="1"/>
              <a:t>destroy</a:t>
            </a:r>
            <a:r>
              <a:rPr lang="de-DE" dirty="0"/>
              <a:t> Methoden definieren.</a:t>
            </a:r>
          </a:p>
        </p:txBody>
      </p:sp>
    </p:spTree>
    <p:extLst>
      <p:ext uri="{BB962C8B-B14F-4D97-AF65-F5344CB8AC3E}">
        <p14:creationId xmlns:p14="http://schemas.microsoft.com/office/powerpoint/2010/main" val="40928296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4C6FF8-EFC0-7513-6E7A-601F83D2358A}"/>
              </a:ext>
            </a:extLst>
          </p:cNvPr>
          <p:cNvSpPr>
            <a:spLocks noGrp="1"/>
          </p:cNvSpPr>
          <p:nvPr>
            <p:ph type="title"/>
          </p:nvPr>
        </p:nvSpPr>
        <p:spPr/>
        <p:txBody>
          <a:bodyPr/>
          <a:lstStyle/>
          <a:p>
            <a:r>
              <a:rPr lang="de-DE" dirty="0"/>
              <a:t>Aware Interfaces</a:t>
            </a:r>
          </a:p>
        </p:txBody>
      </p:sp>
      <p:sp>
        <p:nvSpPr>
          <p:cNvPr id="3" name="Inhaltsplatzhalter 2">
            <a:extLst>
              <a:ext uri="{FF2B5EF4-FFF2-40B4-BE49-F238E27FC236}">
                <a16:creationId xmlns:a16="http://schemas.microsoft.com/office/drawing/2014/main" id="{375BC396-CB8D-A696-5E67-E65535653C6D}"/>
              </a:ext>
            </a:extLst>
          </p:cNvPr>
          <p:cNvSpPr>
            <a:spLocks noGrp="1"/>
          </p:cNvSpPr>
          <p:nvPr>
            <p:ph idx="1"/>
          </p:nvPr>
        </p:nvSpPr>
        <p:spPr/>
        <p:txBody>
          <a:bodyPr/>
          <a:lstStyle/>
          <a:p>
            <a:r>
              <a:rPr lang="de-DE" dirty="0"/>
              <a:t>Klassen können verschiedene Aware-Interfaces implementieren, um in den </a:t>
            </a:r>
            <a:r>
              <a:rPr lang="de-DE" dirty="0" err="1"/>
              <a:t>Beanlifecycle</a:t>
            </a:r>
            <a:r>
              <a:rPr lang="de-DE" dirty="0"/>
              <a:t> einzusteigen.</a:t>
            </a:r>
          </a:p>
        </p:txBody>
      </p:sp>
      <p:pic>
        <p:nvPicPr>
          <p:cNvPr id="5" name="Grafik 4">
            <a:extLst>
              <a:ext uri="{FF2B5EF4-FFF2-40B4-BE49-F238E27FC236}">
                <a16:creationId xmlns:a16="http://schemas.microsoft.com/office/drawing/2014/main" id="{BAB0F72D-69C9-01F0-8B7F-5884851EA3F4}"/>
              </a:ext>
            </a:extLst>
          </p:cNvPr>
          <p:cNvPicPr>
            <a:picLocks noChangeAspect="1"/>
          </p:cNvPicPr>
          <p:nvPr/>
        </p:nvPicPr>
        <p:blipFill>
          <a:blip r:embed="rId2"/>
          <a:stretch>
            <a:fillRect/>
          </a:stretch>
        </p:blipFill>
        <p:spPr>
          <a:xfrm>
            <a:off x="1856508" y="3429000"/>
            <a:ext cx="8283391" cy="2634876"/>
          </a:xfrm>
          <a:prstGeom prst="rect">
            <a:avLst/>
          </a:prstGeom>
        </p:spPr>
      </p:pic>
    </p:spTree>
    <p:extLst>
      <p:ext uri="{BB962C8B-B14F-4D97-AF65-F5344CB8AC3E}">
        <p14:creationId xmlns:p14="http://schemas.microsoft.com/office/powerpoint/2010/main" val="4120883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5E6DFE-0261-E5A2-C3A8-13D9793C8069}"/>
              </a:ext>
            </a:extLst>
          </p:cNvPr>
          <p:cNvSpPr>
            <a:spLocks noGrp="1"/>
          </p:cNvSpPr>
          <p:nvPr>
            <p:ph type="title"/>
          </p:nvPr>
        </p:nvSpPr>
        <p:spPr/>
        <p:txBody>
          <a:bodyPr/>
          <a:lstStyle/>
          <a:p>
            <a:r>
              <a:rPr lang="de-DE" dirty="0"/>
              <a:t>@PostConstruct &amp; @PreDestroy</a:t>
            </a:r>
          </a:p>
        </p:txBody>
      </p:sp>
      <p:pic>
        <p:nvPicPr>
          <p:cNvPr id="5" name="Grafik 4">
            <a:extLst>
              <a:ext uri="{FF2B5EF4-FFF2-40B4-BE49-F238E27FC236}">
                <a16:creationId xmlns:a16="http://schemas.microsoft.com/office/drawing/2014/main" id="{8CE3F972-020D-18DE-BF8A-673177131934}"/>
              </a:ext>
            </a:extLst>
          </p:cNvPr>
          <p:cNvPicPr>
            <a:picLocks noChangeAspect="1"/>
          </p:cNvPicPr>
          <p:nvPr/>
        </p:nvPicPr>
        <p:blipFill>
          <a:blip r:embed="rId2"/>
          <a:stretch>
            <a:fillRect/>
          </a:stretch>
        </p:blipFill>
        <p:spPr>
          <a:xfrm>
            <a:off x="3299547" y="1886397"/>
            <a:ext cx="5421890" cy="1542603"/>
          </a:xfrm>
          <a:prstGeom prst="rect">
            <a:avLst/>
          </a:prstGeom>
        </p:spPr>
      </p:pic>
      <p:pic>
        <p:nvPicPr>
          <p:cNvPr id="9" name="Grafik 8">
            <a:extLst>
              <a:ext uri="{FF2B5EF4-FFF2-40B4-BE49-F238E27FC236}">
                <a16:creationId xmlns:a16="http://schemas.microsoft.com/office/drawing/2014/main" id="{D69653AA-B8A3-4966-9344-B04A0C2E61D4}"/>
              </a:ext>
            </a:extLst>
          </p:cNvPr>
          <p:cNvPicPr>
            <a:picLocks noChangeAspect="1"/>
          </p:cNvPicPr>
          <p:nvPr/>
        </p:nvPicPr>
        <p:blipFill>
          <a:blip r:embed="rId3"/>
          <a:stretch>
            <a:fillRect/>
          </a:stretch>
        </p:blipFill>
        <p:spPr>
          <a:xfrm>
            <a:off x="2363162" y="3631994"/>
            <a:ext cx="7465676" cy="2544969"/>
          </a:xfrm>
          <a:prstGeom prst="rect">
            <a:avLst/>
          </a:prstGeom>
        </p:spPr>
      </p:pic>
    </p:spTree>
    <p:extLst>
      <p:ext uri="{BB962C8B-B14F-4D97-AF65-F5344CB8AC3E}">
        <p14:creationId xmlns:p14="http://schemas.microsoft.com/office/powerpoint/2010/main" val="1710878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7142BB-01FC-5A2E-9DF2-3AD91A5A1CFD}"/>
              </a:ext>
            </a:extLst>
          </p:cNvPr>
          <p:cNvSpPr>
            <a:spLocks noGrp="1"/>
          </p:cNvSpPr>
          <p:nvPr>
            <p:ph type="title"/>
          </p:nvPr>
        </p:nvSpPr>
        <p:spPr/>
        <p:txBody>
          <a:bodyPr/>
          <a:lstStyle/>
          <a:p>
            <a:r>
              <a:rPr lang="de-DE" dirty="0"/>
              <a:t>Unittest mit </a:t>
            </a:r>
            <a:r>
              <a:rPr lang="de-DE" dirty="0" err="1"/>
              <a:t>Stateful</a:t>
            </a:r>
            <a:r>
              <a:rPr lang="de-DE" dirty="0"/>
              <a:t> Beans</a:t>
            </a:r>
          </a:p>
        </p:txBody>
      </p:sp>
      <p:sp>
        <p:nvSpPr>
          <p:cNvPr id="3" name="Inhaltsplatzhalter 2">
            <a:extLst>
              <a:ext uri="{FF2B5EF4-FFF2-40B4-BE49-F238E27FC236}">
                <a16:creationId xmlns:a16="http://schemas.microsoft.com/office/drawing/2014/main" id="{54D8EE0A-0930-531F-7462-3CE4E5D53A2A}"/>
              </a:ext>
            </a:extLst>
          </p:cNvPr>
          <p:cNvSpPr>
            <a:spLocks noGrp="1"/>
          </p:cNvSpPr>
          <p:nvPr>
            <p:ph idx="1"/>
          </p:nvPr>
        </p:nvSpPr>
        <p:spPr>
          <a:xfrm>
            <a:off x="838200" y="1825625"/>
            <a:ext cx="4163704" cy="4351338"/>
          </a:xfrm>
        </p:spPr>
        <p:txBody>
          <a:bodyPr/>
          <a:lstStyle/>
          <a:p>
            <a:r>
              <a:rPr lang="de-DE" dirty="0"/>
              <a:t>Sollte eine Bean in einem Test dauerhaft geändert werden, kann der Ursprüngliche Zustand über @DirtiesContext wiederhergestellt werden.</a:t>
            </a:r>
          </a:p>
        </p:txBody>
      </p:sp>
      <p:pic>
        <p:nvPicPr>
          <p:cNvPr id="5" name="Grafik 4">
            <a:extLst>
              <a:ext uri="{FF2B5EF4-FFF2-40B4-BE49-F238E27FC236}">
                <a16:creationId xmlns:a16="http://schemas.microsoft.com/office/drawing/2014/main" id="{3E8EAAAC-7CA4-047C-267D-CB15A4A7BB61}"/>
              </a:ext>
            </a:extLst>
          </p:cNvPr>
          <p:cNvPicPr>
            <a:picLocks noChangeAspect="1"/>
          </p:cNvPicPr>
          <p:nvPr/>
        </p:nvPicPr>
        <p:blipFill>
          <a:blip r:embed="rId3"/>
          <a:stretch>
            <a:fillRect/>
          </a:stretch>
        </p:blipFill>
        <p:spPr>
          <a:xfrm>
            <a:off x="5146577" y="1392918"/>
            <a:ext cx="6448035" cy="5099957"/>
          </a:xfrm>
          <a:prstGeom prst="rect">
            <a:avLst/>
          </a:prstGeom>
        </p:spPr>
      </p:pic>
    </p:spTree>
    <p:extLst>
      <p:ext uri="{BB962C8B-B14F-4D97-AF65-F5344CB8AC3E}">
        <p14:creationId xmlns:p14="http://schemas.microsoft.com/office/powerpoint/2010/main" val="3919725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E5DAF-F2BA-CF69-9CAE-43756E34BEC1}"/>
              </a:ext>
            </a:extLst>
          </p:cNvPr>
          <p:cNvSpPr>
            <a:spLocks noGrp="1"/>
          </p:cNvSpPr>
          <p:nvPr>
            <p:ph type="title"/>
          </p:nvPr>
        </p:nvSpPr>
        <p:spPr/>
        <p:txBody>
          <a:bodyPr/>
          <a:lstStyle/>
          <a:p>
            <a:r>
              <a:rPr lang="de-DE" dirty="0" err="1"/>
              <a:t>ApplicationRunner</a:t>
            </a:r>
            <a:r>
              <a:rPr lang="de-DE" dirty="0"/>
              <a:t> &amp; </a:t>
            </a:r>
            <a:r>
              <a:rPr lang="de-DE" dirty="0" err="1"/>
              <a:t>CommandLineRunner</a:t>
            </a:r>
            <a:endParaRPr lang="de-DE" dirty="0"/>
          </a:p>
        </p:txBody>
      </p:sp>
      <p:sp>
        <p:nvSpPr>
          <p:cNvPr id="3" name="Inhaltsplatzhalter 2">
            <a:extLst>
              <a:ext uri="{FF2B5EF4-FFF2-40B4-BE49-F238E27FC236}">
                <a16:creationId xmlns:a16="http://schemas.microsoft.com/office/drawing/2014/main" id="{00A1A11E-650E-5495-7AEA-4ABDAEFCAAA6}"/>
              </a:ext>
            </a:extLst>
          </p:cNvPr>
          <p:cNvSpPr>
            <a:spLocks noGrp="1"/>
          </p:cNvSpPr>
          <p:nvPr>
            <p:ph idx="1"/>
          </p:nvPr>
        </p:nvSpPr>
        <p:spPr>
          <a:xfrm>
            <a:off x="838200" y="1825625"/>
            <a:ext cx="10515600" cy="2907740"/>
          </a:xfrm>
        </p:spPr>
        <p:txBody>
          <a:bodyPr>
            <a:normAutofit lnSpcReduction="10000"/>
          </a:bodyPr>
          <a:lstStyle/>
          <a:p>
            <a:r>
              <a:rPr lang="de-DE" dirty="0"/>
              <a:t>Zur Ausführung bestimmter Codezeilen können die Klassen </a:t>
            </a:r>
            <a:r>
              <a:rPr lang="de-DE" dirty="0" err="1"/>
              <a:t>CommandLineRunner</a:t>
            </a:r>
            <a:r>
              <a:rPr lang="de-DE" dirty="0"/>
              <a:t> oder </a:t>
            </a:r>
            <a:r>
              <a:rPr lang="de-DE" dirty="0" err="1"/>
              <a:t>ApplicationRunner</a:t>
            </a:r>
            <a:r>
              <a:rPr lang="de-DE" dirty="0"/>
              <a:t> genutzt werden.</a:t>
            </a:r>
          </a:p>
          <a:p>
            <a:r>
              <a:rPr lang="de-DE" dirty="0"/>
              <a:t>Annotiere die Implementierungen mit @Component, damit sie von Spring gefunden werden können.</a:t>
            </a:r>
          </a:p>
          <a:p>
            <a:r>
              <a:rPr lang="de-DE" dirty="0"/>
              <a:t>Der Inhalt wird dann automatisch von Spring durchgeführt.</a:t>
            </a:r>
          </a:p>
          <a:p>
            <a:r>
              <a:rPr lang="de-DE" dirty="0"/>
              <a:t>Best Practice: Nutze @Profile(..), damit die Runner nicht bei Tests durchgeführt werden.</a:t>
            </a:r>
          </a:p>
        </p:txBody>
      </p:sp>
      <p:pic>
        <p:nvPicPr>
          <p:cNvPr id="5" name="Grafik 4">
            <a:extLst>
              <a:ext uri="{FF2B5EF4-FFF2-40B4-BE49-F238E27FC236}">
                <a16:creationId xmlns:a16="http://schemas.microsoft.com/office/drawing/2014/main" id="{140F0649-852E-BDA0-3B2B-AF0C650562EE}"/>
              </a:ext>
            </a:extLst>
          </p:cNvPr>
          <p:cNvPicPr>
            <a:picLocks noChangeAspect="1"/>
          </p:cNvPicPr>
          <p:nvPr/>
        </p:nvPicPr>
        <p:blipFill>
          <a:blip r:embed="rId3"/>
          <a:stretch>
            <a:fillRect/>
          </a:stretch>
        </p:blipFill>
        <p:spPr>
          <a:xfrm>
            <a:off x="2023783" y="4733365"/>
            <a:ext cx="8305800" cy="2000250"/>
          </a:xfrm>
          <a:prstGeom prst="rect">
            <a:avLst/>
          </a:prstGeom>
        </p:spPr>
      </p:pic>
    </p:spTree>
    <p:extLst>
      <p:ext uri="{BB962C8B-B14F-4D97-AF65-F5344CB8AC3E}">
        <p14:creationId xmlns:p14="http://schemas.microsoft.com/office/powerpoint/2010/main" val="506630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4BB009-1850-096D-775B-484D2F361E37}"/>
              </a:ext>
            </a:extLst>
          </p:cNvPr>
          <p:cNvSpPr>
            <a:spLocks noGrp="1"/>
          </p:cNvSpPr>
          <p:nvPr>
            <p:ph type="title"/>
          </p:nvPr>
        </p:nvSpPr>
        <p:spPr/>
        <p:txBody>
          <a:bodyPr/>
          <a:lstStyle/>
          <a:p>
            <a:r>
              <a:rPr lang="de-DE" dirty="0"/>
              <a:t>Aspekt orientierte Programmierung AOP</a:t>
            </a:r>
          </a:p>
        </p:txBody>
      </p:sp>
      <p:sp>
        <p:nvSpPr>
          <p:cNvPr id="3" name="Inhaltsplatzhalter 2">
            <a:extLst>
              <a:ext uri="{FF2B5EF4-FFF2-40B4-BE49-F238E27FC236}">
                <a16:creationId xmlns:a16="http://schemas.microsoft.com/office/drawing/2014/main" id="{38D78126-2E29-E8A1-CE74-9A8FD2C261C6}"/>
              </a:ext>
            </a:extLst>
          </p:cNvPr>
          <p:cNvSpPr>
            <a:spLocks noGrp="1"/>
          </p:cNvSpPr>
          <p:nvPr>
            <p:ph idx="1"/>
          </p:nvPr>
        </p:nvSpPr>
        <p:spPr/>
        <p:txBody>
          <a:bodyPr/>
          <a:lstStyle/>
          <a:p>
            <a:r>
              <a:rPr lang="de-DE" dirty="0"/>
              <a:t>Implementierung von </a:t>
            </a:r>
            <a:r>
              <a:rPr lang="de-DE" dirty="0" err="1"/>
              <a:t>Crosscutting</a:t>
            </a:r>
            <a:r>
              <a:rPr lang="de-DE" dirty="0"/>
              <a:t> </a:t>
            </a:r>
            <a:r>
              <a:rPr lang="de-DE" dirty="0" err="1"/>
              <a:t>Concerns</a:t>
            </a:r>
            <a:r>
              <a:rPr lang="de-DE" dirty="0"/>
              <a:t> (</a:t>
            </a:r>
            <a:r>
              <a:rPr lang="de-DE" dirty="0" err="1"/>
              <a:t>Logging</a:t>
            </a:r>
            <a:r>
              <a:rPr lang="de-DE" dirty="0"/>
              <a:t>, Security, Transaktionen, Caching, Überwachung, Konfiguration,…) ist mit AOP so möglich, dass diese von der Businesslogik getrennt ist.</a:t>
            </a:r>
          </a:p>
          <a:p>
            <a:r>
              <a:rPr lang="de-DE" dirty="0"/>
              <a:t>Spring stellt einfache Möglichkeiten bereit, um AOP zu ermöglichen.</a:t>
            </a:r>
          </a:p>
          <a:p>
            <a:r>
              <a:rPr lang="de-DE" dirty="0"/>
              <a:t>Spring AOP nutzt dieselben Annotationen wie </a:t>
            </a:r>
            <a:r>
              <a:rPr lang="de-DE" dirty="0" err="1"/>
              <a:t>AspektJ</a:t>
            </a:r>
            <a:r>
              <a:rPr lang="de-DE" dirty="0"/>
              <a:t>.</a:t>
            </a:r>
          </a:p>
          <a:p>
            <a:endParaRPr lang="de-DE" dirty="0"/>
          </a:p>
        </p:txBody>
      </p:sp>
    </p:spTree>
    <p:extLst>
      <p:ext uri="{BB962C8B-B14F-4D97-AF65-F5344CB8AC3E}">
        <p14:creationId xmlns:p14="http://schemas.microsoft.com/office/powerpoint/2010/main" val="3985275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DFFB5F-D9F9-6662-A2FA-16864EC41960}"/>
              </a:ext>
            </a:extLst>
          </p:cNvPr>
          <p:cNvSpPr>
            <a:spLocks noGrp="1"/>
          </p:cNvSpPr>
          <p:nvPr>
            <p:ph type="title"/>
          </p:nvPr>
        </p:nvSpPr>
        <p:spPr/>
        <p:txBody>
          <a:bodyPr/>
          <a:lstStyle/>
          <a:p>
            <a:r>
              <a:rPr lang="de-DE" dirty="0" err="1"/>
              <a:t>Dependencies</a:t>
            </a:r>
            <a:r>
              <a:rPr lang="de-DE" dirty="0"/>
              <a:t> für AOP</a:t>
            </a:r>
          </a:p>
        </p:txBody>
      </p:sp>
      <p:sp>
        <p:nvSpPr>
          <p:cNvPr id="3" name="Inhaltsplatzhalter 2">
            <a:extLst>
              <a:ext uri="{FF2B5EF4-FFF2-40B4-BE49-F238E27FC236}">
                <a16:creationId xmlns:a16="http://schemas.microsoft.com/office/drawing/2014/main" id="{48F35D2F-14E8-32B3-7BE2-1DF65BB987B6}"/>
              </a:ext>
            </a:extLst>
          </p:cNvPr>
          <p:cNvSpPr>
            <a:spLocks noGrp="1"/>
          </p:cNvSpPr>
          <p:nvPr>
            <p:ph idx="1"/>
          </p:nvPr>
        </p:nvSpPr>
        <p:spPr/>
        <p:txBody>
          <a:bodyPr/>
          <a:lstStyle/>
          <a:p>
            <a:r>
              <a:rPr lang="de-DE" dirty="0"/>
              <a:t>Füge </a:t>
            </a:r>
            <a:r>
              <a:rPr lang="de-DE" dirty="0" err="1"/>
              <a:t>Dependencies</a:t>
            </a:r>
            <a:r>
              <a:rPr lang="de-DE" dirty="0"/>
              <a:t> hinzu.</a:t>
            </a:r>
          </a:p>
          <a:p>
            <a:r>
              <a:rPr lang="de-DE" dirty="0"/>
              <a:t>Füge @EnableAspectJAutoProxy Annotation bei einer Konfigurationsklasse hinzu.</a:t>
            </a:r>
          </a:p>
        </p:txBody>
      </p:sp>
      <p:pic>
        <p:nvPicPr>
          <p:cNvPr id="5" name="Grafik 4">
            <a:extLst>
              <a:ext uri="{FF2B5EF4-FFF2-40B4-BE49-F238E27FC236}">
                <a16:creationId xmlns:a16="http://schemas.microsoft.com/office/drawing/2014/main" id="{4D9AA4E6-67DD-3D44-3AAD-E3BB0B93FEE7}"/>
              </a:ext>
            </a:extLst>
          </p:cNvPr>
          <p:cNvPicPr>
            <a:picLocks noChangeAspect="1"/>
          </p:cNvPicPr>
          <p:nvPr/>
        </p:nvPicPr>
        <p:blipFill>
          <a:blip r:embed="rId2"/>
          <a:stretch>
            <a:fillRect/>
          </a:stretch>
        </p:blipFill>
        <p:spPr>
          <a:xfrm>
            <a:off x="2606963" y="3242253"/>
            <a:ext cx="6698673" cy="3386062"/>
          </a:xfrm>
          <a:prstGeom prst="rect">
            <a:avLst/>
          </a:prstGeom>
        </p:spPr>
      </p:pic>
      <p:pic>
        <p:nvPicPr>
          <p:cNvPr id="6" name="Grafik 5">
            <a:extLst>
              <a:ext uri="{FF2B5EF4-FFF2-40B4-BE49-F238E27FC236}">
                <a16:creationId xmlns:a16="http://schemas.microsoft.com/office/drawing/2014/main" id="{D327737F-8687-67B4-0DE0-451721B73956}"/>
              </a:ext>
            </a:extLst>
          </p:cNvPr>
          <p:cNvPicPr>
            <a:picLocks noChangeAspect="1"/>
          </p:cNvPicPr>
          <p:nvPr/>
        </p:nvPicPr>
        <p:blipFill>
          <a:blip r:embed="rId3"/>
          <a:stretch>
            <a:fillRect/>
          </a:stretch>
        </p:blipFill>
        <p:spPr>
          <a:xfrm>
            <a:off x="9693319" y="3375764"/>
            <a:ext cx="2400300" cy="419100"/>
          </a:xfrm>
          <a:prstGeom prst="rect">
            <a:avLst/>
          </a:prstGeom>
        </p:spPr>
      </p:pic>
      <p:sp>
        <p:nvSpPr>
          <p:cNvPr id="7" name="Textfeld 6">
            <a:extLst>
              <a:ext uri="{FF2B5EF4-FFF2-40B4-BE49-F238E27FC236}">
                <a16:creationId xmlns:a16="http://schemas.microsoft.com/office/drawing/2014/main" id="{54F3C908-ECF0-9E81-F383-222A58CFF50D}"/>
              </a:ext>
            </a:extLst>
          </p:cNvPr>
          <p:cNvSpPr txBox="1"/>
          <p:nvPr/>
        </p:nvSpPr>
        <p:spPr>
          <a:xfrm>
            <a:off x="9727701" y="3006432"/>
            <a:ext cx="2331536" cy="369332"/>
          </a:xfrm>
          <a:prstGeom prst="rect">
            <a:avLst/>
          </a:prstGeom>
          <a:noFill/>
        </p:spPr>
        <p:txBody>
          <a:bodyPr wrap="none" rtlCol="0">
            <a:spAutoFit/>
          </a:bodyPr>
          <a:lstStyle/>
          <a:p>
            <a:r>
              <a:rPr lang="de-DE" dirty="0"/>
              <a:t>Bei XML Konfiguration:</a:t>
            </a:r>
          </a:p>
        </p:txBody>
      </p:sp>
    </p:spTree>
    <p:extLst>
      <p:ext uri="{BB962C8B-B14F-4D97-AF65-F5344CB8AC3E}">
        <p14:creationId xmlns:p14="http://schemas.microsoft.com/office/powerpoint/2010/main" val="1522579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3AA9DE-9BBB-EC0A-3A87-6871540FBA2C}"/>
              </a:ext>
            </a:extLst>
          </p:cNvPr>
          <p:cNvSpPr>
            <a:spLocks noGrp="1"/>
          </p:cNvSpPr>
          <p:nvPr>
            <p:ph type="title"/>
          </p:nvPr>
        </p:nvSpPr>
        <p:spPr/>
        <p:txBody>
          <a:bodyPr/>
          <a:lstStyle/>
          <a:p>
            <a:r>
              <a:rPr lang="de-DE" dirty="0"/>
              <a:t>Grundbegriffe bei AOP</a:t>
            </a:r>
          </a:p>
        </p:txBody>
      </p:sp>
      <p:graphicFrame>
        <p:nvGraphicFramePr>
          <p:cNvPr id="4" name="Tabelle 4">
            <a:extLst>
              <a:ext uri="{FF2B5EF4-FFF2-40B4-BE49-F238E27FC236}">
                <a16:creationId xmlns:a16="http://schemas.microsoft.com/office/drawing/2014/main" id="{A30A8EA7-F364-B71B-D9F0-8B526A717467}"/>
              </a:ext>
            </a:extLst>
          </p:cNvPr>
          <p:cNvGraphicFramePr>
            <a:graphicFrameLocks noGrp="1"/>
          </p:cNvGraphicFramePr>
          <p:nvPr>
            <p:ph idx="1"/>
            <p:extLst>
              <p:ext uri="{D42A27DB-BD31-4B8C-83A1-F6EECF244321}">
                <p14:modId xmlns:p14="http://schemas.microsoft.com/office/powerpoint/2010/main" val="3454923576"/>
              </p:ext>
            </p:extLst>
          </p:nvPr>
        </p:nvGraphicFramePr>
        <p:xfrm>
          <a:off x="838200" y="1539875"/>
          <a:ext cx="10515600" cy="4947920"/>
        </p:xfrm>
        <a:graphic>
          <a:graphicData uri="http://schemas.openxmlformats.org/drawingml/2006/table">
            <a:tbl>
              <a:tblPr firstRow="1" bandRow="1">
                <a:tableStyleId>{5C22544A-7EE6-4342-B048-85BDC9FD1C3A}</a:tableStyleId>
              </a:tblPr>
              <a:tblGrid>
                <a:gridCol w="1029792">
                  <a:extLst>
                    <a:ext uri="{9D8B030D-6E8A-4147-A177-3AD203B41FA5}">
                      <a16:colId xmlns:a16="http://schemas.microsoft.com/office/drawing/2014/main" val="1949129628"/>
                    </a:ext>
                  </a:extLst>
                </a:gridCol>
                <a:gridCol w="1744729">
                  <a:extLst>
                    <a:ext uri="{9D8B030D-6E8A-4147-A177-3AD203B41FA5}">
                      <a16:colId xmlns:a16="http://schemas.microsoft.com/office/drawing/2014/main" val="2577222273"/>
                    </a:ext>
                  </a:extLst>
                </a:gridCol>
                <a:gridCol w="7741079">
                  <a:extLst>
                    <a:ext uri="{9D8B030D-6E8A-4147-A177-3AD203B41FA5}">
                      <a16:colId xmlns:a16="http://schemas.microsoft.com/office/drawing/2014/main" val="3691112793"/>
                    </a:ext>
                  </a:extLst>
                </a:gridCol>
              </a:tblGrid>
              <a:tr h="370840">
                <a:tc>
                  <a:txBody>
                    <a:bodyPr/>
                    <a:lstStyle/>
                    <a:p>
                      <a:r>
                        <a:rPr lang="de-DE" sz="1600" dirty="0"/>
                        <a:t>Begriff</a:t>
                      </a:r>
                    </a:p>
                  </a:txBody>
                  <a:tcPr/>
                </a:tc>
                <a:tc>
                  <a:txBody>
                    <a:bodyPr/>
                    <a:lstStyle/>
                    <a:p>
                      <a:r>
                        <a:rPr lang="de-DE" sz="1600" dirty="0"/>
                        <a:t>Ganz kurz</a:t>
                      </a:r>
                    </a:p>
                  </a:txBody>
                  <a:tcPr/>
                </a:tc>
                <a:tc>
                  <a:txBody>
                    <a:bodyPr/>
                    <a:lstStyle/>
                    <a:p>
                      <a:r>
                        <a:rPr lang="de-DE" sz="1600" dirty="0"/>
                        <a:t>Bedeutung</a:t>
                      </a:r>
                    </a:p>
                  </a:txBody>
                  <a:tcPr/>
                </a:tc>
                <a:extLst>
                  <a:ext uri="{0D108BD9-81ED-4DB2-BD59-A6C34878D82A}">
                    <a16:rowId xmlns:a16="http://schemas.microsoft.com/office/drawing/2014/main" val="327017947"/>
                  </a:ext>
                </a:extLst>
              </a:tr>
              <a:tr h="370840">
                <a:tc>
                  <a:txBody>
                    <a:bodyPr/>
                    <a:lstStyle/>
                    <a:p>
                      <a:r>
                        <a:rPr lang="de-DE" sz="1600" dirty="0" err="1"/>
                        <a:t>Aspect</a:t>
                      </a:r>
                      <a:endParaRPr lang="de-DE" sz="1600" dirty="0"/>
                    </a:p>
                  </a:txBody>
                  <a:tcPr/>
                </a:tc>
                <a:tc>
                  <a:txBody>
                    <a:bodyPr/>
                    <a:lstStyle/>
                    <a:p>
                      <a:r>
                        <a:rPr lang="de-DE" sz="1600" dirty="0"/>
                        <a:t>Klasse, mit Cross Cutting </a:t>
                      </a:r>
                      <a:r>
                        <a:rPr lang="de-DE" sz="1600" dirty="0" err="1"/>
                        <a:t>Concern</a:t>
                      </a:r>
                      <a:endParaRPr lang="de-DE" sz="1600" dirty="0"/>
                    </a:p>
                  </a:txBody>
                  <a:tcPr/>
                </a:tc>
                <a:tc>
                  <a:txBody>
                    <a:bodyPr/>
                    <a:lstStyle/>
                    <a:p>
                      <a:r>
                        <a:rPr lang="de-DE" sz="1600"/>
                        <a:t>Ein Codefeature, dass in vielen Stellen auftaucht und sich von der eigentlichen Businesslogik unterscheidet (z.B. Logging, Transactionsmanagement). Jeder Aspekt beschreibt eine „cross-cutting functionality“. Die Klasse, die das cross-cutting functionality implementiert, wird mit @Aspect und  @Component gekennzeichnet.</a:t>
                      </a:r>
                      <a:endParaRPr lang="de-DE" sz="1600" dirty="0"/>
                    </a:p>
                  </a:txBody>
                  <a:tcPr/>
                </a:tc>
                <a:extLst>
                  <a:ext uri="{0D108BD9-81ED-4DB2-BD59-A6C34878D82A}">
                    <a16:rowId xmlns:a16="http://schemas.microsoft.com/office/drawing/2014/main" val="144812414"/>
                  </a:ext>
                </a:extLst>
              </a:tr>
              <a:tr h="370840">
                <a:tc>
                  <a:txBody>
                    <a:bodyPr/>
                    <a:lstStyle/>
                    <a:p>
                      <a:r>
                        <a:rPr lang="de-DE" sz="1600" dirty="0" err="1"/>
                        <a:t>Joinpoint</a:t>
                      </a:r>
                      <a:endParaRPr lang="de-DE" sz="1600" dirty="0"/>
                    </a:p>
                  </a:txBody>
                  <a:tcPr/>
                </a:tc>
                <a:tc>
                  <a:txBody>
                    <a:bodyPr/>
                    <a:lstStyle/>
                    <a:p>
                      <a:r>
                        <a:rPr lang="de-DE" sz="1600" dirty="0"/>
                        <a:t>Wo setzt der Aspekt an?</a:t>
                      </a:r>
                    </a:p>
                  </a:txBody>
                  <a:tcPr/>
                </a:tc>
                <a:tc>
                  <a:txBody>
                    <a:bodyPr/>
                    <a:lstStyle/>
                    <a:p>
                      <a:r>
                        <a:rPr lang="de-DE" sz="1600" dirty="0"/>
                        <a:t>Spezieller Punkt in der Programmausführung (z.B. Methodenaufruf, </a:t>
                      </a:r>
                      <a:r>
                        <a:rPr lang="de-DE" sz="1600" dirty="0" err="1"/>
                        <a:t>Konstruktoraufruf</a:t>
                      </a:r>
                      <a:r>
                        <a:rPr lang="de-DE" sz="1600" dirty="0"/>
                        <a:t>.</a:t>
                      </a:r>
                    </a:p>
                    <a:p>
                      <a:r>
                        <a:rPr lang="de-DE" sz="1600" dirty="0"/>
                        <a:t>In </a:t>
                      </a:r>
                      <a:r>
                        <a:rPr lang="de-DE" sz="1600" dirty="0" err="1"/>
                        <a:t>SpringAOP</a:t>
                      </a:r>
                      <a:r>
                        <a:rPr lang="de-DE" sz="1600" dirty="0"/>
                        <a:t> beinhaltet das </a:t>
                      </a:r>
                      <a:r>
                        <a:rPr lang="de-DE" sz="1600" dirty="0" err="1"/>
                        <a:t>Joinpoint</a:t>
                      </a:r>
                      <a:r>
                        <a:rPr lang="de-DE" sz="1600" dirty="0"/>
                        <a:t>-Objekt wird alle Informationen über den Methodenaufruf beinhalten (</a:t>
                      </a:r>
                      <a:r>
                        <a:rPr lang="de-DE" sz="1600" dirty="0" err="1"/>
                        <a:t>this</a:t>
                      </a:r>
                      <a:r>
                        <a:rPr lang="de-DE" sz="1600" dirty="0"/>
                        <a:t>-Referenz, Parameter, Signatur usw.)</a:t>
                      </a:r>
                    </a:p>
                  </a:txBody>
                  <a:tcPr/>
                </a:tc>
                <a:extLst>
                  <a:ext uri="{0D108BD9-81ED-4DB2-BD59-A6C34878D82A}">
                    <a16:rowId xmlns:a16="http://schemas.microsoft.com/office/drawing/2014/main" val="1889282020"/>
                  </a:ext>
                </a:extLst>
              </a:tr>
              <a:tr h="464452">
                <a:tc>
                  <a:txBody>
                    <a:bodyPr/>
                    <a:lstStyle/>
                    <a:p>
                      <a:r>
                        <a:rPr lang="de-DE" sz="1600" dirty="0" err="1"/>
                        <a:t>Advice</a:t>
                      </a:r>
                      <a:endParaRPr lang="de-DE" sz="1600" dirty="0"/>
                    </a:p>
                  </a:txBody>
                  <a:tcPr/>
                </a:tc>
                <a:tc>
                  <a:txBody>
                    <a:bodyPr/>
                    <a:lstStyle/>
                    <a:p>
                      <a:r>
                        <a:rPr lang="de-DE" sz="1600" dirty="0"/>
                        <a:t>Einzelne neue Funktionalität</a:t>
                      </a:r>
                    </a:p>
                  </a:txBody>
                  <a:tcPr/>
                </a:tc>
                <a:tc>
                  <a:txBody>
                    <a:bodyPr/>
                    <a:lstStyle/>
                    <a:p>
                      <a:r>
                        <a:rPr lang="de-DE" sz="1600" dirty="0"/>
                        <a:t>Aktionen, die auf einem bestimmten </a:t>
                      </a:r>
                      <a:r>
                        <a:rPr lang="de-DE" sz="1600" dirty="0" err="1"/>
                        <a:t>Joinpoint</a:t>
                      </a:r>
                      <a:r>
                        <a:rPr lang="de-DE" sz="1600" dirty="0"/>
                        <a:t> ausgeführt werden. Dies werden die Methoden sein, die die </a:t>
                      </a:r>
                      <a:r>
                        <a:rPr lang="de-DE" sz="1600" dirty="0" err="1"/>
                        <a:t>cross-cutting</a:t>
                      </a:r>
                      <a:r>
                        <a:rPr lang="de-DE" sz="1600" dirty="0"/>
                        <a:t> </a:t>
                      </a:r>
                      <a:r>
                        <a:rPr lang="de-DE" sz="1600" dirty="0" err="1"/>
                        <a:t>functionality</a:t>
                      </a:r>
                      <a:r>
                        <a:rPr lang="de-DE" sz="1600" dirty="0"/>
                        <a:t> implementieren.</a:t>
                      </a:r>
                    </a:p>
                  </a:txBody>
                  <a:tcPr/>
                </a:tc>
                <a:extLst>
                  <a:ext uri="{0D108BD9-81ED-4DB2-BD59-A6C34878D82A}">
                    <a16:rowId xmlns:a16="http://schemas.microsoft.com/office/drawing/2014/main" val="758867688"/>
                  </a:ext>
                </a:extLst>
              </a:tr>
              <a:tr h="370840">
                <a:tc>
                  <a:txBody>
                    <a:bodyPr/>
                    <a:lstStyle/>
                    <a:p>
                      <a:r>
                        <a:rPr lang="de-DE" sz="1600" dirty="0"/>
                        <a:t>Pointcut</a:t>
                      </a:r>
                    </a:p>
                  </a:txBody>
                  <a:tcPr/>
                </a:tc>
                <a:tc>
                  <a:txBody>
                    <a:bodyPr/>
                    <a:lstStyle/>
                    <a:p>
                      <a:r>
                        <a:rPr lang="de-DE" sz="1600" dirty="0"/>
                        <a:t>Wer ist vom Aspekt betroffen?</a:t>
                      </a:r>
                    </a:p>
                  </a:txBody>
                  <a:tcPr/>
                </a:tc>
                <a:tc>
                  <a:txBody>
                    <a:bodyPr/>
                    <a:lstStyle/>
                    <a:p>
                      <a:r>
                        <a:rPr lang="de-DE" sz="1600" dirty="0"/>
                        <a:t>Gibt an, welche </a:t>
                      </a:r>
                      <a:r>
                        <a:rPr lang="de-DE" sz="1600" dirty="0" err="1"/>
                        <a:t>JoinPoints</a:t>
                      </a:r>
                      <a:r>
                        <a:rPr lang="de-DE" sz="1600" dirty="0"/>
                        <a:t> welche </a:t>
                      </a:r>
                      <a:r>
                        <a:rPr lang="de-DE" sz="1600" dirty="0" err="1"/>
                        <a:t>Advices</a:t>
                      </a:r>
                      <a:r>
                        <a:rPr lang="de-DE" sz="1600" dirty="0"/>
                        <a:t> durchführen sollen. Wird über </a:t>
                      </a:r>
                      <a:r>
                        <a:rPr lang="de-DE" sz="1600" dirty="0" err="1"/>
                        <a:t>Pointut</a:t>
                      </a:r>
                      <a:r>
                        <a:rPr lang="de-DE" sz="1600" dirty="0"/>
                        <a:t> Designator Language gesteuert.</a:t>
                      </a:r>
                    </a:p>
                  </a:txBody>
                  <a:tcPr/>
                </a:tc>
                <a:extLst>
                  <a:ext uri="{0D108BD9-81ED-4DB2-BD59-A6C34878D82A}">
                    <a16:rowId xmlns:a16="http://schemas.microsoft.com/office/drawing/2014/main" val="1000467038"/>
                  </a:ext>
                </a:extLst>
              </a:tr>
              <a:tr h="370840">
                <a:tc>
                  <a:txBody>
                    <a:bodyPr/>
                    <a:lstStyle/>
                    <a:p>
                      <a:r>
                        <a:rPr lang="de-DE" sz="1600" dirty="0"/>
                        <a:t>Target </a:t>
                      </a:r>
                      <a:r>
                        <a:rPr lang="de-DE" sz="1600" dirty="0" err="1"/>
                        <a:t>Object</a:t>
                      </a:r>
                      <a:endParaRPr lang="de-DE" sz="1600" dirty="0"/>
                    </a:p>
                  </a:txBody>
                  <a:tcPr/>
                </a:tc>
                <a:tc>
                  <a:txBody>
                    <a:bodyPr/>
                    <a:lstStyle/>
                    <a:p>
                      <a:r>
                        <a:rPr lang="de-DE" sz="1600" dirty="0"/>
                        <a:t>Das Betroffene Objekt</a:t>
                      </a:r>
                    </a:p>
                  </a:txBody>
                  <a:tcPr/>
                </a:tc>
                <a:tc>
                  <a:txBody>
                    <a:bodyPr/>
                    <a:lstStyle/>
                    <a:p>
                      <a:r>
                        <a:rPr lang="de-DE" sz="1600" dirty="0"/>
                        <a:t>Das Objekt, auf dem </a:t>
                      </a:r>
                      <a:r>
                        <a:rPr lang="de-DE" sz="1600" dirty="0" err="1"/>
                        <a:t>Advices</a:t>
                      </a:r>
                      <a:r>
                        <a:rPr lang="de-DE" sz="1600" dirty="0"/>
                        <a:t> durchgeführt werden sollen.</a:t>
                      </a:r>
                    </a:p>
                    <a:p>
                      <a:r>
                        <a:rPr lang="de-DE" sz="1600" dirty="0"/>
                        <a:t>Spring erstellt ein Proxy basierend auf dem Target Objekt.</a:t>
                      </a:r>
                    </a:p>
                  </a:txBody>
                  <a:tcPr/>
                </a:tc>
                <a:extLst>
                  <a:ext uri="{0D108BD9-81ED-4DB2-BD59-A6C34878D82A}">
                    <a16:rowId xmlns:a16="http://schemas.microsoft.com/office/drawing/2014/main" val="746134587"/>
                  </a:ext>
                </a:extLst>
              </a:tr>
              <a:tr h="370840">
                <a:tc>
                  <a:txBody>
                    <a:bodyPr/>
                    <a:lstStyle/>
                    <a:p>
                      <a:r>
                        <a:rPr lang="de-DE" sz="1600" dirty="0"/>
                        <a:t>AOP Proxy</a:t>
                      </a:r>
                    </a:p>
                  </a:txBody>
                  <a:tcPr/>
                </a:tc>
                <a:tc>
                  <a:txBody>
                    <a:bodyPr/>
                    <a:lstStyle/>
                    <a:p>
                      <a:r>
                        <a:rPr lang="de-DE" sz="1600" dirty="0"/>
                        <a:t>„Objekt + Aspekt“</a:t>
                      </a:r>
                    </a:p>
                  </a:txBody>
                  <a:tcPr/>
                </a:tc>
                <a:tc>
                  <a:txBody>
                    <a:bodyPr/>
                    <a:lstStyle/>
                    <a:p>
                      <a:r>
                        <a:rPr lang="de-DE" sz="1600" dirty="0"/>
                        <a:t>Proxy, dass das Target Objekt umfasst und um </a:t>
                      </a:r>
                      <a:r>
                        <a:rPr lang="de-DE" sz="1600" dirty="0" err="1"/>
                        <a:t>Advices</a:t>
                      </a:r>
                      <a:r>
                        <a:rPr lang="de-DE" sz="1600" dirty="0"/>
                        <a:t> erweitert.</a:t>
                      </a:r>
                    </a:p>
                  </a:txBody>
                  <a:tcPr/>
                </a:tc>
                <a:extLst>
                  <a:ext uri="{0D108BD9-81ED-4DB2-BD59-A6C34878D82A}">
                    <a16:rowId xmlns:a16="http://schemas.microsoft.com/office/drawing/2014/main" val="85627672"/>
                  </a:ext>
                </a:extLst>
              </a:tr>
              <a:tr h="370840">
                <a:tc>
                  <a:txBody>
                    <a:bodyPr/>
                    <a:lstStyle/>
                    <a:p>
                      <a:r>
                        <a:rPr lang="de-DE" sz="1600" dirty="0" err="1"/>
                        <a:t>Weaving</a:t>
                      </a:r>
                      <a:endParaRPr lang="de-DE" sz="1600" dirty="0"/>
                    </a:p>
                  </a:txBody>
                  <a:tcPr/>
                </a:tc>
                <a:tc>
                  <a:txBody>
                    <a:bodyPr/>
                    <a:lstStyle/>
                    <a:p>
                      <a:r>
                        <a:rPr lang="de-DE" sz="1600" dirty="0" err="1"/>
                        <a:t>Aspektverkettung</a:t>
                      </a:r>
                      <a:endParaRPr lang="de-DE" sz="1600" dirty="0"/>
                    </a:p>
                  </a:txBody>
                  <a:tcPr/>
                </a:tc>
                <a:tc>
                  <a:txBody>
                    <a:bodyPr/>
                    <a:lstStyle/>
                    <a:p>
                      <a:r>
                        <a:rPr lang="de-DE" sz="1600" dirty="0"/>
                        <a:t>Prozess, der mehrere </a:t>
                      </a:r>
                      <a:r>
                        <a:rPr lang="de-DE" sz="1600" dirty="0" err="1"/>
                        <a:t>Advices</a:t>
                      </a:r>
                      <a:r>
                        <a:rPr lang="de-DE" sz="1600" dirty="0"/>
                        <a:t> zusammenstellt.</a:t>
                      </a:r>
                    </a:p>
                  </a:txBody>
                  <a:tcPr/>
                </a:tc>
                <a:extLst>
                  <a:ext uri="{0D108BD9-81ED-4DB2-BD59-A6C34878D82A}">
                    <a16:rowId xmlns:a16="http://schemas.microsoft.com/office/drawing/2014/main" val="3435066372"/>
                  </a:ext>
                </a:extLst>
              </a:tr>
            </a:tbl>
          </a:graphicData>
        </a:graphic>
      </p:graphicFrame>
    </p:spTree>
    <p:extLst>
      <p:ext uri="{BB962C8B-B14F-4D97-AF65-F5344CB8AC3E}">
        <p14:creationId xmlns:p14="http://schemas.microsoft.com/office/powerpoint/2010/main" val="3486964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C9DBFC-D006-B6C8-AE02-3771A523F6AF}"/>
              </a:ext>
            </a:extLst>
          </p:cNvPr>
          <p:cNvSpPr>
            <a:spLocks noGrp="1"/>
          </p:cNvSpPr>
          <p:nvPr>
            <p:ph type="title"/>
          </p:nvPr>
        </p:nvSpPr>
        <p:spPr/>
        <p:txBody>
          <a:bodyPr/>
          <a:lstStyle/>
          <a:p>
            <a:r>
              <a:rPr lang="de-DE" dirty="0"/>
              <a:t>Spring AOP Proxy</a:t>
            </a:r>
          </a:p>
        </p:txBody>
      </p:sp>
      <p:sp>
        <p:nvSpPr>
          <p:cNvPr id="3" name="Inhaltsplatzhalter 2">
            <a:extLst>
              <a:ext uri="{FF2B5EF4-FFF2-40B4-BE49-F238E27FC236}">
                <a16:creationId xmlns:a16="http://schemas.microsoft.com/office/drawing/2014/main" id="{F54ED419-CEB0-376F-2921-764B6C8DFB64}"/>
              </a:ext>
            </a:extLst>
          </p:cNvPr>
          <p:cNvSpPr>
            <a:spLocks noGrp="1"/>
          </p:cNvSpPr>
          <p:nvPr>
            <p:ph idx="1"/>
          </p:nvPr>
        </p:nvSpPr>
        <p:spPr/>
        <p:txBody>
          <a:bodyPr/>
          <a:lstStyle/>
          <a:p>
            <a:r>
              <a:rPr lang="de-DE" dirty="0"/>
              <a:t>Wenn die Klasse auch nur ein Interface implementiert, wird JDK Proxy von Spring AOP per </a:t>
            </a:r>
            <a:r>
              <a:rPr lang="de-DE" dirty="0" err="1"/>
              <a:t>default</a:t>
            </a:r>
            <a:r>
              <a:rPr lang="de-DE" dirty="0"/>
              <a:t> verwendet. Ansonsten </a:t>
            </a:r>
            <a:r>
              <a:rPr lang="de-DE" dirty="0" err="1"/>
              <a:t>CGLib</a:t>
            </a:r>
            <a:r>
              <a:rPr lang="de-DE" dirty="0"/>
              <a:t> Proxy.</a:t>
            </a:r>
          </a:p>
          <a:p>
            <a:r>
              <a:rPr lang="de-DE" dirty="0">
                <a:hlinkClick r:id="rId2"/>
              </a:rPr>
              <a:t>https://refactoring.guru/design-patterns/proxy</a:t>
            </a:r>
            <a:endParaRPr lang="de-DE" dirty="0"/>
          </a:p>
          <a:p>
            <a:endParaRPr lang="de-DE" dirty="0"/>
          </a:p>
        </p:txBody>
      </p:sp>
      <p:pic>
        <p:nvPicPr>
          <p:cNvPr id="1028" name="Picture 4">
            <a:extLst>
              <a:ext uri="{FF2B5EF4-FFF2-40B4-BE49-F238E27FC236}">
                <a16:creationId xmlns:a16="http://schemas.microsoft.com/office/drawing/2014/main" id="{D9616245-A3DD-5146-4DAC-64166B2F9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7214" y="3229225"/>
            <a:ext cx="5697536" cy="280644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erade Verbindung mit Pfeil 7">
            <a:extLst>
              <a:ext uri="{FF2B5EF4-FFF2-40B4-BE49-F238E27FC236}">
                <a16:creationId xmlns:a16="http://schemas.microsoft.com/office/drawing/2014/main" id="{437ED31E-A204-6097-B258-76AD451D4ECF}"/>
              </a:ext>
            </a:extLst>
          </p:cNvPr>
          <p:cNvCxnSpPr>
            <a:cxnSpLocks/>
          </p:cNvCxnSpPr>
          <p:nvPr/>
        </p:nvCxnSpPr>
        <p:spPr>
          <a:xfrm flipV="1">
            <a:off x="4114800" y="5753099"/>
            <a:ext cx="0" cy="527050"/>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sp>
        <p:nvSpPr>
          <p:cNvPr id="10" name="Textfeld 9">
            <a:extLst>
              <a:ext uri="{FF2B5EF4-FFF2-40B4-BE49-F238E27FC236}">
                <a16:creationId xmlns:a16="http://schemas.microsoft.com/office/drawing/2014/main" id="{4B481AF4-8428-34AD-BC01-F45246D141B8}"/>
              </a:ext>
            </a:extLst>
          </p:cNvPr>
          <p:cNvSpPr txBox="1"/>
          <p:nvPr/>
        </p:nvSpPr>
        <p:spPr>
          <a:xfrm>
            <a:off x="3834114" y="6192838"/>
            <a:ext cx="52610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de-DE" dirty="0" err="1">
                <a:solidFill>
                  <a:schemeClr val="accent1"/>
                </a:solidFill>
              </a:rPr>
              <a:t>this</a:t>
            </a:r>
            <a:endParaRPr lang="de-DE" dirty="0">
              <a:solidFill>
                <a:schemeClr val="accent1"/>
              </a:solidFill>
            </a:endParaRPr>
          </a:p>
        </p:txBody>
      </p:sp>
      <p:cxnSp>
        <p:nvCxnSpPr>
          <p:cNvPr id="11" name="Gerade Verbindung mit Pfeil 10">
            <a:extLst>
              <a:ext uri="{FF2B5EF4-FFF2-40B4-BE49-F238E27FC236}">
                <a16:creationId xmlns:a16="http://schemas.microsoft.com/office/drawing/2014/main" id="{8C8E9D9F-F0FA-DE5D-5572-4BB97F1D2C3F}"/>
              </a:ext>
            </a:extLst>
          </p:cNvPr>
          <p:cNvCxnSpPr>
            <a:cxnSpLocks/>
          </p:cNvCxnSpPr>
          <p:nvPr/>
        </p:nvCxnSpPr>
        <p:spPr>
          <a:xfrm flipV="1">
            <a:off x="5035550" y="5600184"/>
            <a:ext cx="0" cy="592654"/>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sp>
        <p:nvSpPr>
          <p:cNvPr id="12" name="Textfeld 11">
            <a:extLst>
              <a:ext uri="{FF2B5EF4-FFF2-40B4-BE49-F238E27FC236}">
                <a16:creationId xmlns:a16="http://schemas.microsoft.com/office/drawing/2014/main" id="{C35D16B9-A6B8-72AF-901B-623454E623EE}"/>
              </a:ext>
            </a:extLst>
          </p:cNvPr>
          <p:cNvSpPr txBox="1"/>
          <p:nvPr/>
        </p:nvSpPr>
        <p:spPr>
          <a:xfrm>
            <a:off x="4663236" y="6192838"/>
            <a:ext cx="744627"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de-DE" dirty="0" err="1">
                <a:solidFill>
                  <a:schemeClr val="accent1"/>
                </a:solidFill>
              </a:rPr>
              <a:t>target</a:t>
            </a:r>
            <a:endParaRPr lang="de-DE" dirty="0">
              <a:solidFill>
                <a:schemeClr val="accent1"/>
              </a:solidFill>
            </a:endParaRPr>
          </a:p>
        </p:txBody>
      </p:sp>
    </p:spTree>
    <p:extLst>
      <p:ext uri="{BB962C8B-B14F-4D97-AF65-F5344CB8AC3E}">
        <p14:creationId xmlns:p14="http://schemas.microsoft.com/office/powerpoint/2010/main" val="3497047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85961A-6D64-8580-D196-547CC813B572}"/>
              </a:ext>
            </a:extLst>
          </p:cNvPr>
          <p:cNvSpPr>
            <a:spLocks noGrp="1"/>
          </p:cNvSpPr>
          <p:nvPr>
            <p:ph type="title"/>
          </p:nvPr>
        </p:nvSpPr>
        <p:spPr/>
        <p:txBody>
          <a:bodyPr/>
          <a:lstStyle/>
          <a:p>
            <a:r>
              <a:rPr lang="de-DE" dirty="0" err="1"/>
              <a:t>Joinpoint</a:t>
            </a:r>
            <a:endParaRPr lang="de-DE" dirty="0"/>
          </a:p>
        </p:txBody>
      </p:sp>
      <p:sp>
        <p:nvSpPr>
          <p:cNvPr id="3" name="Inhaltsplatzhalter 2">
            <a:extLst>
              <a:ext uri="{FF2B5EF4-FFF2-40B4-BE49-F238E27FC236}">
                <a16:creationId xmlns:a16="http://schemas.microsoft.com/office/drawing/2014/main" id="{D42A5933-91CB-09C1-A1B9-DBBF75B4B41A}"/>
              </a:ext>
            </a:extLst>
          </p:cNvPr>
          <p:cNvSpPr>
            <a:spLocks noGrp="1"/>
          </p:cNvSpPr>
          <p:nvPr>
            <p:ph idx="1"/>
          </p:nvPr>
        </p:nvSpPr>
        <p:spPr/>
        <p:txBody>
          <a:bodyPr/>
          <a:lstStyle/>
          <a:p>
            <a:r>
              <a:rPr lang="de-DE" dirty="0"/>
              <a:t>Spring AOP unterstützt nur </a:t>
            </a:r>
            <a:r>
              <a:rPr lang="de-DE" dirty="0" err="1"/>
              <a:t>Joinpoints</a:t>
            </a:r>
            <a:r>
              <a:rPr lang="de-DE" dirty="0"/>
              <a:t> bei der Methodenausführung.</a:t>
            </a:r>
          </a:p>
        </p:txBody>
      </p:sp>
      <p:pic>
        <p:nvPicPr>
          <p:cNvPr id="5" name="Grafik 4">
            <a:extLst>
              <a:ext uri="{FF2B5EF4-FFF2-40B4-BE49-F238E27FC236}">
                <a16:creationId xmlns:a16="http://schemas.microsoft.com/office/drawing/2014/main" id="{CD464506-7CB7-49AE-AEEC-48FE6ED10E1D}"/>
              </a:ext>
            </a:extLst>
          </p:cNvPr>
          <p:cNvPicPr>
            <a:picLocks noChangeAspect="1"/>
          </p:cNvPicPr>
          <p:nvPr/>
        </p:nvPicPr>
        <p:blipFill>
          <a:blip r:embed="rId2"/>
          <a:stretch>
            <a:fillRect/>
          </a:stretch>
        </p:blipFill>
        <p:spPr>
          <a:xfrm>
            <a:off x="2960687" y="2751137"/>
            <a:ext cx="5534025" cy="2981325"/>
          </a:xfrm>
          <a:prstGeom prst="rect">
            <a:avLst/>
          </a:prstGeom>
        </p:spPr>
      </p:pic>
    </p:spTree>
    <p:extLst>
      <p:ext uri="{BB962C8B-B14F-4D97-AF65-F5344CB8AC3E}">
        <p14:creationId xmlns:p14="http://schemas.microsoft.com/office/powerpoint/2010/main" val="2046441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3B9C4A-8CB0-2F27-9CA6-5228EEEB2E9E}"/>
              </a:ext>
            </a:extLst>
          </p:cNvPr>
          <p:cNvSpPr>
            <a:spLocks noGrp="1"/>
          </p:cNvSpPr>
          <p:nvPr>
            <p:ph type="title"/>
          </p:nvPr>
        </p:nvSpPr>
        <p:spPr/>
        <p:txBody>
          <a:bodyPr/>
          <a:lstStyle/>
          <a:p>
            <a:r>
              <a:rPr lang="de-DE" dirty="0"/>
              <a:t>Was ist Spring?</a:t>
            </a:r>
          </a:p>
        </p:txBody>
      </p:sp>
      <p:sp>
        <p:nvSpPr>
          <p:cNvPr id="3" name="Inhaltsplatzhalter 2">
            <a:extLst>
              <a:ext uri="{FF2B5EF4-FFF2-40B4-BE49-F238E27FC236}">
                <a16:creationId xmlns:a16="http://schemas.microsoft.com/office/drawing/2014/main" id="{0A913F31-1D3F-7210-68A8-EED16048E258}"/>
              </a:ext>
            </a:extLst>
          </p:cNvPr>
          <p:cNvSpPr>
            <a:spLocks noGrp="1"/>
          </p:cNvSpPr>
          <p:nvPr>
            <p:ph idx="1"/>
          </p:nvPr>
        </p:nvSpPr>
        <p:spPr/>
        <p:txBody>
          <a:bodyPr>
            <a:normAutofit/>
          </a:bodyPr>
          <a:lstStyle/>
          <a:p>
            <a:r>
              <a:rPr lang="de-DE" dirty="0"/>
              <a:t>Spring erstellt… </a:t>
            </a:r>
          </a:p>
          <a:p>
            <a:pPr lvl="1"/>
            <a:r>
              <a:rPr lang="de-DE" dirty="0"/>
              <a:t>Anwendungen, die auf der JDK eines Servers laufen.</a:t>
            </a:r>
          </a:p>
          <a:p>
            <a:pPr lvl="1"/>
            <a:r>
              <a:rPr lang="de-DE" dirty="0"/>
              <a:t>einzelne </a:t>
            </a:r>
            <a:r>
              <a:rPr lang="de-DE" dirty="0" err="1"/>
              <a:t>jar</a:t>
            </a:r>
            <a:r>
              <a:rPr lang="de-DE" dirty="0"/>
              <a:t>-Dateien, mit eingebetteten Server oder war-Dateien.</a:t>
            </a:r>
          </a:p>
          <a:p>
            <a:pPr lvl="1"/>
            <a:r>
              <a:rPr lang="de-DE" dirty="0" err="1"/>
              <a:t>Standalone</a:t>
            </a:r>
            <a:r>
              <a:rPr lang="de-DE" dirty="0"/>
              <a:t> Anwendungen.</a:t>
            </a:r>
          </a:p>
          <a:p>
            <a:r>
              <a:rPr lang="de-DE" dirty="0"/>
              <a:t>Spring unterstützt auch Groovy und </a:t>
            </a:r>
            <a:r>
              <a:rPr lang="de-DE" dirty="0" err="1"/>
              <a:t>Kotlin</a:t>
            </a:r>
            <a:r>
              <a:rPr lang="de-DE" dirty="0"/>
              <a:t>.</a:t>
            </a:r>
          </a:p>
          <a:p>
            <a:r>
              <a:rPr lang="de-DE" dirty="0"/>
              <a:t>Aktuelle Spring Version (Feb. 2023): 6.0.3, benötigt Java 17</a:t>
            </a:r>
          </a:p>
          <a:p>
            <a:r>
              <a:rPr lang="de-DE" dirty="0"/>
              <a:t>Aktuelle Spring Boot Version:  3.0.2</a:t>
            </a:r>
          </a:p>
          <a:p>
            <a:r>
              <a:rPr lang="de-DE" dirty="0"/>
              <a:t>Spring ist zunächst ein 2003 gestartetes Projekt, auf dem viele weiter Projekte basieren.</a:t>
            </a:r>
          </a:p>
        </p:txBody>
      </p:sp>
    </p:spTree>
    <p:extLst>
      <p:ext uri="{BB962C8B-B14F-4D97-AF65-F5344CB8AC3E}">
        <p14:creationId xmlns:p14="http://schemas.microsoft.com/office/powerpoint/2010/main" val="4368430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B70767C3-7481-3318-70B1-24A23F8F2456}"/>
              </a:ext>
            </a:extLst>
          </p:cNvPr>
          <p:cNvPicPr>
            <a:picLocks noChangeAspect="1"/>
          </p:cNvPicPr>
          <p:nvPr/>
        </p:nvPicPr>
        <p:blipFill>
          <a:blip r:embed="rId2"/>
          <a:stretch>
            <a:fillRect/>
          </a:stretch>
        </p:blipFill>
        <p:spPr>
          <a:xfrm>
            <a:off x="2970213" y="1533525"/>
            <a:ext cx="6008687" cy="4622067"/>
          </a:xfrm>
          <a:prstGeom prst="rect">
            <a:avLst/>
          </a:prstGeom>
        </p:spPr>
      </p:pic>
      <p:sp>
        <p:nvSpPr>
          <p:cNvPr id="2" name="Titel 1">
            <a:extLst>
              <a:ext uri="{FF2B5EF4-FFF2-40B4-BE49-F238E27FC236}">
                <a16:creationId xmlns:a16="http://schemas.microsoft.com/office/drawing/2014/main" id="{1A8EB9CB-AFAE-4C96-A8D6-C0721CEBC5DA}"/>
              </a:ext>
            </a:extLst>
          </p:cNvPr>
          <p:cNvSpPr>
            <a:spLocks noGrp="1"/>
          </p:cNvSpPr>
          <p:nvPr>
            <p:ph type="title"/>
          </p:nvPr>
        </p:nvSpPr>
        <p:spPr/>
        <p:txBody>
          <a:bodyPr/>
          <a:lstStyle/>
          <a:p>
            <a:r>
              <a:rPr lang="de-DE" dirty="0"/>
              <a:t>Übersicht</a:t>
            </a:r>
          </a:p>
        </p:txBody>
      </p:sp>
      <p:sp>
        <p:nvSpPr>
          <p:cNvPr id="8" name="Rechteck 7">
            <a:extLst>
              <a:ext uri="{FF2B5EF4-FFF2-40B4-BE49-F238E27FC236}">
                <a16:creationId xmlns:a16="http://schemas.microsoft.com/office/drawing/2014/main" id="{398D155F-034C-B7B8-0E63-B0FAC1D4DE64}"/>
              </a:ext>
            </a:extLst>
          </p:cNvPr>
          <p:cNvSpPr/>
          <p:nvPr/>
        </p:nvSpPr>
        <p:spPr>
          <a:xfrm>
            <a:off x="3295650" y="3543300"/>
            <a:ext cx="514350" cy="203200"/>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9" name="Rechteck 8">
            <a:extLst>
              <a:ext uri="{FF2B5EF4-FFF2-40B4-BE49-F238E27FC236}">
                <a16:creationId xmlns:a16="http://schemas.microsoft.com/office/drawing/2014/main" id="{66F87EFC-27D8-A159-B33B-3590A083B938}"/>
              </a:ext>
            </a:extLst>
          </p:cNvPr>
          <p:cNvSpPr/>
          <p:nvPr/>
        </p:nvSpPr>
        <p:spPr>
          <a:xfrm>
            <a:off x="3295650" y="4622800"/>
            <a:ext cx="444500" cy="203200"/>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10" name="Rechteck 9">
            <a:extLst>
              <a:ext uri="{FF2B5EF4-FFF2-40B4-BE49-F238E27FC236}">
                <a16:creationId xmlns:a16="http://schemas.microsoft.com/office/drawing/2014/main" id="{E9FD5B05-0F82-8A1C-5A19-A9F3F2DDD789}"/>
              </a:ext>
            </a:extLst>
          </p:cNvPr>
          <p:cNvSpPr/>
          <p:nvPr/>
        </p:nvSpPr>
        <p:spPr>
          <a:xfrm>
            <a:off x="3295650" y="2895599"/>
            <a:ext cx="3708400" cy="419099"/>
          </a:xfrm>
          <a:prstGeom prst="rect">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
        <p:nvSpPr>
          <p:cNvPr id="11" name="Rechteck 10">
            <a:extLst>
              <a:ext uri="{FF2B5EF4-FFF2-40B4-BE49-F238E27FC236}">
                <a16:creationId xmlns:a16="http://schemas.microsoft.com/office/drawing/2014/main" id="{20167074-380D-67E0-0567-F1EFF1D01FDB}"/>
              </a:ext>
            </a:extLst>
          </p:cNvPr>
          <p:cNvSpPr/>
          <p:nvPr/>
        </p:nvSpPr>
        <p:spPr>
          <a:xfrm>
            <a:off x="3854450" y="3543301"/>
            <a:ext cx="1270000" cy="203200"/>
          </a:xfrm>
          <a:prstGeom prst="rect">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
        <p:nvSpPr>
          <p:cNvPr id="12" name="Rechteck 11">
            <a:extLst>
              <a:ext uri="{FF2B5EF4-FFF2-40B4-BE49-F238E27FC236}">
                <a16:creationId xmlns:a16="http://schemas.microsoft.com/office/drawing/2014/main" id="{3C8D470F-98DE-4DEF-D420-38F1838E2DC6}"/>
              </a:ext>
            </a:extLst>
          </p:cNvPr>
          <p:cNvSpPr/>
          <p:nvPr/>
        </p:nvSpPr>
        <p:spPr>
          <a:xfrm>
            <a:off x="3778250" y="4632081"/>
            <a:ext cx="1270000" cy="203200"/>
          </a:xfrm>
          <a:prstGeom prst="rect">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
        <p:nvSpPr>
          <p:cNvPr id="13" name="Flussdiagramm: Prozess 12">
            <a:extLst>
              <a:ext uri="{FF2B5EF4-FFF2-40B4-BE49-F238E27FC236}">
                <a16:creationId xmlns:a16="http://schemas.microsoft.com/office/drawing/2014/main" id="{67FD91B7-E135-EA48-7FE2-EE9F01FBDFF6}"/>
              </a:ext>
            </a:extLst>
          </p:cNvPr>
          <p:cNvSpPr/>
          <p:nvPr/>
        </p:nvSpPr>
        <p:spPr>
          <a:xfrm>
            <a:off x="3295650" y="3784600"/>
            <a:ext cx="3308350" cy="603250"/>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4" name="Flussdiagramm: Prozess 13">
            <a:extLst>
              <a:ext uri="{FF2B5EF4-FFF2-40B4-BE49-F238E27FC236}">
                <a16:creationId xmlns:a16="http://schemas.microsoft.com/office/drawing/2014/main" id="{E95BAC71-A706-7572-1EAE-63AC3F983107}"/>
              </a:ext>
            </a:extLst>
          </p:cNvPr>
          <p:cNvSpPr/>
          <p:nvPr/>
        </p:nvSpPr>
        <p:spPr>
          <a:xfrm>
            <a:off x="3295650" y="4865322"/>
            <a:ext cx="3308350" cy="603250"/>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7" name="Flussdiagramm: Prozess 16">
            <a:extLst>
              <a:ext uri="{FF2B5EF4-FFF2-40B4-BE49-F238E27FC236}">
                <a16:creationId xmlns:a16="http://schemas.microsoft.com/office/drawing/2014/main" id="{27B77FF2-4E6B-1C5E-DE21-33A821E0E0E1}"/>
              </a:ext>
            </a:extLst>
          </p:cNvPr>
          <p:cNvSpPr/>
          <p:nvPr/>
        </p:nvSpPr>
        <p:spPr>
          <a:xfrm>
            <a:off x="3117850" y="2470150"/>
            <a:ext cx="5734050" cy="3473450"/>
          </a:xfrm>
          <a:prstGeom prst="flowChartProcess">
            <a:avLst/>
          </a:prstGeom>
          <a:noFill/>
          <a:ln w="9525" cap="flat" cmpd="sng" algn="ctr">
            <a:solidFill>
              <a:schemeClr val="accent4"/>
            </a:solidFill>
            <a:prstDash val="solid"/>
            <a:round/>
            <a:headEnd type="none" w="med" len="med"/>
            <a:tailEnd type="none" w="med" len="med"/>
          </a:ln>
          <a:effectLst>
            <a:glow rad="63500">
              <a:schemeClr val="accent4">
                <a:satMod val="175000"/>
                <a:alpha val="40000"/>
              </a:schemeClr>
            </a:glow>
          </a:effectLst>
        </p:spPr>
        <p:style>
          <a:lnRef idx="0">
            <a:scrgbClr r="0" g="0" b="0"/>
          </a:lnRef>
          <a:fillRef idx="0">
            <a:scrgbClr r="0" g="0" b="0"/>
          </a:fillRef>
          <a:effectRef idx="0">
            <a:scrgbClr r="0" g="0" b="0"/>
          </a:effectRef>
          <a:fontRef idx="minor">
            <a:schemeClr val="accent4"/>
          </a:fontRef>
        </p:style>
        <p:txBody>
          <a:bodyPr rtlCol="0" anchor="ctr"/>
          <a:lstStyle/>
          <a:p>
            <a:pPr algn="ctr"/>
            <a:endParaRPr lang="de-DE"/>
          </a:p>
        </p:txBody>
      </p:sp>
      <p:sp>
        <p:nvSpPr>
          <p:cNvPr id="18" name="Textfeld 17">
            <a:extLst>
              <a:ext uri="{FF2B5EF4-FFF2-40B4-BE49-F238E27FC236}">
                <a16:creationId xmlns:a16="http://schemas.microsoft.com/office/drawing/2014/main" id="{151C0D2C-9667-A885-B551-E1FFEE28567A}"/>
              </a:ext>
            </a:extLst>
          </p:cNvPr>
          <p:cNvSpPr txBox="1"/>
          <p:nvPr/>
        </p:nvSpPr>
        <p:spPr>
          <a:xfrm>
            <a:off x="7264400" y="2146300"/>
            <a:ext cx="1215846" cy="369332"/>
          </a:xfrm>
          <a:prstGeom prst="rect">
            <a:avLst/>
          </a:prstGeom>
          <a:noFill/>
        </p:spPr>
        <p:txBody>
          <a:bodyPr wrap="none" rtlCol="0">
            <a:spAutoFit/>
          </a:bodyPr>
          <a:lstStyle/>
          <a:p>
            <a:r>
              <a:rPr lang="de-DE" dirty="0">
                <a:solidFill>
                  <a:schemeClr val="accent4"/>
                </a:solidFill>
              </a:rPr>
              <a:t>Der Aspekt</a:t>
            </a:r>
          </a:p>
        </p:txBody>
      </p:sp>
      <p:sp>
        <p:nvSpPr>
          <p:cNvPr id="19" name="Textfeld 18">
            <a:extLst>
              <a:ext uri="{FF2B5EF4-FFF2-40B4-BE49-F238E27FC236}">
                <a16:creationId xmlns:a16="http://schemas.microsoft.com/office/drawing/2014/main" id="{3AB6169A-8897-F561-B8E0-4574B933EC78}"/>
              </a:ext>
            </a:extLst>
          </p:cNvPr>
          <p:cNvSpPr txBox="1"/>
          <p:nvPr/>
        </p:nvSpPr>
        <p:spPr>
          <a:xfrm>
            <a:off x="7008723" y="2676644"/>
            <a:ext cx="1727200" cy="830997"/>
          </a:xfrm>
          <a:prstGeom prst="rect">
            <a:avLst/>
          </a:prstGeom>
          <a:noFill/>
        </p:spPr>
        <p:txBody>
          <a:bodyPr wrap="square" rtlCol="0">
            <a:spAutoFit/>
          </a:bodyPr>
          <a:lstStyle/>
          <a:p>
            <a:r>
              <a:rPr lang="de-DE" sz="1200" dirty="0">
                <a:solidFill>
                  <a:schemeClr val="accent6"/>
                </a:solidFill>
              </a:rPr>
              <a:t>Pointcut:</a:t>
            </a:r>
          </a:p>
          <a:p>
            <a:r>
              <a:rPr lang="de-DE" sz="1200" dirty="0">
                <a:solidFill>
                  <a:schemeClr val="accent6"/>
                </a:solidFill>
              </a:rPr>
              <a:t>Welche Methodenausführungen sind betroffen?</a:t>
            </a:r>
          </a:p>
        </p:txBody>
      </p:sp>
      <p:sp>
        <p:nvSpPr>
          <p:cNvPr id="20" name="Textfeld 19">
            <a:extLst>
              <a:ext uri="{FF2B5EF4-FFF2-40B4-BE49-F238E27FC236}">
                <a16:creationId xmlns:a16="http://schemas.microsoft.com/office/drawing/2014/main" id="{A8CE23F7-8515-8B73-0785-0B9B10CF73DF}"/>
              </a:ext>
            </a:extLst>
          </p:cNvPr>
          <p:cNvSpPr txBox="1"/>
          <p:nvPr/>
        </p:nvSpPr>
        <p:spPr>
          <a:xfrm>
            <a:off x="7004050" y="3746500"/>
            <a:ext cx="1909673" cy="830997"/>
          </a:xfrm>
          <a:prstGeom prst="rect">
            <a:avLst/>
          </a:prstGeom>
          <a:noFill/>
        </p:spPr>
        <p:txBody>
          <a:bodyPr wrap="square" rtlCol="0">
            <a:spAutoFit/>
          </a:bodyPr>
          <a:lstStyle/>
          <a:p>
            <a:r>
              <a:rPr lang="de-DE" sz="1200" dirty="0">
                <a:solidFill>
                  <a:schemeClr val="accent1"/>
                </a:solidFill>
              </a:rPr>
              <a:t>Wann soll der Advice ausgeführt werden?</a:t>
            </a:r>
          </a:p>
          <a:p>
            <a:r>
              <a:rPr lang="de-DE" sz="1200" dirty="0">
                <a:solidFill>
                  <a:schemeClr val="accent1"/>
                </a:solidFill>
              </a:rPr>
              <a:t>Hier kann auch direkt ein </a:t>
            </a:r>
            <a:r>
              <a:rPr lang="de-DE" sz="1200" dirty="0" err="1">
                <a:solidFill>
                  <a:schemeClr val="accent1"/>
                </a:solidFill>
              </a:rPr>
              <a:t>Pointcut</a:t>
            </a:r>
            <a:r>
              <a:rPr lang="de-DE" sz="1200" dirty="0">
                <a:solidFill>
                  <a:schemeClr val="accent1"/>
                </a:solidFill>
              </a:rPr>
              <a:t>-Ausdruck stehen.</a:t>
            </a:r>
          </a:p>
        </p:txBody>
      </p:sp>
      <p:sp>
        <p:nvSpPr>
          <p:cNvPr id="21" name="Textfeld 20">
            <a:extLst>
              <a:ext uri="{FF2B5EF4-FFF2-40B4-BE49-F238E27FC236}">
                <a16:creationId xmlns:a16="http://schemas.microsoft.com/office/drawing/2014/main" id="{CE0EFC8C-637E-4AE3-6BED-F8E51CEA1F55}"/>
              </a:ext>
            </a:extLst>
          </p:cNvPr>
          <p:cNvSpPr txBox="1"/>
          <p:nvPr/>
        </p:nvSpPr>
        <p:spPr>
          <a:xfrm>
            <a:off x="6604000" y="5028447"/>
            <a:ext cx="927101" cy="276999"/>
          </a:xfrm>
          <a:prstGeom prst="rect">
            <a:avLst/>
          </a:prstGeom>
          <a:noFill/>
        </p:spPr>
        <p:txBody>
          <a:bodyPr wrap="square" rtlCol="0">
            <a:spAutoFit/>
          </a:bodyPr>
          <a:lstStyle/>
          <a:p>
            <a:r>
              <a:rPr lang="de-DE" sz="1200" dirty="0">
                <a:solidFill>
                  <a:schemeClr val="accent2"/>
                </a:solidFill>
              </a:rPr>
              <a:t>Der Advice</a:t>
            </a:r>
          </a:p>
        </p:txBody>
      </p:sp>
      <p:sp>
        <p:nvSpPr>
          <p:cNvPr id="3" name="Flussdiagramm: Prozess 2">
            <a:extLst>
              <a:ext uri="{FF2B5EF4-FFF2-40B4-BE49-F238E27FC236}">
                <a16:creationId xmlns:a16="http://schemas.microsoft.com/office/drawing/2014/main" id="{54137ED7-7035-E1D0-1343-6682BB2CB97C}"/>
              </a:ext>
            </a:extLst>
          </p:cNvPr>
          <p:cNvSpPr/>
          <p:nvPr/>
        </p:nvSpPr>
        <p:spPr>
          <a:xfrm flipH="1" flipV="1">
            <a:off x="3117849" y="2014538"/>
            <a:ext cx="567799" cy="211381"/>
          </a:xfrm>
          <a:prstGeom prst="flowChartProcess">
            <a:avLst/>
          </a:prstGeom>
          <a:noFill/>
          <a:ln w="9525" cap="flat" cmpd="sng" algn="ctr">
            <a:solidFill>
              <a:schemeClr val="accent4"/>
            </a:solidFill>
            <a:prstDash val="solid"/>
            <a:round/>
            <a:headEnd type="none" w="med" len="med"/>
            <a:tailEnd type="none" w="med" len="med"/>
          </a:ln>
          <a:effectLst>
            <a:glow rad="63500">
              <a:schemeClr val="accent4">
                <a:satMod val="175000"/>
                <a:alpha val="40000"/>
              </a:schemeClr>
            </a:glow>
          </a:effectLst>
        </p:spPr>
        <p:style>
          <a:lnRef idx="0">
            <a:scrgbClr r="0" g="0" b="0"/>
          </a:lnRef>
          <a:fillRef idx="0">
            <a:scrgbClr r="0" g="0" b="0"/>
          </a:fillRef>
          <a:effectRef idx="0">
            <a:scrgbClr r="0" g="0" b="0"/>
          </a:effectRef>
          <a:fontRef idx="minor">
            <a:schemeClr val="accent4"/>
          </a:fontRef>
        </p:style>
        <p:txBody>
          <a:bodyPr rtlCol="0" anchor="ctr"/>
          <a:lstStyle/>
          <a:p>
            <a:pPr algn="ctr"/>
            <a:endParaRPr lang="de-DE"/>
          </a:p>
        </p:txBody>
      </p:sp>
    </p:spTree>
    <p:extLst>
      <p:ext uri="{BB962C8B-B14F-4D97-AF65-F5344CB8AC3E}">
        <p14:creationId xmlns:p14="http://schemas.microsoft.com/office/powerpoint/2010/main" val="3537883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7F405F-ABEC-0FB7-283B-CA77496A142F}"/>
              </a:ext>
            </a:extLst>
          </p:cNvPr>
          <p:cNvSpPr>
            <a:spLocks noGrp="1"/>
          </p:cNvSpPr>
          <p:nvPr>
            <p:ph type="title"/>
          </p:nvPr>
        </p:nvSpPr>
        <p:spPr/>
        <p:txBody>
          <a:bodyPr/>
          <a:lstStyle/>
          <a:p>
            <a:r>
              <a:rPr lang="de-DE" dirty="0"/>
              <a:t>Advice Typen</a:t>
            </a:r>
          </a:p>
        </p:txBody>
      </p:sp>
      <p:graphicFrame>
        <p:nvGraphicFramePr>
          <p:cNvPr id="4" name="Tabelle 4">
            <a:extLst>
              <a:ext uri="{FF2B5EF4-FFF2-40B4-BE49-F238E27FC236}">
                <a16:creationId xmlns:a16="http://schemas.microsoft.com/office/drawing/2014/main" id="{91A4E331-4D95-7E28-0A97-46D4892945D2}"/>
              </a:ext>
            </a:extLst>
          </p:cNvPr>
          <p:cNvGraphicFramePr>
            <a:graphicFrameLocks noGrp="1"/>
          </p:cNvGraphicFramePr>
          <p:nvPr>
            <p:ph idx="1"/>
            <p:extLst>
              <p:ext uri="{D42A27DB-BD31-4B8C-83A1-F6EECF244321}">
                <p14:modId xmlns:p14="http://schemas.microsoft.com/office/powerpoint/2010/main" val="2718950049"/>
              </p:ext>
            </p:extLst>
          </p:nvPr>
        </p:nvGraphicFramePr>
        <p:xfrm>
          <a:off x="838200" y="1419225"/>
          <a:ext cx="10515597" cy="3129280"/>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3547906781"/>
                    </a:ext>
                  </a:extLst>
                </a:gridCol>
                <a:gridCol w="1657350">
                  <a:extLst>
                    <a:ext uri="{9D8B030D-6E8A-4147-A177-3AD203B41FA5}">
                      <a16:colId xmlns:a16="http://schemas.microsoft.com/office/drawing/2014/main" val="507219251"/>
                    </a:ext>
                  </a:extLst>
                </a:gridCol>
                <a:gridCol w="6781797">
                  <a:extLst>
                    <a:ext uri="{9D8B030D-6E8A-4147-A177-3AD203B41FA5}">
                      <a16:colId xmlns:a16="http://schemas.microsoft.com/office/drawing/2014/main" val="317828500"/>
                    </a:ext>
                  </a:extLst>
                </a:gridCol>
              </a:tblGrid>
              <a:tr h="370840">
                <a:tc>
                  <a:txBody>
                    <a:bodyPr/>
                    <a:lstStyle/>
                    <a:p>
                      <a:r>
                        <a:rPr lang="de-DE" sz="1600" dirty="0"/>
                        <a:t>Typ</a:t>
                      </a:r>
                    </a:p>
                  </a:txBody>
                  <a:tcPr/>
                </a:tc>
                <a:tc>
                  <a:txBody>
                    <a:bodyPr/>
                    <a:lstStyle/>
                    <a:p>
                      <a:r>
                        <a:rPr lang="de-DE" sz="1600" dirty="0"/>
                        <a:t>Annotation</a:t>
                      </a:r>
                    </a:p>
                  </a:txBody>
                  <a:tcPr/>
                </a:tc>
                <a:tc>
                  <a:txBody>
                    <a:bodyPr/>
                    <a:lstStyle/>
                    <a:p>
                      <a:r>
                        <a:rPr lang="de-DE" sz="1600" dirty="0"/>
                        <a:t>Aspekt wird …</a:t>
                      </a:r>
                    </a:p>
                  </a:txBody>
                  <a:tcPr/>
                </a:tc>
                <a:extLst>
                  <a:ext uri="{0D108BD9-81ED-4DB2-BD59-A6C34878D82A}">
                    <a16:rowId xmlns:a16="http://schemas.microsoft.com/office/drawing/2014/main" val="2653455543"/>
                  </a:ext>
                </a:extLst>
              </a:tr>
              <a:tr h="370840">
                <a:tc>
                  <a:txBody>
                    <a:bodyPr/>
                    <a:lstStyle/>
                    <a:p>
                      <a:r>
                        <a:rPr lang="de-DE" sz="1600"/>
                        <a:t>Before Advice</a:t>
                      </a:r>
                      <a:endParaRPr lang="de-DE" sz="1600" dirty="0"/>
                    </a:p>
                  </a:txBody>
                  <a:tcPr/>
                </a:tc>
                <a:tc>
                  <a:txBody>
                    <a:bodyPr/>
                    <a:lstStyle/>
                    <a:p>
                      <a:r>
                        <a:rPr lang="de-DE" sz="1600" dirty="0"/>
                        <a:t>@Before</a:t>
                      </a:r>
                    </a:p>
                  </a:txBody>
                  <a:tcPr/>
                </a:tc>
                <a:tc>
                  <a:txBody>
                    <a:bodyPr/>
                    <a:lstStyle/>
                    <a:p>
                      <a:r>
                        <a:rPr lang="de-DE" sz="1600" dirty="0"/>
                        <a:t>vor dem </a:t>
                      </a:r>
                      <a:r>
                        <a:rPr lang="de-DE" sz="1600" dirty="0" err="1"/>
                        <a:t>Joinpoint</a:t>
                      </a:r>
                      <a:r>
                        <a:rPr lang="de-DE" sz="1600" dirty="0"/>
                        <a:t> ausgeführt.</a:t>
                      </a:r>
                    </a:p>
                    <a:p>
                      <a:r>
                        <a:rPr lang="de-DE" sz="1600" dirty="0"/>
                        <a:t>Kann die Methodenausführung nicht unterbrechen, außer durch das werfen einer Exception.</a:t>
                      </a:r>
                    </a:p>
                  </a:txBody>
                  <a:tcPr/>
                </a:tc>
                <a:extLst>
                  <a:ext uri="{0D108BD9-81ED-4DB2-BD59-A6C34878D82A}">
                    <a16:rowId xmlns:a16="http://schemas.microsoft.com/office/drawing/2014/main" val="2935717873"/>
                  </a:ext>
                </a:extLst>
              </a:tr>
              <a:tr h="370840">
                <a:tc>
                  <a:txBody>
                    <a:bodyPr/>
                    <a:lstStyle/>
                    <a:p>
                      <a:r>
                        <a:rPr lang="de-DE" sz="1600"/>
                        <a:t>After returning Advice</a:t>
                      </a:r>
                      <a:endParaRPr lang="de-DE" sz="1600" dirty="0"/>
                    </a:p>
                  </a:txBody>
                  <a:tcPr/>
                </a:tc>
                <a:tc>
                  <a:txBody>
                    <a:bodyPr/>
                    <a:lstStyle/>
                    <a:p>
                      <a:r>
                        <a:rPr lang="de-DE" sz="1600" dirty="0"/>
                        <a:t>@AfterReturning</a:t>
                      </a:r>
                    </a:p>
                  </a:txBody>
                  <a:tcPr/>
                </a:tc>
                <a:tc>
                  <a:txBody>
                    <a:bodyPr/>
                    <a:lstStyle/>
                    <a:p>
                      <a:r>
                        <a:rPr lang="de-DE" sz="1600" dirty="0"/>
                        <a:t>nach der normalen Durchführung der Methode ohne Exception ausgeführt.</a:t>
                      </a:r>
                    </a:p>
                  </a:txBody>
                  <a:tcPr/>
                </a:tc>
                <a:extLst>
                  <a:ext uri="{0D108BD9-81ED-4DB2-BD59-A6C34878D82A}">
                    <a16:rowId xmlns:a16="http://schemas.microsoft.com/office/drawing/2014/main" val="1077982170"/>
                  </a:ext>
                </a:extLst>
              </a:tr>
              <a:tr h="370840">
                <a:tc>
                  <a:txBody>
                    <a:bodyPr/>
                    <a:lstStyle/>
                    <a:p>
                      <a:r>
                        <a:rPr lang="de-DE" sz="1600"/>
                        <a:t>After throwing Advice</a:t>
                      </a:r>
                      <a:endParaRPr lang="de-DE" sz="1600" dirty="0"/>
                    </a:p>
                  </a:txBody>
                  <a:tcPr/>
                </a:tc>
                <a:tc>
                  <a:txBody>
                    <a:bodyPr/>
                    <a:lstStyle/>
                    <a:p>
                      <a:r>
                        <a:rPr lang="de-DE" sz="1600" dirty="0"/>
                        <a:t>@AfterThrowing</a:t>
                      </a:r>
                    </a:p>
                  </a:txBody>
                  <a:tcPr/>
                </a:tc>
                <a:tc>
                  <a:txBody>
                    <a:bodyPr/>
                    <a:lstStyle/>
                    <a:p>
                      <a:r>
                        <a:rPr lang="de-DE" sz="1600" dirty="0"/>
                        <a:t>nach der Durchführung mit </a:t>
                      </a:r>
                      <a:r>
                        <a:rPr lang="de-DE" sz="1600" dirty="0" err="1"/>
                        <a:t>Exceptionrückgabe</a:t>
                      </a:r>
                      <a:r>
                        <a:rPr lang="de-DE" sz="1600" dirty="0"/>
                        <a:t> ausgeführt.</a:t>
                      </a:r>
                    </a:p>
                  </a:txBody>
                  <a:tcPr/>
                </a:tc>
                <a:extLst>
                  <a:ext uri="{0D108BD9-81ED-4DB2-BD59-A6C34878D82A}">
                    <a16:rowId xmlns:a16="http://schemas.microsoft.com/office/drawing/2014/main" val="3353568767"/>
                  </a:ext>
                </a:extLst>
              </a:tr>
              <a:tr h="370840">
                <a:tc>
                  <a:txBody>
                    <a:bodyPr/>
                    <a:lstStyle/>
                    <a:p>
                      <a:r>
                        <a:rPr lang="de-DE" sz="1600"/>
                        <a:t>After (finally) Advice</a:t>
                      </a:r>
                      <a:endParaRPr lang="de-DE" sz="1600" dirty="0"/>
                    </a:p>
                  </a:txBody>
                  <a:tcPr/>
                </a:tc>
                <a:tc>
                  <a:txBody>
                    <a:bodyPr/>
                    <a:lstStyle/>
                    <a:p>
                      <a:r>
                        <a:rPr lang="de-DE" sz="1600" dirty="0"/>
                        <a:t>@After</a:t>
                      </a:r>
                    </a:p>
                  </a:txBody>
                  <a:tcPr/>
                </a:tc>
                <a:tc>
                  <a:txBody>
                    <a:bodyPr/>
                    <a:lstStyle/>
                    <a:p>
                      <a:r>
                        <a:rPr lang="de-DE" sz="1600" dirty="0"/>
                        <a:t>nach jeder Durchführung der Methode durchgeführt (Exception oder normal)</a:t>
                      </a:r>
                    </a:p>
                  </a:txBody>
                  <a:tcPr/>
                </a:tc>
                <a:extLst>
                  <a:ext uri="{0D108BD9-81ED-4DB2-BD59-A6C34878D82A}">
                    <a16:rowId xmlns:a16="http://schemas.microsoft.com/office/drawing/2014/main" val="873661896"/>
                  </a:ext>
                </a:extLst>
              </a:tr>
              <a:tr h="370840">
                <a:tc>
                  <a:txBody>
                    <a:bodyPr/>
                    <a:lstStyle/>
                    <a:p>
                      <a:r>
                        <a:rPr lang="de-DE" sz="1600"/>
                        <a:t>Around Advice</a:t>
                      </a:r>
                      <a:endParaRPr lang="de-DE" sz="1600" dirty="0"/>
                    </a:p>
                  </a:txBody>
                  <a:tcPr/>
                </a:tc>
                <a:tc>
                  <a:txBody>
                    <a:bodyPr/>
                    <a:lstStyle/>
                    <a:p>
                      <a:r>
                        <a:rPr lang="de-DE" sz="1600" dirty="0"/>
                        <a:t>@Around</a:t>
                      </a:r>
                    </a:p>
                  </a:txBody>
                  <a:tcPr/>
                </a:tc>
                <a:tc>
                  <a:txBody>
                    <a:bodyPr/>
                    <a:lstStyle/>
                    <a:p>
                      <a:r>
                        <a:rPr lang="de-DE" sz="1600" dirty="0"/>
                        <a:t>statt der Methode durchgeführt. </a:t>
                      </a:r>
                      <a:r>
                        <a:rPr lang="de-DE" sz="1600" dirty="0" err="1"/>
                        <a:t>Joinpoint</a:t>
                      </a:r>
                      <a:r>
                        <a:rPr lang="de-DE" sz="1600" dirty="0"/>
                        <a:t> muss hier manuell durchgeführt werden. Aspekt muss </a:t>
                      </a:r>
                      <a:r>
                        <a:rPr lang="de-DE" sz="1600" dirty="0" err="1"/>
                        <a:t>ProceedingJoinPoint</a:t>
                      </a:r>
                      <a:r>
                        <a:rPr lang="de-DE" sz="1600" dirty="0"/>
                        <a:t> als Parameter haben und hat einen Rückgabewert.</a:t>
                      </a:r>
                    </a:p>
                  </a:txBody>
                  <a:tcPr/>
                </a:tc>
                <a:extLst>
                  <a:ext uri="{0D108BD9-81ED-4DB2-BD59-A6C34878D82A}">
                    <a16:rowId xmlns:a16="http://schemas.microsoft.com/office/drawing/2014/main" val="631762678"/>
                  </a:ext>
                </a:extLst>
              </a:tr>
            </a:tbl>
          </a:graphicData>
        </a:graphic>
      </p:graphicFrame>
      <p:pic>
        <p:nvPicPr>
          <p:cNvPr id="5" name="Grafik 4">
            <a:extLst>
              <a:ext uri="{FF2B5EF4-FFF2-40B4-BE49-F238E27FC236}">
                <a16:creationId xmlns:a16="http://schemas.microsoft.com/office/drawing/2014/main" id="{BC1ECB34-D2F3-6AC7-94FF-C5C172C225AA}"/>
              </a:ext>
            </a:extLst>
          </p:cNvPr>
          <p:cNvPicPr>
            <a:picLocks noChangeAspect="1"/>
          </p:cNvPicPr>
          <p:nvPr/>
        </p:nvPicPr>
        <p:blipFill>
          <a:blip r:embed="rId2"/>
          <a:stretch>
            <a:fillRect/>
          </a:stretch>
        </p:blipFill>
        <p:spPr>
          <a:xfrm>
            <a:off x="3205160" y="4982210"/>
            <a:ext cx="5781675" cy="1657350"/>
          </a:xfrm>
          <a:prstGeom prst="rect">
            <a:avLst/>
          </a:prstGeom>
        </p:spPr>
      </p:pic>
    </p:spTree>
    <p:extLst>
      <p:ext uri="{BB962C8B-B14F-4D97-AF65-F5344CB8AC3E}">
        <p14:creationId xmlns:p14="http://schemas.microsoft.com/office/powerpoint/2010/main" val="6074491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9F4245-AD90-7830-3E23-EB844F9E62AD}"/>
              </a:ext>
            </a:extLst>
          </p:cNvPr>
          <p:cNvSpPr>
            <a:spLocks noGrp="1"/>
          </p:cNvSpPr>
          <p:nvPr>
            <p:ph type="title"/>
          </p:nvPr>
        </p:nvSpPr>
        <p:spPr/>
        <p:txBody>
          <a:bodyPr/>
          <a:lstStyle/>
          <a:p>
            <a:r>
              <a:rPr lang="de-DE" dirty="0"/>
              <a:t>Pointcut Designation Language</a:t>
            </a:r>
            <a:br>
              <a:rPr lang="de-DE" dirty="0"/>
            </a:br>
            <a:r>
              <a:rPr lang="de-DE" dirty="0">
                <a:hlinkClick r:id="rId2"/>
              </a:rPr>
              <a:t>Pointcut Designators</a:t>
            </a:r>
            <a:endParaRPr lang="de-DE" dirty="0"/>
          </a:p>
        </p:txBody>
      </p:sp>
      <p:graphicFrame>
        <p:nvGraphicFramePr>
          <p:cNvPr id="6" name="Tabelle 6">
            <a:extLst>
              <a:ext uri="{FF2B5EF4-FFF2-40B4-BE49-F238E27FC236}">
                <a16:creationId xmlns:a16="http://schemas.microsoft.com/office/drawing/2014/main" id="{512A1DD3-C03C-56CD-73B5-168DE1E1E0DE}"/>
              </a:ext>
            </a:extLst>
          </p:cNvPr>
          <p:cNvGraphicFramePr>
            <a:graphicFrameLocks noGrp="1"/>
          </p:cNvGraphicFramePr>
          <p:nvPr>
            <p:ph idx="1"/>
            <p:extLst>
              <p:ext uri="{D42A27DB-BD31-4B8C-83A1-F6EECF244321}">
                <p14:modId xmlns:p14="http://schemas.microsoft.com/office/powerpoint/2010/main" val="770517855"/>
              </p:ext>
            </p:extLst>
          </p:nvPr>
        </p:nvGraphicFramePr>
        <p:xfrm>
          <a:off x="838200" y="1825625"/>
          <a:ext cx="10515600" cy="4617720"/>
        </p:xfrm>
        <a:graphic>
          <a:graphicData uri="http://schemas.openxmlformats.org/drawingml/2006/table">
            <a:tbl>
              <a:tblPr firstRow="1" bandRow="1">
                <a:tableStyleId>{5C22544A-7EE6-4342-B048-85BDC9FD1C3A}</a:tableStyleId>
              </a:tblPr>
              <a:tblGrid>
                <a:gridCol w="1670050">
                  <a:extLst>
                    <a:ext uri="{9D8B030D-6E8A-4147-A177-3AD203B41FA5}">
                      <a16:colId xmlns:a16="http://schemas.microsoft.com/office/drawing/2014/main" val="2392575273"/>
                    </a:ext>
                  </a:extLst>
                </a:gridCol>
                <a:gridCol w="8845550">
                  <a:extLst>
                    <a:ext uri="{9D8B030D-6E8A-4147-A177-3AD203B41FA5}">
                      <a16:colId xmlns:a16="http://schemas.microsoft.com/office/drawing/2014/main" val="310371624"/>
                    </a:ext>
                  </a:extLst>
                </a:gridCol>
              </a:tblGrid>
              <a:tr h="370840">
                <a:tc>
                  <a:txBody>
                    <a:bodyPr/>
                    <a:lstStyle/>
                    <a:p>
                      <a:endParaRPr lang="de-DE"/>
                    </a:p>
                  </a:txBody>
                  <a:tcPr/>
                </a:tc>
                <a:tc>
                  <a:txBody>
                    <a:bodyPr/>
                    <a:lstStyle/>
                    <a:p>
                      <a:endParaRPr lang="de-DE" dirty="0"/>
                    </a:p>
                  </a:txBody>
                  <a:tcPr/>
                </a:tc>
                <a:extLst>
                  <a:ext uri="{0D108BD9-81ED-4DB2-BD59-A6C34878D82A}">
                    <a16:rowId xmlns:a16="http://schemas.microsoft.com/office/drawing/2014/main" val="2662849359"/>
                  </a:ext>
                </a:extLst>
              </a:tr>
              <a:tr h="370840">
                <a:tc>
                  <a:txBody>
                    <a:bodyPr/>
                    <a:lstStyle/>
                    <a:p>
                      <a:r>
                        <a:rPr lang="de-DE" b="1" dirty="0" err="1"/>
                        <a:t>execution</a:t>
                      </a:r>
                      <a:endParaRPr lang="de-DE" b="1" dirty="0"/>
                    </a:p>
                  </a:txBody>
                  <a:tcPr/>
                </a:tc>
                <a:tc>
                  <a:txBody>
                    <a:bodyPr/>
                    <a:lstStyle/>
                    <a:p>
                      <a:r>
                        <a:rPr lang="de-DE" b="1" dirty="0"/>
                        <a:t>angegebene Methode.</a:t>
                      </a:r>
                    </a:p>
                  </a:txBody>
                  <a:tcPr/>
                </a:tc>
                <a:extLst>
                  <a:ext uri="{0D108BD9-81ED-4DB2-BD59-A6C34878D82A}">
                    <a16:rowId xmlns:a16="http://schemas.microsoft.com/office/drawing/2014/main" val="2023280488"/>
                  </a:ext>
                </a:extLst>
              </a:tr>
              <a:tr h="370840">
                <a:tc>
                  <a:txBody>
                    <a:bodyPr/>
                    <a:lstStyle/>
                    <a:p>
                      <a:r>
                        <a:rPr lang="de-DE" b="1" dirty="0" err="1"/>
                        <a:t>within</a:t>
                      </a:r>
                      <a:endParaRPr lang="de-DE" b="1" dirty="0"/>
                    </a:p>
                  </a:txBody>
                  <a:tcPr/>
                </a:tc>
                <a:tc>
                  <a:txBody>
                    <a:bodyPr/>
                    <a:lstStyle/>
                    <a:p>
                      <a:r>
                        <a:rPr lang="de-DE" b="1" dirty="0"/>
                        <a:t>Alle Methoden in einer Klasse.</a:t>
                      </a:r>
                    </a:p>
                  </a:txBody>
                  <a:tcPr/>
                </a:tc>
                <a:extLst>
                  <a:ext uri="{0D108BD9-81ED-4DB2-BD59-A6C34878D82A}">
                    <a16:rowId xmlns:a16="http://schemas.microsoft.com/office/drawing/2014/main" val="856023385"/>
                  </a:ext>
                </a:extLst>
              </a:tr>
              <a:tr h="370840">
                <a:tc>
                  <a:txBody>
                    <a:bodyPr/>
                    <a:lstStyle/>
                    <a:p>
                      <a:r>
                        <a:rPr lang="de-DE" dirty="0" err="1"/>
                        <a:t>this</a:t>
                      </a:r>
                      <a:endParaRPr lang="de-DE" dirty="0"/>
                    </a:p>
                  </a:txBody>
                  <a:tcPr/>
                </a:tc>
                <a:tc>
                  <a:txBody>
                    <a:bodyPr/>
                    <a:lstStyle/>
                    <a:p>
                      <a:r>
                        <a:rPr lang="de-DE" dirty="0"/>
                        <a:t>Alle Methoden, bei denen die Proxy eine bestimmte Klasse hat.</a:t>
                      </a:r>
                    </a:p>
                  </a:txBody>
                  <a:tcPr/>
                </a:tc>
                <a:extLst>
                  <a:ext uri="{0D108BD9-81ED-4DB2-BD59-A6C34878D82A}">
                    <a16:rowId xmlns:a16="http://schemas.microsoft.com/office/drawing/2014/main" val="1814875017"/>
                  </a:ext>
                </a:extLst>
              </a:tr>
              <a:tr h="370840">
                <a:tc>
                  <a:txBody>
                    <a:bodyPr/>
                    <a:lstStyle/>
                    <a:p>
                      <a:r>
                        <a:rPr lang="de-DE" dirty="0" err="1"/>
                        <a:t>target</a:t>
                      </a:r>
                      <a:endParaRPr lang="de-DE" dirty="0"/>
                    </a:p>
                  </a:txBody>
                  <a:tcPr/>
                </a:tc>
                <a:tc>
                  <a:txBody>
                    <a:bodyPr/>
                    <a:lstStyle/>
                    <a:p>
                      <a:r>
                        <a:rPr lang="de-DE" dirty="0"/>
                        <a:t>Alle Methoden, bei denen das Target </a:t>
                      </a:r>
                      <a:r>
                        <a:rPr lang="de-DE" dirty="0" err="1"/>
                        <a:t>Object</a:t>
                      </a:r>
                      <a:r>
                        <a:rPr lang="de-DE" dirty="0"/>
                        <a:t> die bestimmte Klasse.</a:t>
                      </a:r>
                    </a:p>
                  </a:txBody>
                  <a:tcPr/>
                </a:tc>
                <a:extLst>
                  <a:ext uri="{0D108BD9-81ED-4DB2-BD59-A6C34878D82A}">
                    <a16:rowId xmlns:a16="http://schemas.microsoft.com/office/drawing/2014/main" val="1447551819"/>
                  </a:ext>
                </a:extLst>
              </a:tr>
              <a:tr h="370840">
                <a:tc>
                  <a:txBody>
                    <a:bodyPr/>
                    <a:lstStyle/>
                    <a:p>
                      <a:r>
                        <a:rPr lang="de-DE" b="1" dirty="0" err="1"/>
                        <a:t>args</a:t>
                      </a:r>
                      <a:endParaRPr lang="de-DE" b="1" dirty="0"/>
                    </a:p>
                  </a:txBody>
                  <a:tcPr/>
                </a:tc>
                <a:tc>
                  <a:txBody>
                    <a:bodyPr/>
                    <a:lstStyle/>
                    <a:p>
                      <a:r>
                        <a:rPr lang="de-DE" b="1"/>
                        <a:t>Argumente haben den angegeben Typ. Die Argumente können dann als Parameter des Aspekts angegeben werden.</a:t>
                      </a:r>
                      <a:endParaRPr lang="de-DE" b="1" dirty="0"/>
                    </a:p>
                  </a:txBody>
                  <a:tcPr/>
                </a:tc>
                <a:extLst>
                  <a:ext uri="{0D108BD9-81ED-4DB2-BD59-A6C34878D82A}">
                    <a16:rowId xmlns:a16="http://schemas.microsoft.com/office/drawing/2014/main" val="483903679"/>
                  </a:ext>
                </a:extLst>
              </a:tr>
              <a:tr h="370840">
                <a:tc>
                  <a:txBody>
                    <a:bodyPr/>
                    <a:lstStyle/>
                    <a:p>
                      <a:r>
                        <a:rPr lang="de-DE" dirty="0"/>
                        <a:t>@target</a:t>
                      </a:r>
                    </a:p>
                  </a:txBody>
                  <a:tcPr/>
                </a:tc>
                <a:tc>
                  <a:txBody>
                    <a:bodyPr/>
                    <a:lstStyle/>
                    <a:p>
                      <a:r>
                        <a:rPr lang="de-DE" dirty="0"/>
                        <a:t>Alle Methoden, bei denen die Klasse des Target Objekts die angegebene Annotation aufweist.</a:t>
                      </a:r>
                    </a:p>
                  </a:txBody>
                  <a:tcPr/>
                </a:tc>
                <a:extLst>
                  <a:ext uri="{0D108BD9-81ED-4DB2-BD59-A6C34878D82A}">
                    <a16:rowId xmlns:a16="http://schemas.microsoft.com/office/drawing/2014/main" val="3490808851"/>
                  </a:ext>
                </a:extLst>
              </a:tr>
              <a:tr h="370840">
                <a:tc>
                  <a:txBody>
                    <a:bodyPr/>
                    <a:lstStyle/>
                    <a:p>
                      <a:r>
                        <a:rPr lang="de-DE" dirty="0"/>
                        <a:t>@args</a:t>
                      </a:r>
                    </a:p>
                  </a:txBody>
                  <a:tcPr/>
                </a:tc>
                <a:tc>
                  <a:txBody>
                    <a:bodyPr/>
                    <a:lstStyle/>
                    <a:p>
                      <a:r>
                        <a:rPr lang="de-DE" dirty="0"/>
                        <a:t>Alle Methoden, bei denen die Parameter die angegebene Annotation aufweist.</a:t>
                      </a:r>
                    </a:p>
                  </a:txBody>
                  <a:tcPr/>
                </a:tc>
                <a:extLst>
                  <a:ext uri="{0D108BD9-81ED-4DB2-BD59-A6C34878D82A}">
                    <a16:rowId xmlns:a16="http://schemas.microsoft.com/office/drawing/2014/main" val="2808200848"/>
                  </a:ext>
                </a:extLst>
              </a:tr>
              <a:tr h="370840">
                <a:tc>
                  <a:txBody>
                    <a:bodyPr/>
                    <a:lstStyle/>
                    <a:p>
                      <a:r>
                        <a:rPr lang="de-DE" dirty="0"/>
                        <a:t>@within</a:t>
                      </a:r>
                    </a:p>
                  </a:txBody>
                  <a:tcPr/>
                </a:tc>
                <a:tc>
                  <a:txBody>
                    <a:bodyPr/>
                    <a:lstStyle/>
                    <a:p>
                      <a:r>
                        <a:rPr lang="de-DE" dirty="0"/>
                        <a:t>Alle Methoden einer Klasse, die die angegebene Annotation aufweist.</a:t>
                      </a:r>
                    </a:p>
                  </a:txBody>
                  <a:tcPr/>
                </a:tc>
                <a:extLst>
                  <a:ext uri="{0D108BD9-81ED-4DB2-BD59-A6C34878D82A}">
                    <a16:rowId xmlns:a16="http://schemas.microsoft.com/office/drawing/2014/main" val="3118856839"/>
                  </a:ext>
                </a:extLst>
              </a:tr>
              <a:tr h="370840">
                <a:tc>
                  <a:txBody>
                    <a:bodyPr/>
                    <a:lstStyle/>
                    <a:p>
                      <a:r>
                        <a:rPr lang="de-DE" b="1" dirty="0"/>
                        <a:t>@annotation</a:t>
                      </a:r>
                    </a:p>
                  </a:txBody>
                  <a:tcPr/>
                </a:tc>
                <a:tc>
                  <a:txBody>
                    <a:bodyPr/>
                    <a:lstStyle/>
                    <a:p>
                      <a:r>
                        <a:rPr lang="de-DE" b="1" dirty="0"/>
                        <a:t>Alle Methoden, die die angegebene Annotation aufweisen.</a:t>
                      </a:r>
                    </a:p>
                  </a:txBody>
                  <a:tcPr/>
                </a:tc>
                <a:extLst>
                  <a:ext uri="{0D108BD9-81ED-4DB2-BD59-A6C34878D82A}">
                    <a16:rowId xmlns:a16="http://schemas.microsoft.com/office/drawing/2014/main" val="1395112804"/>
                  </a:ext>
                </a:extLst>
              </a:tr>
              <a:tr h="370840">
                <a:tc>
                  <a:txBody>
                    <a:bodyPr/>
                    <a:lstStyle/>
                    <a:p>
                      <a:r>
                        <a:rPr lang="de-DE" dirty="0" err="1"/>
                        <a:t>bean</a:t>
                      </a:r>
                      <a:endParaRPr lang="de-DE" dirty="0"/>
                    </a:p>
                  </a:txBody>
                  <a:tcPr/>
                </a:tc>
                <a:tc>
                  <a:txBody>
                    <a:bodyPr/>
                    <a:lstStyle/>
                    <a:p>
                      <a:r>
                        <a:rPr lang="de-DE" dirty="0"/>
                        <a:t>Alle Methoden der angegebenen Bean.</a:t>
                      </a:r>
                    </a:p>
                  </a:txBody>
                  <a:tcPr/>
                </a:tc>
                <a:extLst>
                  <a:ext uri="{0D108BD9-81ED-4DB2-BD59-A6C34878D82A}">
                    <a16:rowId xmlns:a16="http://schemas.microsoft.com/office/drawing/2014/main" val="2043106496"/>
                  </a:ext>
                </a:extLst>
              </a:tr>
            </a:tbl>
          </a:graphicData>
        </a:graphic>
      </p:graphicFrame>
    </p:spTree>
    <p:extLst>
      <p:ext uri="{BB962C8B-B14F-4D97-AF65-F5344CB8AC3E}">
        <p14:creationId xmlns:p14="http://schemas.microsoft.com/office/powerpoint/2010/main" val="42234523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BE2499-A8C1-F745-30DE-0689B00A9A4F}"/>
              </a:ext>
            </a:extLst>
          </p:cNvPr>
          <p:cNvSpPr>
            <a:spLocks noGrp="1"/>
          </p:cNvSpPr>
          <p:nvPr>
            <p:ph type="title"/>
          </p:nvPr>
        </p:nvSpPr>
        <p:spPr/>
        <p:txBody>
          <a:bodyPr/>
          <a:lstStyle/>
          <a:p>
            <a:r>
              <a:rPr lang="de-DE" dirty="0" err="1"/>
              <a:t>args</a:t>
            </a:r>
            <a:endParaRPr lang="de-DE" dirty="0"/>
          </a:p>
        </p:txBody>
      </p:sp>
      <p:sp>
        <p:nvSpPr>
          <p:cNvPr id="3" name="Inhaltsplatzhalter 2">
            <a:extLst>
              <a:ext uri="{FF2B5EF4-FFF2-40B4-BE49-F238E27FC236}">
                <a16:creationId xmlns:a16="http://schemas.microsoft.com/office/drawing/2014/main" id="{8CA8D446-95D7-3E5C-D554-02D730D9E71A}"/>
              </a:ext>
            </a:extLst>
          </p:cNvPr>
          <p:cNvSpPr>
            <a:spLocks noGrp="1"/>
          </p:cNvSpPr>
          <p:nvPr>
            <p:ph idx="1"/>
          </p:nvPr>
        </p:nvSpPr>
        <p:spPr>
          <a:xfrm>
            <a:off x="838200" y="1825625"/>
            <a:ext cx="4335049" cy="4351338"/>
          </a:xfrm>
        </p:spPr>
        <p:txBody>
          <a:bodyPr/>
          <a:lstStyle/>
          <a:p>
            <a:r>
              <a:rPr lang="de-DE" dirty="0"/>
              <a:t>Mit </a:t>
            </a:r>
            <a:r>
              <a:rPr lang="de-DE" dirty="0" err="1"/>
              <a:t>args</a:t>
            </a:r>
            <a:r>
              <a:rPr lang="de-DE" dirty="0"/>
              <a:t> können schneller auf bestimmte Parameter zugegriffen werden.</a:t>
            </a:r>
          </a:p>
          <a:p>
            <a:r>
              <a:rPr lang="de-DE" dirty="0" err="1"/>
              <a:t>Joinpoint</a:t>
            </a:r>
            <a:r>
              <a:rPr lang="de-DE" dirty="0"/>
              <a:t> kann dabei hinzugefügt werden oder nicht.</a:t>
            </a:r>
          </a:p>
          <a:p>
            <a:r>
              <a:rPr lang="de-DE" dirty="0"/>
              <a:t>Bei </a:t>
            </a:r>
            <a:r>
              <a:rPr lang="de-DE" dirty="0" err="1"/>
              <a:t>Pointcuts</a:t>
            </a:r>
            <a:r>
              <a:rPr lang="de-DE" dirty="0"/>
              <a:t> muss der entsprechende Parameter weitergereicht werden.</a:t>
            </a:r>
          </a:p>
        </p:txBody>
      </p:sp>
      <p:pic>
        <p:nvPicPr>
          <p:cNvPr id="5" name="Grafik 4">
            <a:extLst>
              <a:ext uri="{FF2B5EF4-FFF2-40B4-BE49-F238E27FC236}">
                <a16:creationId xmlns:a16="http://schemas.microsoft.com/office/drawing/2014/main" id="{9EAEB3B9-78A5-11E6-E7A2-C56094BAB9FA}"/>
              </a:ext>
            </a:extLst>
          </p:cNvPr>
          <p:cNvPicPr>
            <a:picLocks noChangeAspect="1"/>
          </p:cNvPicPr>
          <p:nvPr/>
        </p:nvPicPr>
        <p:blipFill>
          <a:blip r:embed="rId2"/>
          <a:stretch>
            <a:fillRect/>
          </a:stretch>
        </p:blipFill>
        <p:spPr>
          <a:xfrm>
            <a:off x="5635668" y="414338"/>
            <a:ext cx="6238875" cy="1276350"/>
          </a:xfrm>
          <a:prstGeom prst="rect">
            <a:avLst/>
          </a:prstGeom>
        </p:spPr>
      </p:pic>
      <p:pic>
        <p:nvPicPr>
          <p:cNvPr id="7" name="Grafik 6">
            <a:extLst>
              <a:ext uri="{FF2B5EF4-FFF2-40B4-BE49-F238E27FC236}">
                <a16:creationId xmlns:a16="http://schemas.microsoft.com/office/drawing/2014/main" id="{4C5E04CD-565A-5B3C-4F6F-A15A24C4AC41}"/>
              </a:ext>
            </a:extLst>
          </p:cNvPr>
          <p:cNvPicPr>
            <a:picLocks noChangeAspect="1"/>
          </p:cNvPicPr>
          <p:nvPr/>
        </p:nvPicPr>
        <p:blipFill>
          <a:blip r:embed="rId3"/>
          <a:stretch>
            <a:fillRect/>
          </a:stretch>
        </p:blipFill>
        <p:spPr>
          <a:xfrm>
            <a:off x="5635668" y="1835553"/>
            <a:ext cx="6248400" cy="1314450"/>
          </a:xfrm>
          <a:prstGeom prst="rect">
            <a:avLst/>
          </a:prstGeom>
        </p:spPr>
      </p:pic>
      <p:pic>
        <p:nvPicPr>
          <p:cNvPr id="9" name="Grafik 8">
            <a:extLst>
              <a:ext uri="{FF2B5EF4-FFF2-40B4-BE49-F238E27FC236}">
                <a16:creationId xmlns:a16="http://schemas.microsoft.com/office/drawing/2014/main" id="{C0641606-C748-DB8D-A62D-782D9CC24B9C}"/>
              </a:ext>
            </a:extLst>
          </p:cNvPr>
          <p:cNvPicPr>
            <a:picLocks noChangeAspect="1"/>
          </p:cNvPicPr>
          <p:nvPr/>
        </p:nvPicPr>
        <p:blipFill>
          <a:blip r:embed="rId4"/>
          <a:stretch>
            <a:fillRect/>
          </a:stretch>
        </p:blipFill>
        <p:spPr>
          <a:xfrm>
            <a:off x="5597568" y="4254282"/>
            <a:ext cx="6276975" cy="2390775"/>
          </a:xfrm>
          <a:prstGeom prst="rect">
            <a:avLst/>
          </a:prstGeom>
        </p:spPr>
      </p:pic>
    </p:spTree>
    <p:extLst>
      <p:ext uri="{BB962C8B-B14F-4D97-AF65-F5344CB8AC3E}">
        <p14:creationId xmlns:p14="http://schemas.microsoft.com/office/powerpoint/2010/main" val="3971342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D65693-7BD4-35B2-50F4-CDCFE18E9DA7}"/>
              </a:ext>
            </a:extLst>
          </p:cNvPr>
          <p:cNvSpPr>
            <a:spLocks noGrp="1"/>
          </p:cNvSpPr>
          <p:nvPr>
            <p:ph type="title"/>
          </p:nvPr>
        </p:nvSpPr>
        <p:spPr/>
        <p:txBody>
          <a:bodyPr/>
          <a:lstStyle/>
          <a:p>
            <a:r>
              <a:rPr lang="de-DE" dirty="0" err="1"/>
              <a:t>Pointcuts</a:t>
            </a:r>
            <a:r>
              <a:rPr lang="de-DE" dirty="0"/>
              <a:t> verknüpfen</a:t>
            </a:r>
          </a:p>
        </p:txBody>
      </p:sp>
      <p:sp>
        <p:nvSpPr>
          <p:cNvPr id="3" name="Inhaltsplatzhalter 2">
            <a:extLst>
              <a:ext uri="{FF2B5EF4-FFF2-40B4-BE49-F238E27FC236}">
                <a16:creationId xmlns:a16="http://schemas.microsoft.com/office/drawing/2014/main" id="{415288CC-E789-AF6D-C18F-67EB154FB89E}"/>
              </a:ext>
            </a:extLst>
          </p:cNvPr>
          <p:cNvSpPr>
            <a:spLocks noGrp="1"/>
          </p:cNvSpPr>
          <p:nvPr>
            <p:ph idx="1"/>
          </p:nvPr>
        </p:nvSpPr>
        <p:spPr/>
        <p:txBody>
          <a:bodyPr/>
          <a:lstStyle/>
          <a:p>
            <a:r>
              <a:rPr lang="de-DE" dirty="0" err="1"/>
              <a:t>Pointcuts</a:t>
            </a:r>
            <a:r>
              <a:rPr lang="de-DE" dirty="0"/>
              <a:t> können mit „&amp;&amp;“ (und), „||“(oder) und „!“(nicht) verknüpft werden.</a:t>
            </a:r>
          </a:p>
          <a:p>
            <a:r>
              <a:rPr lang="de-DE" dirty="0">
                <a:hlinkClick r:id="rId2"/>
              </a:rPr>
              <a:t>Genaue Semantik</a:t>
            </a:r>
            <a:endParaRPr lang="de-DE" dirty="0"/>
          </a:p>
          <a:p>
            <a:r>
              <a:rPr lang="de-DE" dirty="0">
                <a:hlinkClick r:id="rId3"/>
              </a:rPr>
              <a:t>Beispiele</a:t>
            </a:r>
            <a:endParaRPr lang="de-DE" dirty="0"/>
          </a:p>
          <a:p>
            <a:endParaRPr lang="de-DE" dirty="0"/>
          </a:p>
        </p:txBody>
      </p:sp>
      <p:pic>
        <p:nvPicPr>
          <p:cNvPr id="5" name="Grafik 4">
            <a:extLst>
              <a:ext uri="{FF2B5EF4-FFF2-40B4-BE49-F238E27FC236}">
                <a16:creationId xmlns:a16="http://schemas.microsoft.com/office/drawing/2014/main" id="{F88C8141-1ED9-E7A1-969F-99F478F9BF3B}"/>
              </a:ext>
            </a:extLst>
          </p:cNvPr>
          <p:cNvPicPr>
            <a:picLocks noChangeAspect="1"/>
          </p:cNvPicPr>
          <p:nvPr/>
        </p:nvPicPr>
        <p:blipFill>
          <a:blip r:embed="rId4"/>
          <a:stretch>
            <a:fillRect/>
          </a:stretch>
        </p:blipFill>
        <p:spPr>
          <a:xfrm>
            <a:off x="5832473" y="2738436"/>
            <a:ext cx="4600575" cy="2009775"/>
          </a:xfrm>
          <a:prstGeom prst="rect">
            <a:avLst/>
          </a:prstGeom>
        </p:spPr>
      </p:pic>
      <p:pic>
        <p:nvPicPr>
          <p:cNvPr id="9" name="Grafik 8">
            <a:extLst>
              <a:ext uri="{FF2B5EF4-FFF2-40B4-BE49-F238E27FC236}">
                <a16:creationId xmlns:a16="http://schemas.microsoft.com/office/drawing/2014/main" id="{A6E6F58F-ED31-8A6B-6A89-E1EF05E4222A}"/>
              </a:ext>
            </a:extLst>
          </p:cNvPr>
          <p:cNvPicPr>
            <a:picLocks noChangeAspect="1"/>
          </p:cNvPicPr>
          <p:nvPr/>
        </p:nvPicPr>
        <p:blipFill>
          <a:blip r:embed="rId5"/>
          <a:stretch>
            <a:fillRect/>
          </a:stretch>
        </p:blipFill>
        <p:spPr>
          <a:xfrm>
            <a:off x="1441448" y="5314950"/>
            <a:ext cx="8991600" cy="561975"/>
          </a:xfrm>
          <a:prstGeom prst="rect">
            <a:avLst/>
          </a:prstGeom>
        </p:spPr>
      </p:pic>
    </p:spTree>
    <p:extLst>
      <p:ext uri="{BB962C8B-B14F-4D97-AF65-F5344CB8AC3E}">
        <p14:creationId xmlns:p14="http://schemas.microsoft.com/office/powerpoint/2010/main" val="13010035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8589B0-D4F6-D2D6-4F40-06E3E1810B4B}"/>
              </a:ext>
            </a:extLst>
          </p:cNvPr>
          <p:cNvSpPr>
            <a:spLocks noGrp="1"/>
          </p:cNvSpPr>
          <p:nvPr>
            <p:ph type="title"/>
          </p:nvPr>
        </p:nvSpPr>
        <p:spPr/>
        <p:txBody>
          <a:bodyPr/>
          <a:lstStyle/>
          <a:p>
            <a:r>
              <a:rPr lang="de-DE" dirty="0" err="1"/>
              <a:t>AspectJ</a:t>
            </a:r>
            <a:r>
              <a:rPr lang="de-DE" dirty="0"/>
              <a:t> und Spring AOP</a:t>
            </a:r>
          </a:p>
        </p:txBody>
      </p:sp>
      <p:pic>
        <p:nvPicPr>
          <p:cNvPr id="5" name="Inhaltsplatzhalter 4">
            <a:extLst>
              <a:ext uri="{FF2B5EF4-FFF2-40B4-BE49-F238E27FC236}">
                <a16:creationId xmlns:a16="http://schemas.microsoft.com/office/drawing/2014/main" id="{6D8D84D5-81E3-A271-138B-2BBCFCE530E5}"/>
              </a:ext>
            </a:extLst>
          </p:cNvPr>
          <p:cNvPicPr>
            <a:picLocks noGrp="1" noChangeAspect="1"/>
          </p:cNvPicPr>
          <p:nvPr>
            <p:ph idx="1"/>
          </p:nvPr>
        </p:nvPicPr>
        <p:blipFill>
          <a:blip r:embed="rId3"/>
          <a:stretch>
            <a:fillRect/>
          </a:stretch>
        </p:blipFill>
        <p:spPr>
          <a:xfrm>
            <a:off x="1876425" y="1981994"/>
            <a:ext cx="8439150" cy="4038600"/>
          </a:xfrm>
        </p:spPr>
      </p:pic>
    </p:spTree>
    <p:extLst>
      <p:ext uri="{BB962C8B-B14F-4D97-AF65-F5344CB8AC3E}">
        <p14:creationId xmlns:p14="http://schemas.microsoft.com/office/powerpoint/2010/main" val="33627679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2D72D2-562F-1D6D-C356-F16B681524FE}"/>
              </a:ext>
            </a:extLst>
          </p:cNvPr>
          <p:cNvSpPr>
            <a:spLocks noGrp="1"/>
          </p:cNvSpPr>
          <p:nvPr>
            <p:ph type="title"/>
          </p:nvPr>
        </p:nvSpPr>
        <p:spPr/>
        <p:txBody>
          <a:bodyPr/>
          <a:lstStyle/>
          <a:p>
            <a:r>
              <a:rPr lang="de-DE" dirty="0"/>
              <a:t>Spring Boot</a:t>
            </a:r>
          </a:p>
        </p:txBody>
      </p:sp>
      <p:sp>
        <p:nvSpPr>
          <p:cNvPr id="3" name="Inhaltsplatzhalter 2">
            <a:extLst>
              <a:ext uri="{FF2B5EF4-FFF2-40B4-BE49-F238E27FC236}">
                <a16:creationId xmlns:a16="http://schemas.microsoft.com/office/drawing/2014/main" id="{7CC857F7-B6B2-EAEC-4BFA-92E2FD98A58B}"/>
              </a:ext>
            </a:extLst>
          </p:cNvPr>
          <p:cNvSpPr>
            <a:spLocks noGrp="1"/>
          </p:cNvSpPr>
          <p:nvPr>
            <p:ph idx="1"/>
          </p:nvPr>
        </p:nvSpPr>
        <p:spPr/>
        <p:txBody>
          <a:bodyPr>
            <a:normAutofit lnSpcReduction="10000"/>
          </a:bodyPr>
          <a:lstStyle/>
          <a:p>
            <a:r>
              <a:rPr lang="de-DE" dirty="0"/>
              <a:t>Ziel: Rapid </a:t>
            </a:r>
            <a:r>
              <a:rPr lang="de-DE" dirty="0" err="1"/>
              <a:t>Application</a:t>
            </a:r>
            <a:r>
              <a:rPr lang="de-DE" dirty="0"/>
              <a:t> Development</a:t>
            </a:r>
          </a:p>
          <a:p>
            <a:r>
              <a:rPr lang="de-DE" dirty="0"/>
              <a:t>Spring Boot Starter </a:t>
            </a:r>
            <a:r>
              <a:rPr lang="de-DE" dirty="0" err="1"/>
              <a:t>Dependencies</a:t>
            </a:r>
            <a:r>
              <a:rPr lang="de-DE" dirty="0"/>
              <a:t> (Zusammenstellung gemeinsam funktionsfähiger Libraries in einer </a:t>
            </a:r>
            <a:r>
              <a:rPr lang="de-DE" dirty="0" err="1"/>
              <a:t>xml</a:t>
            </a:r>
            <a:r>
              <a:rPr lang="de-DE" dirty="0"/>
              <a:t>)</a:t>
            </a:r>
          </a:p>
          <a:p>
            <a:r>
              <a:rPr lang="de-DE" dirty="0"/>
              <a:t>Ermöglicht automatische Konfiguration (z.B. Hibernate) des Projektes.</a:t>
            </a:r>
          </a:p>
          <a:p>
            <a:r>
              <a:rPr lang="de-DE" dirty="0"/>
              <a:t>Embedded Server (im </a:t>
            </a:r>
            <a:r>
              <a:rPr lang="de-DE" dirty="0" err="1"/>
              <a:t>jar</a:t>
            </a:r>
            <a:r>
              <a:rPr lang="de-DE" dirty="0"/>
              <a:t>-File enthalten)</a:t>
            </a:r>
          </a:p>
          <a:p>
            <a:r>
              <a:rPr lang="de-DE" dirty="0"/>
              <a:t>Spring Boot CLI (Command Line Interface)</a:t>
            </a:r>
          </a:p>
          <a:p>
            <a:r>
              <a:rPr lang="de-DE" dirty="0"/>
              <a:t>Spring Boot </a:t>
            </a:r>
            <a:r>
              <a:rPr lang="de-DE" dirty="0" err="1"/>
              <a:t>Actuator</a:t>
            </a:r>
            <a:r>
              <a:rPr lang="de-DE" dirty="0"/>
              <a:t> (Einblick in den </a:t>
            </a:r>
            <a:r>
              <a:rPr lang="de-DE" dirty="0" err="1"/>
              <a:t>Application</a:t>
            </a:r>
            <a:r>
              <a:rPr lang="de-DE" dirty="0"/>
              <a:t> </a:t>
            </a:r>
            <a:r>
              <a:rPr lang="de-DE" dirty="0" err="1"/>
              <a:t>Context</a:t>
            </a:r>
            <a:r>
              <a:rPr lang="de-DE" dirty="0"/>
              <a:t>)</a:t>
            </a:r>
          </a:p>
          <a:p>
            <a:endParaRPr lang="de-DE" dirty="0"/>
          </a:p>
          <a:p>
            <a:pPr marL="0" indent="0">
              <a:buNone/>
            </a:pPr>
            <a:r>
              <a:rPr lang="de-DE" dirty="0"/>
              <a:t>Entwicklung mit Spring Boot ist heute Standard.</a:t>
            </a:r>
          </a:p>
        </p:txBody>
      </p:sp>
    </p:spTree>
    <p:extLst>
      <p:ext uri="{BB962C8B-B14F-4D97-AF65-F5344CB8AC3E}">
        <p14:creationId xmlns:p14="http://schemas.microsoft.com/office/powerpoint/2010/main" val="5225770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C45734-867A-8005-8C52-8DD448C4A7C3}"/>
              </a:ext>
            </a:extLst>
          </p:cNvPr>
          <p:cNvSpPr>
            <a:spLocks noGrp="1"/>
          </p:cNvSpPr>
          <p:nvPr>
            <p:ph type="title"/>
          </p:nvPr>
        </p:nvSpPr>
        <p:spPr/>
        <p:txBody>
          <a:bodyPr/>
          <a:lstStyle/>
          <a:p>
            <a:r>
              <a:rPr lang="de-DE" dirty="0"/>
              <a:t>@SpringBootApplication</a:t>
            </a:r>
          </a:p>
        </p:txBody>
      </p:sp>
      <p:pic>
        <p:nvPicPr>
          <p:cNvPr id="7" name="Grafik 6">
            <a:extLst>
              <a:ext uri="{FF2B5EF4-FFF2-40B4-BE49-F238E27FC236}">
                <a16:creationId xmlns:a16="http://schemas.microsoft.com/office/drawing/2014/main" id="{4866422B-3178-2589-2089-531966C3843D}"/>
              </a:ext>
            </a:extLst>
          </p:cNvPr>
          <p:cNvPicPr>
            <a:picLocks noChangeAspect="1"/>
          </p:cNvPicPr>
          <p:nvPr/>
        </p:nvPicPr>
        <p:blipFill>
          <a:blip r:embed="rId2"/>
          <a:stretch>
            <a:fillRect/>
          </a:stretch>
        </p:blipFill>
        <p:spPr>
          <a:xfrm>
            <a:off x="8332513" y="2448719"/>
            <a:ext cx="3477175" cy="2650331"/>
          </a:xfrm>
          <a:prstGeom prst="rect">
            <a:avLst/>
          </a:prstGeom>
        </p:spPr>
      </p:pic>
      <p:graphicFrame>
        <p:nvGraphicFramePr>
          <p:cNvPr id="4" name="Tabelle 8">
            <a:extLst>
              <a:ext uri="{FF2B5EF4-FFF2-40B4-BE49-F238E27FC236}">
                <a16:creationId xmlns:a16="http://schemas.microsoft.com/office/drawing/2014/main" id="{22CACB6C-83B0-8949-54DA-C12DD0BB4B3C}"/>
              </a:ext>
            </a:extLst>
          </p:cNvPr>
          <p:cNvGraphicFramePr>
            <a:graphicFrameLocks noGrp="1"/>
          </p:cNvGraphicFramePr>
          <p:nvPr>
            <p:ph idx="1"/>
            <p:extLst>
              <p:ext uri="{D42A27DB-BD31-4B8C-83A1-F6EECF244321}">
                <p14:modId xmlns:p14="http://schemas.microsoft.com/office/powerpoint/2010/main" val="3366809926"/>
              </p:ext>
            </p:extLst>
          </p:nvPr>
        </p:nvGraphicFramePr>
        <p:xfrm>
          <a:off x="438150" y="1654175"/>
          <a:ext cx="7645400" cy="4424680"/>
        </p:xfrm>
        <a:graphic>
          <a:graphicData uri="http://schemas.openxmlformats.org/drawingml/2006/table">
            <a:tbl>
              <a:tblPr firstRow="1" bandRow="1">
                <a:tableStyleId>{5C22544A-7EE6-4342-B048-85BDC9FD1C3A}</a:tableStyleId>
              </a:tblPr>
              <a:tblGrid>
                <a:gridCol w="2983838">
                  <a:extLst>
                    <a:ext uri="{9D8B030D-6E8A-4147-A177-3AD203B41FA5}">
                      <a16:colId xmlns:a16="http://schemas.microsoft.com/office/drawing/2014/main" val="3556399065"/>
                    </a:ext>
                  </a:extLst>
                </a:gridCol>
                <a:gridCol w="790984">
                  <a:extLst>
                    <a:ext uri="{9D8B030D-6E8A-4147-A177-3AD203B41FA5}">
                      <a16:colId xmlns:a16="http://schemas.microsoft.com/office/drawing/2014/main" val="1721464125"/>
                    </a:ext>
                  </a:extLst>
                </a:gridCol>
                <a:gridCol w="3870578">
                  <a:extLst>
                    <a:ext uri="{9D8B030D-6E8A-4147-A177-3AD203B41FA5}">
                      <a16:colId xmlns:a16="http://schemas.microsoft.com/office/drawing/2014/main" val="1144012830"/>
                    </a:ext>
                  </a:extLst>
                </a:gridCol>
              </a:tblGrid>
              <a:tr h="370840">
                <a:tc>
                  <a:txBody>
                    <a:bodyPr/>
                    <a:lstStyle/>
                    <a:p>
                      <a:r>
                        <a:rPr lang="de-DE" sz="1400" dirty="0"/>
                        <a:t>Annotation</a:t>
                      </a:r>
                    </a:p>
                  </a:txBody>
                  <a:tcPr/>
                </a:tc>
                <a:tc>
                  <a:txBody>
                    <a:bodyPr/>
                    <a:lstStyle/>
                    <a:p>
                      <a:r>
                        <a:rPr lang="de-DE" sz="1400" dirty="0"/>
                        <a:t>Herkunft</a:t>
                      </a:r>
                    </a:p>
                  </a:txBody>
                  <a:tcPr/>
                </a:tc>
                <a:tc>
                  <a:txBody>
                    <a:bodyPr/>
                    <a:lstStyle/>
                    <a:p>
                      <a:r>
                        <a:rPr lang="de-DE" sz="1400" dirty="0"/>
                        <a:t>Bedeutung</a:t>
                      </a:r>
                    </a:p>
                  </a:txBody>
                  <a:tcPr/>
                </a:tc>
                <a:extLst>
                  <a:ext uri="{0D108BD9-81ED-4DB2-BD59-A6C34878D82A}">
                    <a16:rowId xmlns:a16="http://schemas.microsoft.com/office/drawing/2014/main" val="1433295700"/>
                  </a:ext>
                </a:extLst>
              </a:tr>
              <a:tr h="370840">
                <a:tc>
                  <a:txBody>
                    <a:bodyPr/>
                    <a:lstStyle/>
                    <a:p>
                      <a:r>
                        <a:rPr lang="de-DE" sz="1400" dirty="0"/>
                        <a:t>@Target(ElementType.TYPE)</a:t>
                      </a:r>
                    </a:p>
                  </a:txBody>
                  <a:tcPr/>
                </a:tc>
                <a:tc>
                  <a:txBody>
                    <a:bodyPr/>
                    <a:lstStyle/>
                    <a:p>
                      <a:r>
                        <a:rPr lang="de-DE" sz="1400" dirty="0"/>
                        <a:t>Java</a:t>
                      </a:r>
                    </a:p>
                  </a:txBody>
                  <a:tcPr/>
                </a:tc>
                <a:tc>
                  <a:txBody>
                    <a:bodyPr/>
                    <a:lstStyle/>
                    <a:p>
                      <a:r>
                        <a:rPr lang="de-DE" sz="1400" dirty="0"/>
                        <a:t>Annotation kann an Klassen, Interfaces, </a:t>
                      </a:r>
                      <a:r>
                        <a:rPr lang="de-DE" sz="1400" dirty="0" err="1"/>
                        <a:t>Enums</a:t>
                      </a:r>
                      <a:r>
                        <a:rPr lang="de-DE" sz="1400" dirty="0"/>
                        <a:t>, Annotationen und Records angewandt werden.</a:t>
                      </a:r>
                    </a:p>
                  </a:txBody>
                  <a:tcPr/>
                </a:tc>
                <a:extLst>
                  <a:ext uri="{0D108BD9-81ED-4DB2-BD59-A6C34878D82A}">
                    <a16:rowId xmlns:a16="http://schemas.microsoft.com/office/drawing/2014/main" val="1386563274"/>
                  </a:ext>
                </a:extLst>
              </a:tr>
              <a:tr h="370840">
                <a:tc>
                  <a:txBody>
                    <a:bodyPr/>
                    <a:lstStyle/>
                    <a:p>
                      <a:r>
                        <a:rPr lang="de-DE" sz="1400" dirty="0"/>
                        <a:t>@Retention(RetetionPolicy.RUNTIME)</a:t>
                      </a:r>
                    </a:p>
                  </a:txBody>
                  <a:tcPr/>
                </a:tc>
                <a:tc>
                  <a:txBody>
                    <a:bodyPr/>
                    <a:lstStyle/>
                    <a:p>
                      <a:r>
                        <a:rPr lang="de-DE" sz="1400" dirty="0"/>
                        <a:t>Java</a:t>
                      </a:r>
                    </a:p>
                  </a:txBody>
                  <a:tcPr/>
                </a:tc>
                <a:tc>
                  <a:txBody>
                    <a:bodyPr/>
                    <a:lstStyle/>
                    <a:p>
                      <a:r>
                        <a:rPr lang="de-DE" sz="1400" dirty="0"/>
                        <a:t>Annotation wird zur Laufzeit beachtet.</a:t>
                      </a:r>
                    </a:p>
                  </a:txBody>
                  <a:tcPr/>
                </a:tc>
                <a:extLst>
                  <a:ext uri="{0D108BD9-81ED-4DB2-BD59-A6C34878D82A}">
                    <a16:rowId xmlns:a16="http://schemas.microsoft.com/office/drawing/2014/main" val="3597817855"/>
                  </a:ext>
                </a:extLst>
              </a:tr>
              <a:tr h="370840">
                <a:tc>
                  <a:txBody>
                    <a:bodyPr/>
                    <a:lstStyle/>
                    <a:p>
                      <a:r>
                        <a:rPr lang="de-DE" sz="1400" dirty="0"/>
                        <a:t>@Documented</a:t>
                      </a:r>
                    </a:p>
                  </a:txBody>
                  <a:tcPr/>
                </a:tc>
                <a:tc>
                  <a:txBody>
                    <a:bodyPr/>
                    <a:lstStyle/>
                    <a:p>
                      <a:r>
                        <a:rPr lang="de-DE" sz="1400" dirty="0"/>
                        <a:t>Java</a:t>
                      </a:r>
                    </a:p>
                  </a:txBody>
                  <a:tcPr/>
                </a:tc>
                <a:tc>
                  <a:txBody>
                    <a:bodyPr/>
                    <a:lstStyle/>
                    <a:p>
                      <a:r>
                        <a:rPr lang="de-DE" sz="1400" dirty="0"/>
                        <a:t>Die Existenz der Annotation an einem Element wird in die </a:t>
                      </a:r>
                      <a:r>
                        <a:rPr lang="de-DE" sz="1400" dirty="0" err="1"/>
                        <a:t>Javadoc</a:t>
                      </a:r>
                      <a:r>
                        <a:rPr lang="de-DE" sz="1400" dirty="0"/>
                        <a:t> des Elements aufgenommen.</a:t>
                      </a:r>
                    </a:p>
                  </a:txBody>
                  <a:tcPr/>
                </a:tc>
                <a:extLst>
                  <a:ext uri="{0D108BD9-81ED-4DB2-BD59-A6C34878D82A}">
                    <a16:rowId xmlns:a16="http://schemas.microsoft.com/office/drawing/2014/main" val="2264439554"/>
                  </a:ext>
                </a:extLst>
              </a:tr>
              <a:tr h="370840">
                <a:tc>
                  <a:txBody>
                    <a:bodyPr/>
                    <a:lstStyle/>
                    <a:p>
                      <a:r>
                        <a:rPr lang="de-DE" sz="1400" dirty="0"/>
                        <a:t>@Inherited</a:t>
                      </a:r>
                    </a:p>
                  </a:txBody>
                  <a:tcPr/>
                </a:tc>
                <a:tc>
                  <a:txBody>
                    <a:bodyPr/>
                    <a:lstStyle/>
                    <a:p>
                      <a:r>
                        <a:rPr lang="de-DE" sz="1400" dirty="0"/>
                        <a:t>Java</a:t>
                      </a:r>
                    </a:p>
                  </a:txBody>
                  <a:tcPr/>
                </a:tc>
                <a:tc>
                  <a:txBody>
                    <a:bodyPr/>
                    <a:lstStyle/>
                    <a:p>
                      <a:r>
                        <a:rPr lang="de-DE" sz="1400" dirty="0"/>
                        <a:t>Annotation gilt auch für Unterklassen der annotierten Klasse.</a:t>
                      </a:r>
                    </a:p>
                  </a:txBody>
                  <a:tcPr/>
                </a:tc>
                <a:extLst>
                  <a:ext uri="{0D108BD9-81ED-4DB2-BD59-A6C34878D82A}">
                    <a16:rowId xmlns:a16="http://schemas.microsoft.com/office/drawing/2014/main" val="936736143"/>
                  </a:ext>
                </a:extLst>
              </a:tr>
              <a:tr h="370840">
                <a:tc>
                  <a:txBody>
                    <a:bodyPr/>
                    <a:lstStyle/>
                    <a:p>
                      <a:r>
                        <a:rPr lang="de-DE" sz="1400" dirty="0"/>
                        <a:t>@SpringBootConfiguration</a:t>
                      </a:r>
                    </a:p>
                  </a:txBody>
                  <a:tcPr/>
                </a:tc>
                <a:tc>
                  <a:txBody>
                    <a:bodyPr/>
                    <a:lstStyle/>
                    <a:p>
                      <a:r>
                        <a:rPr lang="de-DE" sz="1400" dirty="0"/>
                        <a:t>Spring</a:t>
                      </a:r>
                    </a:p>
                  </a:txBody>
                  <a:tcPr/>
                </a:tc>
                <a:tc>
                  <a:txBody>
                    <a:bodyPr/>
                    <a:lstStyle/>
                    <a:p>
                      <a:r>
                        <a:rPr lang="de-DE" sz="1400" dirty="0"/>
                        <a:t>Kennzeichnet eine Klasse als Konfigurationsklasse. (Spezialisierung der @Configuration Annotation)</a:t>
                      </a:r>
                    </a:p>
                  </a:txBody>
                  <a:tcPr/>
                </a:tc>
                <a:extLst>
                  <a:ext uri="{0D108BD9-81ED-4DB2-BD59-A6C34878D82A}">
                    <a16:rowId xmlns:a16="http://schemas.microsoft.com/office/drawing/2014/main" val="2438043495"/>
                  </a:ext>
                </a:extLst>
              </a:tr>
              <a:tr h="370840">
                <a:tc>
                  <a:txBody>
                    <a:bodyPr/>
                    <a:lstStyle/>
                    <a:p>
                      <a:r>
                        <a:rPr lang="de-DE" sz="1400" dirty="0"/>
                        <a:t>@EnableAutoConfiguration</a:t>
                      </a:r>
                    </a:p>
                  </a:txBody>
                  <a:tcPr/>
                </a:tc>
                <a:tc>
                  <a:txBody>
                    <a:bodyPr/>
                    <a:lstStyle/>
                    <a:p>
                      <a:r>
                        <a:rPr lang="de-DE" sz="1400" dirty="0"/>
                        <a:t>Spring</a:t>
                      </a:r>
                    </a:p>
                  </a:txBody>
                  <a:tcPr/>
                </a:tc>
                <a:tc>
                  <a:txBody>
                    <a:bodyPr/>
                    <a:lstStyle/>
                    <a:p>
                      <a:r>
                        <a:rPr lang="de-DE" sz="1400" dirty="0"/>
                        <a:t>Ermöglicht Spring Boot die automatische Konfiguration (z.B. von Hibernate).</a:t>
                      </a:r>
                    </a:p>
                  </a:txBody>
                  <a:tcPr/>
                </a:tc>
                <a:extLst>
                  <a:ext uri="{0D108BD9-81ED-4DB2-BD59-A6C34878D82A}">
                    <a16:rowId xmlns:a16="http://schemas.microsoft.com/office/drawing/2014/main" val="1362394055"/>
                  </a:ext>
                </a:extLst>
              </a:tr>
              <a:tr h="370840">
                <a:tc>
                  <a:txBody>
                    <a:bodyPr/>
                    <a:lstStyle/>
                    <a:p>
                      <a:r>
                        <a:rPr lang="de-DE" sz="1400" dirty="0"/>
                        <a:t>@ComponentScan(…)</a:t>
                      </a:r>
                    </a:p>
                  </a:txBody>
                  <a:tcPr/>
                </a:tc>
                <a:tc>
                  <a:txBody>
                    <a:bodyPr/>
                    <a:lstStyle/>
                    <a:p>
                      <a:r>
                        <a:rPr lang="de-DE" sz="1400" dirty="0"/>
                        <a:t>Spring</a:t>
                      </a:r>
                    </a:p>
                  </a:txBody>
                  <a:tcPr/>
                </a:tc>
                <a:tc>
                  <a:txBody>
                    <a:bodyPr/>
                    <a:lstStyle/>
                    <a:p>
                      <a:r>
                        <a:rPr lang="de-DE" sz="1400" dirty="0"/>
                        <a:t>Erlaubt </a:t>
                      </a:r>
                      <a:r>
                        <a:rPr lang="de-DE" sz="1400" dirty="0" err="1"/>
                        <a:t>Componenten</a:t>
                      </a:r>
                      <a:r>
                        <a:rPr lang="de-DE" sz="1400" dirty="0"/>
                        <a:t> Scanning. Über Annotation wie @Component, @Controller, @Service können </a:t>
                      </a:r>
                      <a:r>
                        <a:rPr lang="de-DE" sz="1400" dirty="0" err="1"/>
                        <a:t>Componenten</a:t>
                      </a:r>
                      <a:r>
                        <a:rPr lang="de-DE" sz="1400" dirty="0"/>
                        <a:t> für Spring sicht- und nutzbar gemacht werden.</a:t>
                      </a:r>
                    </a:p>
                  </a:txBody>
                  <a:tcPr/>
                </a:tc>
                <a:extLst>
                  <a:ext uri="{0D108BD9-81ED-4DB2-BD59-A6C34878D82A}">
                    <a16:rowId xmlns:a16="http://schemas.microsoft.com/office/drawing/2014/main" val="391013989"/>
                  </a:ext>
                </a:extLst>
              </a:tr>
            </a:tbl>
          </a:graphicData>
        </a:graphic>
      </p:graphicFrame>
    </p:spTree>
    <p:extLst>
      <p:ext uri="{BB962C8B-B14F-4D97-AF65-F5344CB8AC3E}">
        <p14:creationId xmlns:p14="http://schemas.microsoft.com/office/powerpoint/2010/main" val="3360252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183F30-7DB4-C431-1105-E5F251D807D2}"/>
              </a:ext>
            </a:extLst>
          </p:cNvPr>
          <p:cNvSpPr>
            <a:spLocks noGrp="1"/>
          </p:cNvSpPr>
          <p:nvPr>
            <p:ph type="title"/>
          </p:nvPr>
        </p:nvSpPr>
        <p:spPr/>
        <p:txBody>
          <a:bodyPr/>
          <a:lstStyle/>
          <a:p>
            <a:r>
              <a:rPr lang="de-DE" dirty="0" err="1"/>
              <a:t>jar</a:t>
            </a:r>
            <a:r>
              <a:rPr lang="de-DE" dirty="0"/>
              <a:t> und war</a:t>
            </a:r>
          </a:p>
        </p:txBody>
      </p:sp>
      <p:sp>
        <p:nvSpPr>
          <p:cNvPr id="3" name="Inhaltsplatzhalter 2">
            <a:extLst>
              <a:ext uri="{FF2B5EF4-FFF2-40B4-BE49-F238E27FC236}">
                <a16:creationId xmlns:a16="http://schemas.microsoft.com/office/drawing/2014/main" id="{B3D313BB-39C8-C9BD-A7CF-68563013A719}"/>
              </a:ext>
            </a:extLst>
          </p:cNvPr>
          <p:cNvSpPr>
            <a:spLocks noGrp="1"/>
          </p:cNvSpPr>
          <p:nvPr>
            <p:ph idx="1"/>
          </p:nvPr>
        </p:nvSpPr>
        <p:spPr/>
        <p:txBody>
          <a:bodyPr/>
          <a:lstStyle/>
          <a:p>
            <a:r>
              <a:rPr lang="de-DE" dirty="0" err="1"/>
              <a:t>jar</a:t>
            </a:r>
            <a:r>
              <a:rPr lang="de-DE" dirty="0"/>
              <a:t> (Java Archive) verpackt unser Projekt, sodass es als Bibliothek, Anwendung, Plugin usw. genutzt werden kann.</a:t>
            </a:r>
          </a:p>
          <a:p>
            <a:r>
              <a:rPr lang="de-DE" dirty="0"/>
              <a:t>war (Web </a:t>
            </a:r>
            <a:r>
              <a:rPr lang="de-DE" dirty="0" err="1"/>
              <a:t>Application</a:t>
            </a:r>
            <a:r>
              <a:rPr lang="de-DE" dirty="0"/>
              <a:t> Archive oder Web </a:t>
            </a:r>
            <a:r>
              <a:rPr lang="de-DE" dirty="0" err="1"/>
              <a:t>Application</a:t>
            </a:r>
            <a:r>
              <a:rPr lang="de-DE" dirty="0"/>
              <a:t> </a:t>
            </a:r>
            <a:r>
              <a:rPr lang="de-DE" dirty="0" err="1"/>
              <a:t>Recource</a:t>
            </a:r>
            <a:r>
              <a:rPr lang="de-DE" dirty="0"/>
              <a:t>) ist nur für die Auslieferung an </a:t>
            </a:r>
            <a:r>
              <a:rPr lang="de-DE" dirty="0" err="1"/>
              <a:t>Servlert</a:t>
            </a:r>
            <a:r>
              <a:rPr lang="de-DE" dirty="0"/>
              <a:t>/JSP Containern vorgesehen. Es wird ein Server benötigt, um es auszuführen.</a:t>
            </a:r>
          </a:p>
          <a:p>
            <a:r>
              <a:rPr lang="de-DE" dirty="0"/>
              <a:t>war ist immer Jakarta/Java EE kompatibel.</a:t>
            </a:r>
          </a:p>
          <a:p>
            <a:r>
              <a:rPr lang="de-DE" dirty="0"/>
              <a:t>Spring Boot stellt uns bei der Kompilierung in </a:t>
            </a:r>
            <a:r>
              <a:rPr lang="de-DE" dirty="0" err="1"/>
              <a:t>jar</a:t>
            </a:r>
            <a:r>
              <a:rPr lang="de-DE" dirty="0"/>
              <a:t> einen konfigurierten </a:t>
            </a:r>
            <a:r>
              <a:rPr lang="de-DE" dirty="0" err="1"/>
              <a:t>Tomcat</a:t>
            </a:r>
            <a:r>
              <a:rPr lang="de-DE" dirty="0"/>
              <a:t> Server zur Verfügung. Wir können also auch Webanwendungen als </a:t>
            </a:r>
            <a:r>
              <a:rPr lang="de-DE" dirty="0" err="1"/>
              <a:t>jar</a:t>
            </a:r>
            <a:r>
              <a:rPr lang="de-DE" dirty="0"/>
              <a:t> bauen.</a:t>
            </a:r>
          </a:p>
        </p:txBody>
      </p:sp>
    </p:spTree>
    <p:extLst>
      <p:ext uri="{BB962C8B-B14F-4D97-AF65-F5344CB8AC3E}">
        <p14:creationId xmlns:p14="http://schemas.microsoft.com/office/powerpoint/2010/main" val="19867998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F46877-1127-5730-4C32-42C6EDF53D17}"/>
              </a:ext>
            </a:extLst>
          </p:cNvPr>
          <p:cNvSpPr>
            <a:spLocks noGrp="1"/>
          </p:cNvSpPr>
          <p:nvPr>
            <p:ph type="title"/>
          </p:nvPr>
        </p:nvSpPr>
        <p:spPr/>
        <p:txBody>
          <a:bodyPr/>
          <a:lstStyle/>
          <a:p>
            <a:r>
              <a:rPr lang="de-DE" dirty="0"/>
              <a:t>Erster </a:t>
            </a:r>
            <a:r>
              <a:rPr lang="de-DE" dirty="0" err="1"/>
              <a:t>RestController</a:t>
            </a:r>
            <a:endParaRPr lang="de-DE" dirty="0"/>
          </a:p>
        </p:txBody>
      </p:sp>
      <p:sp>
        <p:nvSpPr>
          <p:cNvPr id="3" name="Inhaltsplatzhalter 2">
            <a:extLst>
              <a:ext uri="{FF2B5EF4-FFF2-40B4-BE49-F238E27FC236}">
                <a16:creationId xmlns:a16="http://schemas.microsoft.com/office/drawing/2014/main" id="{F3420303-5A4C-55FD-9276-13CDDCC118A5}"/>
              </a:ext>
            </a:extLst>
          </p:cNvPr>
          <p:cNvSpPr>
            <a:spLocks noGrp="1"/>
          </p:cNvSpPr>
          <p:nvPr>
            <p:ph idx="1"/>
          </p:nvPr>
        </p:nvSpPr>
        <p:spPr/>
        <p:txBody>
          <a:bodyPr/>
          <a:lstStyle/>
          <a:p>
            <a:r>
              <a:rPr lang="de-DE" dirty="0"/>
              <a:t>@GetMapping(„/“) kann auch durch </a:t>
            </a:r>
            <a:r>
              <a:rPr lang="en-US" dirty="0"/>
              <a:t>@RequestMapping(value = "/", method = </a:t>
            </a:r>
            <a:r>
              <a:rPr lang="en-US" dirty="0" err="1"/>
              <a:t>RequestMethod.GET</a:t>
            </a:r>
            <a:r>
              <a:rPr lang="en-US" dirty="0"/>
              <a:t>) </a:t>
            </a:r>
            <a:r>
              <a:rPr lang="en-US" dirty="0" err="1"/>
              <a:t>erreicht</a:t>
            </a:r>
            <a:r>
              <a:rPr lang="en-US" dirty="0"/>
              <a:t> </a:t>
            </a:r>
            <a:r>
              <a:rPr lang="en-US" dirty="0" err="1"/>
              <a:t>werden</a:t>
            </a:r>
            <a:r>
              <a:rPr lang="en-US" dirty="0"/>
              <a:t> (</a:t>
            </a:r>
            <a:r>
              <a:rPr lang="en-US" dirty="0" err="1"/>
              <a:t>altmodisch</a:t>
            </a:r>
            <a:r>
              <a:rPr lang="en-US" dirty="0"/>
              <a:t>)</a:t>
            </a:r>
          </a:p>
          <a:p>
            <a:r>
              <a:rPr lang="de-DE" dirty="0"/>
              <a:t>In der </a:t>
            </a:r>
            <a:r>
              <a:rPr lang="de-DE" dirty="0" err="1"/>
              <a:t>application.properties</a:t>
            </a:r>
            <a:r>
              <a:rPr lang="de-DE" dirty="0"/>
              <a:t> können diverse Einstellungen vorgenommen werden.</a:t>
            </a:r>
          </a:p>
        </p:txBody>
      </p:sp>
      <p:pic>
        <p:nvPicPr>
          <p:cNvPr id="5" name="Grafik 4">
            <a:extLst>
              <a:ext uri="{FF2B5EF4-FFF2-40B4-BE49-F238E27FC236}">
                <a16:creationId xmlns:a16="http://schemas.microsoft.com/office/drawing/2014/main" id="{820A3966-607E-9F8A-BF13-C54358500C7E}"/>
              </a:ext>
            </a:extLst>
          </p:cNvPr>
          <p:cNvPicPr>
            <a:picLocks noChangeAspect="1"/>
          </p:cNvPicPr>
          <p:nvPr/>
        </p:nvPicPr>
        <p:blipFill>
          <a:blip r:embed="rId2"/>
          <a:stretch>
            <a:fillRect/>
          </a:stretch>
        </p:blipFill>
        <p:spPr>
          <a:xfrm>
            <a:off x="2278062" y="4001294"/>
            <a:ext cx="3381375" cy="1666875"/>
          </a:xfrm>
          <a:prstGeom prst="rect">
            <a:avLst/>
          </a:prstGeom>
        </p:spPr>
      </p:pic>
      <p:pic>
        <p:nvPicPr>
          <p:cNvPr id="7" name="Grafik 6">
            <a:extLst>
              <a:ext uri="{FF2B5EF4-FFF2-40B4-BE49-F238E27FC236}">
                <a16:creationId xmlns:a16="http://schemas.microsoft.com/office/drawing/2014/main" id="{31BED2BA-E34F-8224-C6BE-E943B4345C76}"/>
              </a:ext>
            </a:extLst>
          </p:cNvPr>
          <p:cNvPicPr>
            <a:picLocks noChangeAspect="1"/>
          </p:cNvPicPr>
          <p:nvPr/>
        </p:nvPicPr>
        <p:blipFill>
          <a:blip r:embed="rId3"/>
          <a:stretch>
            <a:fillRect/>
          </a:stretch>
        </p:blipFill>
        <p:spPr>
          <a:xfrm>
            <a:off x="6753225" y="4745037"/>
            <a:ext cx="2609850" cy="762000"/>
          </a:xfrm>
          <a:prstGeom prst="rect">
            <a:avLst/>
          </a:prstGeom>
        </p:spPr>
      </p:pic>
      <p:pic>
        <p:nvPicPr>
          <p:cNvPr id="4" name="Grafik 3">
            <a:extLst>
              <a:ext uri="{FF2B5EF4-FFF2-40B4-BE49-F238E27FC236}">
                <a16:creationId xmlns:a16="http://schemas.microsoft.com/office/drawing/2014/main" id="{C24F4863-D7FB-6B58-CFA4-5846D4C36BDC}"/>
              </a:ext>
            </a:extLst>
          </p:cNvPr>
          <p:cNvPicPr>
            <a:picLocks noChangeAspect="1"/>
          </p:cNvPicPr>
          <p:nvPr/>
        </p:nvPicPr>
        <p:blipFill>
          <a:blip r:embed="rId4"/>
          <a:stretch>
            <a:fillRect/>
          </a:stretch>
        </p:blipFill>
        <p:spPr>
          <a:xfrm>
            <a:off x="2572522" y="6152905"/>
            <a:ext cx="6670438" cy="339970"/>
          </a:xfrm>
          <a:prstGeom prst="rect">
            <a:avLst/>
          </a:prstGeom>
        </p:spPr>
      </p:pic>
    </p:spTree>
    <p:extLst>
      <p:ext uri="{BB962C8B-B14F-4D97-AF65-F5344CB8AC3E}">
        <p14:creationId xmlns:p14="http://schemas.microsoft.com/office/powerpoint/2010/main" val="1374876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3D1637-357E-BB6A-1D14-00917F3C8FC9}"/>
              </a:ext>
            </a:extLst>
          </p:cNvPr>
          <p:cNvSpPr>
            <a:spLocks noGrp="1"/>
          </p:cNvSpPr>
          <p:nvPr>
            <p:ph type="title"/>
          </p:nvPr>
        </p:nvSpPr>
        <p:spPr/>
        <p:txBody>
          <a:bodyPr/>
          <a:lstStyle/>
          <a:p>
            <a:r>
              <a:rPr lang="de-DE" dirty="0"/>
              <a:t>Wichtige Module</a:t>
            </a:r>
          </a:p>
        </p:txBody>
      </p:sp>
      <p:graphicFrame>
        <p:nvGraphicFramePr>
          <p:cNvPr id="4" name="Tabelle 4">
            <a:extLst>
              <a:ext uri="{FF2B5EF4-FFF2-40B4-BE49-F238E27FC236}">
                <a16:creationId xmlns:a16="http://schemas.microsoft.com/office/drawing/2014/main" id="{9EF405FD-18E9-55C0-AAC2-C60F3E44BB0E}"/>
              </a:ext>
            </a:extLst>
          </p:cNvPr>
          <p:cNvGraphicFramePr>
            <a:graphicFrameLocks noGrp="1"/>
          </p:cNvGraphicFramePr>
          <p:nvPr>
            <p:ph idx="1"/>
            <p:extLst>
              <p:ext uri="{D42A27DB-BD31-4B8C-83A1-F6EECF244321}">
                <p14:modId xmlns:p14="http://schemas.microsoft.com/office/powerpoint/2010/main" val="3022908250"/>
              </p:ext>
            </p:extLst>
          </p:nvPr>
        </p:nvGraphicFramePr>
        <p:xfrm>
          <a:off x="838200" y="1470350"/>
          <a:ext cx="6436231" cy="5090160"/>
        </p:xfrm>
        <a:graphic>
          <a:graphicData uri="http://schemas.openxmlformats.org/drawingml/2006/table">
            <a:tbl>
              <a:tblPr firstRow="1" bandRow="1">
                <a:tableStyleId>{5C22544A-7EE6-4342-B048-85BDC9FD1C3A}</a:tableStyleId>
              </a:tblPr>
              <a:tblGrid>
                <a:gridCol w="1241715">
                  <a:extLst>
                    <a:ext uri="{9D8B030D-6E8A-4147-A177-3AD203B41FA5}">
                      <a16:colId xmlns:a16="http://schemas.microsoft.com/office/drawing/2014/main" val="1470908848"/>
                    </a:ext>
                  </a:extLst>
                </a:gridCol>
                <a:gridCol w="5194516">
                  <a:extLst>
                    <a:ext uri="{9D8B030D-6E8A-4147-A177-3AD203B41FA5}">
                      <a16:colId xmlns:a16="http://schemas.microsoft.com/office/drawing/2014/main" val="652889694"/>
                    </a:ext>
                  </a:extLst>
                </a:gridCol>
              </a:tblGrid>
              <a:tr h="370840">
                <a:tc>
                  <a:txBody>
                    <a:bodyPr/>
                    <a:lstStyle/>
                    <a:p>
                      <a:r>
                        <a:rPr lang="de-DE" dirty="0"/>
                        <a:t>Modul</a:t>
                      </a:r>
                    </a:p>
                  </a:txBody>
                  <a:tcPr/>
                </a:tc>
                <a:tc>
                  <a:txBody>
                    <a:bodyPr/>
                    <a:lstStyle/>
                    <a:p>
                      <a:r>
                        <a:rPr lang="de-DE" dirty="0"/>
                        <a:t>ermöglicht</a:t>
                      </a:r>
                    </a:p>
                  </a:txBody>
                  <a:tcPr/>
                </a:tc>
                <a:extLst>
                  <a:ext uri="{0D108BD9-81ED-4DB2-BD59-A6C34878D82A}">
                    <a16:rowId xmlns:a16="http://schemas.microsoft.com/office/drawing/2014/main" val="3646985522"/>
                  </a:ext>
                </a:extLst>
              </a:tr>
              <a:tr h="370840">
                <a:tc>
                  <a:txBody>
                    <a:bodyPr/>
                    <a:lstStyle/>
                    <a:p>
                      <a:r>
                        <a:rPr lang="de-DE" dirty="0"/>
                        <a:t>Core</a:t>
                      </a:r>
                    </a:p>
                  </a:txBody>
                  <a:tcPr/>
                </a:tc>
                <a:tc>
                  <a:txBody>
                    <a:bodyPr/>
                    <a:lstStyle/>
                    <a:p>
                      <a:r>
                        <a:rPr lang="de-DE" dirty="0" err="1"/>
                        <a:t>Dependency</a:t>
                      </a:r>
                      <a:r>
                        <a:rPr lang="de-DE" dirty="0"/>
                        <a:t> </a:t>
                      </a:r>
                      <a:r>
                        <a:rPr lang="de-DE" dirty="0" err="1"/>
                        <a:t>Injection</a:t>
                      </a:r>
                      <a:endParaRPr lang="de-DE" dirty="0"/>
                    </a:p>
                  </a:txBody>
                  <a:tcPr/>
                </a:tc>
                <a:extLst>
                  <a:ext uri="{0D108BD9-81ED-4DB2-BD59-A6C34878D82A}">
                    <a16:rowId xmlns:a16="http://schemas.microsoft.com/office/drawing/2014/main" val="4231209960"/>
                  </a:ext>
                </a:extLst>
              </a:tr>
              <a:tr h="370840">
                <a:tc>
                  <a:txBody>
                    <a:bodyPr/>
                    <a:lstStyle/>
                    <a:p>
                      <a:r>
                        <a:rPr lang="de-DE" dirty="0"/>
                        <a:t>AOP</a:t>
                      </a:r>
                    </a:p>
                  </a:txBody>
                  <a:tcPr/>
                </a:tc>
                <a:tc>
                  <a:txBody>
                    <a:bodyPr/>
                    <a:lstStyle/>
                    <a:p>
                      <a:r>
                        <a:rPr lang="de-DE" dirty="0" err="1"/>
                        <a:t>Aspektoriente</a:t>
                      </a:r>
                      <a:r>
                        <a:rPr lang="de-DE" dirty="0"/>
                        <a:t> Programmierung</a:t>
                      </a:r>
                    </a:p>
                  </a:txBody>
                  <a:tcPr/>
                </a:tc>
                <a:extLst>
                  <a:ext uri="{0D108BD9-81ED-4DB2-BD59-A6C34878D82A}">
                    <a16:rowId xmlns:a16="http://schemas.microsoft.com/office/drawing/2014/main" val="2544875830"/>
                  </a:ext>
                </a:extLst>
              </a:tr>
              <a:tr h="370840">
                <a:tc>
                  <a:txBody>
                    <a:bodyPr/>
                    <a:lstStyle/>
                    <a:p>
                      <a:r>
                        <a:rPr lang="de-DE" dirty="0"/>
                        <a:t>ORM</a:t>
                      </a:r>
                    </a:p>
                  </a:txBody>
                  <a:tcPr/>
                </a:tc>
                <a:tc>
                  <a:txBody>
                    <a:bodyPr/>
                    <a:lstStyle/>
                    <a:p>
                      <a:r>
                        <a:rPr lang="de-DE" dirty="0"/>
                        <a:t>Objektrelationales Mapping (Hibernate)</a:t>
                      </a:r>
                    </a:p>
                  </a:txBody>
                  <a:tcPr/>
                </a:tc>
                <a:extLst>
                  <a:ext uri="{0D108BD9-81ED-4DB2-BD59-A6C34878D82A}">
                    <a16:rowId xmlns:a16="http://schemas.microsoft.com/office/drawing/2014/main" val="1705483610"/>
                  </a:ext>
                </a:extLst>
              </a:tr>
              <a:tr h="370840">
                <a:tc>
                  <a:txBody>
                    <a:bodyPr/>
                    <a:lstStyle/>
                    <a:p>
                      <a:r>
                        <a:rPr lang="de-DE" dirty="0"/>
                        <a:t>DAO</a:t>
                      </a:r>
                    </a:p>
                  </a:txBody>
                  <a:tcPr/>
                </a:tc>
                <a:tc>
                  <a:txBody>
                    <a:bodyPr/>
                    <a:lstStyle/>
                    <a:p>
                      <a:r>
                        <a:rPr lang="de-DE" dirty="0"/>
                        <a:t>Datenbankzugriff (JDBC) + </a:t>
                      </a:r>
                      <a:r>
                        <a:rPr lang="de-DE" dirty="0" err="1"/>
                        <a:t>Transaktionsmanagment</a:t>
                      </a:r>
                      <a:endParaRPr lang="de-DE" dirty="0"/>
                    </a:p>
                  </a:txBody>
                  <a:tcPr/>
                </a:tc>
                <a:extLst>
                  <a:ext uri="{0D108BD9-81ED-4DB2-BD59-A6C34878D82A}">
                    <a16:rowId xmlns:a16="http://schemas.microsoft.com/office/drawing/2014/main" val="2408060386"/>
                  </a:ext>
                </a:extLst>
              </a:tr>
              <a:tr h="370840">
                <a:tc>
                  <a:txBody>
                    <a:bodyPr/>
                    <a:lstStyle/>
                    <a:p>
                      <a:r>
                        <a:rPr lang="de-DE" dirty="0"/>
                        <a:t>Web</a:t>
                      </a:r>
                    </a:p>
                  </a:txBody>
                  <a:tcPr/>
                </a:tc>
                <a:tc>
                  <a:txBody>
                    <a:bodyPr/>
                    <a:lstStyle/>
                    <a:p>
                      <a:r>
                        <a:rPr lang="de-DE" dirty="0"/>
                        <a:t>Webanwendungen</a:t>
                      </a:r>
                    </a:p>
                  </a:txBody>
                  <a:tcPr/>
                </a:tc>
                <a:extLst>
                  <a:ext uri="{0D108BD9-81ED-4DB2-BD59-A6C34878D82A}">
                    <a16:rowId xmlns:a16="http://schemas.microsoft.com/office/drawing/2014/main" val="424926072"/>
                  </a:ext>
                </a:extLst>
              </a:tr>
              <a:tr h="370840">
                <a:tc>
                  <a:txBody>
                    <a:bodyPr/>
                    <a:lstStyle/>
                    <a:p>
                      <a:r>
                        <a:rPr lang="de-DE" dirty="0" err="1"/>
                        <a:t>Context</a:t>
                      </a:r>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Erweiterung der </a:t>
                      </a:r>
                      <a:r>
                        <a:rPr lang="de-DE" dirty="0" err="1"/>
                        <a:t>BeanFactory</a:t>
                      </a:r>
                      <a:r>
                        <a:rPr lang="de-DE" dirty="0"/>
                        <a:t> um Validierung, EJB-Integration, Scheduling</a:t>
                      </a:r>
                    </a:p>
                  </a:txBody>
                  <a:tcPr/>
                </a:tc>
                <a:extLst>
                  <a:ext uri="{0D108BD9-81ED-4DB2-BD59-A6C34878D82A}">
                    <a16:rowId xmlns:a16="http://schemas.microsoft.com/office/drawing/2014/main" val="1198601612"/>
                  </a:ext>
                </a:extLst>
              </a:tr>
              <a:tr h="370840">
                <a:tc>
                  <a:txBody>
                    <a:bodyPr/>
                    <a:lstStyle/>
                    <a:p>
                      <a:r>
                        <a:rPr lang="de-DE" dirty="0"/>
                        <a:t>MVC</a:t>
                      </a:r>
                    </a:p>
                  </a:txBody>
                  <a:tcPr/>
                </a:tc>
                <a:tc>
                  <a:txBody>
                    <a:bodyPr/>
                    <a:lstStyle/>
                    <a:p>
                      <a:r>
                        <a:rPr lang="de-DE" dirty="0"/>
                        <a:t>Model-View-</a:t>
                      </a:r>
                      <a:r>
                        <a:rPr lang="de-DE" dirty="0" err="1"/>
                        <a:t>Contoller</a:t>
                      </a:r>
                      <a:r>
                        <a:rPr lang="de-DE" dirty="0"/>
                        <a:t> Struktur + REST</a:t>
                      </a:r>
                    </a:p>
                  </a:txBody>
                  <a:tcPr/>
                </a:tc>
                <a:extLst>
                  <a:ext uri="{0D108BD9-81ED-4DB2-BD59-A6C34878D82A}">
                    <a16:rowId xmlns:a16="http://schemas.microsoft.com/office/drawing/2014/main" val="3782953469"/>
                  </a:ext>
                </a:extLst>
              </a:tr>
              <a:tr h="370840">
                <a:tc>
                  <a:txBody>
                    <a:bodyPr/>
                    <a:lstStyle/>
                    <a:p>
                      <a:r>
                        <a:rPr lang="de-DE" dirty="0"/>
                        <a:t>Security</a:t>
                      </a:r>
                    </a:p>
                  </a:txBody>
                  <a:tcPr/>
                </a:tc>
                <a:tc>
                  <a:txBody>
                    <a:bodyPr/>
                    <a:lstStyle/>
                    <a:p>
                      <a:r>
                        <a:rPr lang="de-DE" dirty="0"/>
                        <a:t>Diverse Sicherheitsaspekte</a:t>
                      </a:r>
                    </a:p>
                  </a:txBody>
                  <a:tcPr/>
                </a:tc>
                <a:extLst>
                  <a:ext uri="{0D108BD9-81ED-4DB2-BD59-A6C34878D82A}">
                    <a16:rowId xmlns:a16="http://schemas.microsoft.com/office/drawing/2014/main" val="3054768437"/>
                  </a:ext>
                </a:extLst>
              </a:tr>
              <a:tr h="370840">
                <a:tc>
                  <a:txBody>
                    <a:bodyPr/>
                    <a:lstStyle/>
                    <a:p>
                      <a:r>
                        <a:rPr lang="de-DE" dirty="0"/>
                        <a:t>Data</a:t>
                      </a:r>
                    </a:p>
                  </a:txBody>
                  <a:tcPr/>
                </a:tc>
                <a:tc>
                  <a:txBody>
                    <a:bodyPr/>
                    <a:lstStyle/>
                    <a:p>
                      <a:r>
                        <a:rPr lang="de-DE" dirty="0"/>
                        <a:t>Zugriff auf relationale und </a:t>
                      </a:r>
                      <a:r>
                        <a:rPr lang="de-DE" dirty="0" err="1"/>
                        <a:t>noSQL</a:t>
                      </a:r>
                      <a:r>
                        <a:rPr lang="de-DE" dirty="0"/>
                        <a:t> Datenbanken</a:t>
                      </a:r>
                    </a:p>
                  </a:txBody>
                  <a:tcPr/>
                </a:tc>
                <a:extLst>
                  <a:ext uri="{0D108BD9-81ED-4DB2-BD59-A6C34878D82A}">
                    <a16:rowId xmlns:a16="http://schemas.microsoft.com/office/drawing/2014/main" val="330803267"/>
                  </a:ext>
                </a:extLst>
              </a:tr>
              <a:tr h="370840">
                <a:tc>
                  <a:txBody>
                    <a:bodyPr/>
                    <a:lstStyle/>
                    <a:p>
                      <a:r>
                        <a:rPr lang="de-DE" dirty="0"/>
                        <a:t>Cloud</a:t>
                      </a:r>
                    </a:p>
                  </a:txBody>
                  <a:tcPr/>
                </a:tc>
                <a:tc>
                  <a:txBody>
                    <a:bodyPr/>
                    <a:lstStyle/>
                    <a:p>
                      <a:r>
                        <a:rPr lang="de-DE" dirty="0"/>
                        <a:t>Microservices</a:t>
                      </a:r>
                    </a:p>
                  </a:txBody>
                  <a:tcPr/>
                </a:tc>
                <a:extLst>
                  <a:ext uri="{0D108BD9-81ED-4DB2-BD59-A6C34878D82A}">
                    <a16:rowId xmlns:a16="http://schemas.microsoft.com/office/drawing/2014/main" val="2608479041"/>
                  </a:ext>
                </a:extLst>
              </a:tr>
              <a:tr h="370840">
                <a:tc>
                  <a:txBody>
                    <a:bodyPr/>
                    <a:lstStyle/>
                    <a:p>
                      <a:r>
                        <a:rPr lang="de-DE" dirty="0"/>
                        <a:t>Batch</a:t>
                      </a:r>
                    </a:p>
                  </a:txBody>
                  <a:tcPr/>
                </a:tc>
                <a:tc>
                  <a:txBody>
                    <a:bodyPr/>
                    <a:lstStyle/>
                    <a:p>
                      <a:r>
                        <a:rPr lang="de-DE" dirty="0"/>
                        <a:t>Batch Jobs</a:t>
                      </a:r>
                    </a:p>
                  </a:txBody>
                  <a:tcPr/>
                </a:tc>
                <a:extLst>
                  <a:ext uri="{0D108BD9-81ED-4DB2-BD59-A6C34878D82A}">
                    <a16:rowId xmlns:a16="http://schemas.microsoft.com/office/drawing/2014/main" val="3029451236"/>
                  </a:ext>
                </a:extLst>
              </a:tr>
              <a:tr h="370840">
                <a:tc>
                  <a:txBody>
                    <a:bodyPr/>
                    <a:lstStyle/>
                    <a:p>
                      <a:r>
                        <a:rPr lang="de-DE" dirty="0"/>
                        <a:t>Boot</a:t>
                      </a:r>
                    </a:p>
                  </a:txBody>
                  <a:tcPr/>
                </a:tc>
                <a:tc>
                  <a:txBody>
                    <a:bodyPr/>
                    <a:lstStyle/>
                    <a:p>
                      <a:r>
                        <a:rPr lang="de-DE" dirty="0"/>
                        <a:t>Vereinfacht erstellen von Springapplikationen</a:t>
                      </a:r>
                    </a:p>
                  </a:txBody>
                  <a:tcPr/>
                </a:tc>
                <a:extLst>
                  <a:ext uri="{0D108BD9-81ED-4DB2-BD59-A6C34878D82A}">
                    <a16:rowId xmlns:a16="http://schemas.microsoft.com/office/drawing/2014/main" val="2568223040"/>
                  </a:ext>
                </a:extLst>
              </a:tr>
            </a:tbl>
          </a:graphicData>
        </a:graphic>
      </p:graphicFrame>
      <p:pic>
        <p:nvPicPr>
          <p:cNvPr id="2050" name="Picture 2">
            <a:extLst>
              <a:ext uri="{FF2B5EF4-FFF2-40B4-BE49-F238E27FC236}">
                <a16:creationId xmlns:a16="http://schemas.microsoft.com/office/drawing/2014/main" id="{F58E5B42-76AB-BF40-D92E-5CD0E5F64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4425" y="1227783"/>
            <a:ext cx="4575818" cy="23609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odule aus dem Spring Ökosystem">
            <a:extLst>
              <a:ext uri="{FF2B5EF4-FFF2-40B4-BE49-F238E27FC236}">
                <a16:creationId xmlns:a16="http://schemas.microsoft.com/office/drawing/2014/main" id="{78FAE8CB-ABF8-1ACD-4D83-FFA6134430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2417" y="4199582"/>
            <a:ext cx="4697826" cy="2360928"/>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AEE920A2-F27D-F0EB-AA79-4EC1FD5C9C54}"/>
              </a:ext>
            </a:extLst>
          </p:cNvPr>
          <p:cNvSpPr txBox="1"/>
          <p:nvPr/>
        </p:nvSpPr>
        <p:spPr>
          <a:xfrm>
            <a:off x="9028333" y="737681"/>
            <a:ext cx="1285993" cy="369332"/>
          </a:xfrm>
          <a:prstGeom prst="rect">
            <a:avLst/>
          </a:prstGeom>
          <a:noFill/>
        </p:spPr>
        <p:txBody>
          <a:bodyPr wrap="none" rtlCol="0">
            <a:spAutoFit/>
          </a:bodyPr>
          <a:lstStyle/>
          <a:p>
            <a:r>
              <a:rPr lang="de-DE" dirty="0"/>
              <a:t>Basispakete</a:t>
            </a:r>
          </a:p>
        </p:txBody>
      </p:sp>
      <p:sp>
        <p:nvSpPr>
          <p:cNvPr id="5" name="Textfeld 4">
            <a:extLst>
              <a:ext uri="{FF2B5EF4-FFF2-40B4-BE49-F238E27FC236}">
                <a16:creationId xmlns:a16="http://schemas.microsoft.com/office/drawing/2014/main" id="{5F1352FD-AA7D-0B75-5A92-B508A662FD07}"/>
              </a:ext>
            </a:extLst>
          </p:cNvPr>
          <p:cNvSpPr txBox="1"/>
          <p:nvPr/>
        </p:nvSpPr>
        <p:spPr>
          <a:xfrm>
            <a:off x="8376209" y="4084266"/>
            <a:ext cx="2471767" cy="369332"/>
          </a:xfrm>
          <a:prstGeom prst="rect">
            <a:avLst/>
          </a:prstGeom>
          <a:noFill/>
        </p:spPr>
        <p:txBody>
          <a:bodyPr wrap="none" rtlCol="0">
            <a:spAutoFit/>
          </a:bodyPr>
          <a:lstStyle/>
          <a:p>
            <a:r>
              <a:rPr lang="de-DE" dirty="0" err="1"/>
              <a:t>wichtiste</a:t>
            </a:r>
            <a:r>
              <a:rPr lang="de-DE" dirty="0"/>
              <a:t> weitere Pakete</a:t>
            </a:r>
          </a:p>
        </p:txBody>
      </p:sp>
    </p:spTree>
    <p:extLst>
      <p:ext uri="{BB962C8B-B14F-4D97-AF65-F5344CB8AC3E}">
        <p14:creationId xmlns:p14="http://schemas.microsoft.com/office/powerpoint/2010/main" val="21060003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2EB203-F50D-123A-B4C4-80220C3E277D}"/>
              </a:ext>
            </a:extLst>
          </p:cNvPr>
          <p:cNvSpPr>
            <a:spLocks noGrp="1"/>
          </p:cNvSpPr>
          <p:nvPr>
            <p:ph type="title"/>
          </p:nvPr>
        </p:nvSpPr>
        <p:spPr/>
        <p:txBody>
          <a:bodyPr/>
          <a:lstStyle/>
          <a:p>
            <a:r>
              <a:rPr lang="de-DE" dirty="0"/>
              <a:t>Problembehandlung bei belegten Port</a:t>
            </a:r>
          </a:p>
        </p:txBody>
      </p:sp>
      <p:sp>
        <p:nvSpPr>
          <p:cNvPr id="3" name="Inhaltsplatzhalter 2">
            <a:extLst>
              <a:ext uri="{FF2B5EF4-FFF2-40B4-BE49-F238E27FC236}">
                <a16:creationId xmlns:a16="http://schemas.microsoft.com/office/drawing/2014/main" id="{9095C324-0974-702F-4A65-AE097F6042FF}"/>
              </a:ext>
            </a:extLst>
          </p:cNvPr>
          <p:cNvSpPr>
            <a:spLocks noGrp="1"/>
          </p:cNvSpPr>
          <p:nvPr>
            <p:ph idx="1"/>
          </p:nvPr>
        </p:nvSpPr>
        <p:spPr/>
        <p:txBody>
          <a:bodyPr/>
          <a:lstStyle/>
          <a:p>
            <a:r>
              <a:rPr lang="de-DE" dirty="0"/>
              <a:t>Ports durchsuchen: </a:t>
            </a:r>
            <a:r>
              <a:rPr lang="de-DE" dirty="0" err="1"/>
              <a:t>lsof</a:t>
            </a:r>
            <a:r>
              <a:rPr lang="de-DE" dirty="0"/>
              <a:t> -i -P | </a:t>
            </a:r>
            <a:r>
              <a:rPr lang="de-DE" dirty="0" err="1"/>
              <a:t>grep</a:t>
            </a:r>
            <a:r>
              <a:rPr lang="de-DE" dirty="0"/>
              <a:t> LISTEN</a:t>
            </a:r>
          </a:p>
          <a:p>
            <a:r>
              <a:rPr lang="de-DE" dirty="0"/>
              <a:t>kill -9 &lt;Prozessnummer&gt;</a:t>
            </a:r>
          </a:p>
          <a:p>
            <a:endParaRPr lang="de-DE" dirty="0"/>
          </a:p>
          <a:p>
            <a:r>
              <a:rPr lang="de-DE" dirty="0"/>
              <a:t>In </a:t>
            </a:r>
            <a:r>
              <a:rPr lang="de-DE" dirty="0" err="1"/>
              <a:t>Powershell</a:t>
            </a:r>
            <a:r>
              <a:rPr lang="de-DE" dirty="0"/>
              <a:t>: </a:t>
            </a:r>
          </a:p>
          <a:p>
            <a:pPr lvl="1"/>
            <a:r>
              <a:rPr lang="en-US" dirty="0"/>
              <a:t>Get-Process -Id (Get-</a:t>
            </a:r>
            <a:r>
              <a:rPr lang="en-US" dirty="0" err="1"/>
              <a:t>NetTCPConnection</a:t>
            </a:r>
            <a:r>
              <a:rPr lang="en-US" dirty="0"/>
              <a:t> -</a:t>
            </a:r>
            <a:r>
              <a:rPr lang="en-US" dirty="0" err="1"/>
              <a:t>LocalPort</a:t>
            </a:r>
            <a:r>
              <a:rPr lang="en-US" dirty="0"/>
              <a:t> &lt;</a:t>
            </a:r>
            <a:r>
              <a:rPr lang="en-US" dirty="0" err="1"/>
              <a:t>Portnummer</a:t>
            </a:r>
            <a:r>
              <a:rPr lang="en-US" dirty="0"/>
              <a:t>&gt; -State Listen).</a:t>
            </a:r>
            <a:r>
              <a:rPr lang="en-US" dirty="0" err="1"/>
              <a:t>OwningProcess</a:t>
            </a:r>
            <a:r>
              <a:rPr lang="en-US" dirty="0"/>
              <a:t> </a:t>
            </a:r>
          </a:p>
          <a:p>
            <a:pPr lvl="1"/>
            <a:r>
              <a:rPr lang="de-DE" dirty="0" err="1"/>
              <a:t>Stop-Process</a:t>
            </a:r>
            <a:r>
              <a:rPr lang="de-DE" dirty="0"/>
              <a:t> -</a:t>
            </a:r>
            <a:r>
              <a:rPr lang="de-DE" dirty="0" err="1"/>
              <a:t>Id</a:t>
            </a:r>
            <a:r>
              <a:rPr lang="de-DE" dirty="0"/>
              <a:t> &lt;Prozessnummer&gt; -Force </a:t>
            </a:r>
          </a:p>
        </p:txBody>
      </p:sp>
    </p:spTree>
    <p:extLst>
      <p:ext uri="{BB962C8B-B14F-4D97-AF65-F5344CB8AC3E}">
        <p14:creationId xmlns:p14="http://schemas.microsoft.com/office/powerpoint/2010/main" val="232246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370109-E4C3-7C49-BED6-5D4268D73C31}"/>
              </a:ext>
            </a:extLst>
          </p:cNvPr>
          <p:cNvSpPr>
            <a:spLocks noGrp="1"/>
          </p:cNvSpPr>
          <p:nvPr>
            <p:ph type="title"/>
          </p:nvPr>
        </p:nvSpPr>
        <p:spPr/>
        <p:txBody>
          <a:bodyPr/>
          <a:lstStyle/>
          <a:p>
            <a:r>
              <a:rPr lang="de-DE" dirty="0"/>
              <a:t>Spring Stereotypes</a:t>
            </a:r>
          </a:p>
        </p:txBody>
      </p:sp>
      <p:sp>
        <p:nvSpPr>
          <p:cNvPr id="3" name="Inhaltsplatzhalter 2">
            <a:extLst>
              <a:ext uri="{FF2B5EF4-FFF2-40B4-BE49-F238E27FC236}">
                <a16:creationId xmlns:a16="http://schemas.microsoft.com/office/drawing/2014/main" id="{19F329B9-2170-037B-3736-AFA0B43B9B95}"/>
              </a:ext>
            </a:extLst>
          </p:cNvPr>
          <p:cNvSpPr>
            <a:spLocks noGrp="1"/>
          </p:cNvSpPr>
          <p:nvPr>
            <p:ph idx="1"/>
          </p:nvPr>
        </p:nvSpPr>
        <p:spPr/>
        <p:txBody>
          <a:bodyPr/>
          <a:lstStyle/>
          <a:p>
            <a:r>
              <a:rPr lang="de-DE" dirty="0"/>
              <a:t>Spring Stereotypes sind Klassenannotationen, um Beans zu definieren.</a:t>
            </a:r>
          </a:p>
          <a:p>
            <a:pPr lvl="1"/>
            <a:r>
              <a:rPr lang="de-DE" dirty="0"/>
              <a:t>@Component</a:t>
            </a:r>
          </a:p>
          <a:p>
            <a:pPr lvl="1"/>
            <a:r>
              <a:rPr lang="de-DE" dirty="0"/>
              <a:t>@Controller</a:t>
            </a:r>
          </a:p>
          <a:p>
            <a:pPr lvl="1"/>
            <a:r>
              <a:rPr lang="de-DE" dirty="0"/>
              <a:t>@RestController</a:t>
            </a:r>
          </a:p>
          <a:p>
            <a:pPr lvl="1"/>
            <a:r>
              <a:rPr lang="de-DE" dirty="0"/>
              <a:t>@Repository</a:t>
            </a:r>
          </a:p>
          <a:p>
            <a:pPr lvl="1"/>
            <a:r>
              <a:rPr lang="de-DE" dirty="0"/>
              <a:t>@Service</a:t>
            </a:r>
          </a:p>
          <a:p>
            <a:pPr lvl="1"/>
            <a:r>
              <a:rPr lang="de-DE" dirty="0"/>
              <a:t>…</a:t>
            </a:r>
          </a:p>
        </p:txBody>
      </p:sp>
      <p:grpSp>
        <p:nvGrpSpPr>
          <p:cNvPr id="25" name="Gruppieren 24">
            <a:extLst>
              <a:ext uri="{FF2B5EF4-FFF2-40B4-BE49-F238E27FC236}">
                <a16:creationId xmlns:a16="http://schemas.microsoft.com/office/drawing/2014/main" id="{C99E7C5B-DEB6-3B80-C548-FBA833F89BBC}"/>
              </a:ext>
            </a:extLst>
          </p:cNvPr>
          <p:cNvGrpSpPr/>
          <p:nvPr/>
        </p:nvGrpSpPr>
        <p:grpSpPr>
          <a:xfrm>
            <a:off x="5325262" y="3302323"/>
            <a:ext cx="5180629" cy="2155835"/>
            <a:chOff x="5342735" y="2888805"/>
            <a:chExt cx="5180629" cy="2155835"/>
          </a:xfrm>
        </p:grpSpPr>
        <p:sp>
          <p:nvSpPr>
            <p:cNvPr id="4" name="Rechteck: abgerundete Ecken 3">
              <a:extLst>
                <a:ext uri="{FF2B5EF4-FFF2-40B4-BE49-F238E27FC236}">
                  <a16:creationId xmlns:a16="http://schemas.microsoft.com/office/drawing/2014/main" id="{706818CA-C5F3-493F-3C3B-C5ED97D63C08}"/>
                </a:ext>
              </a:extLst>
            </p:cNvPr>
            <p:cNvSpPr/>
            <p:nvPr/>
          </p:nvSpPr>
          <p:spPr>
            <a:xfrm>
              <a:off x="7128824" y="2888805"/>
              <a:ext cx="1607481" cy="4542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@Component</a:t>
              </a:r>
            </a:p>
          </p:txBody>
        </p:sp>
        <p:sp>
          <p:nvSpPr>
            <p:cNvPr id="5" name="Rechteck: abgerundete Ecken 4">
              <a:extLst>
                <a:ext uri="{FF2B5EF4-FFF2-40B4-BE49-F238E27FC236}">
                  <a16:creationId xmlns:a16="http://schemas.microsoft.com/office/drawing/2014/main" id="{CE034CFE-3570-FEEC-6BC3-D94D5AE353E2}"/>
                </a:ext>
              </a:extLst>
            </p:cNvPr>
            <p:cNvSpPr/>
            <p:nvPr/>
          </p:nvSpPr>
          <p:spPr>
            <a:xfrm>
              <a:off x="5347588" y="3676240"/>
              <a:ext cx="1607481" cy="4542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@Controller</a:t>
              </a:r>
            </a:p>
          </p:txBody>
        </p:sp>
        <p:sp>
          <p:nvSpPr>
            <p:cNvPr id="6" name="Rechteck: abgerundete Ecken 5">
              <a:extLst>
                <a:ext uri="{FF2B5EF4-FFF2-40B4-BE49-F238E27FC236}">
                  <a16:creationId xmlns:a16="http://schemas.microsoft.com/office/drawing/2014/main" id="{0F1654E9-A22C-D5FF-765E-2A6EA1057C0F}"/>
                </a:ext>
              </a:extLst>
            </p:cNvPr>
            <p:cNvSpPr/>
            <p:nvPr/>
          </p:nvSpPr>
          <p:spPr>
            <a:xfrm>
              <a:off x="7128824" y="3676240"/>
              <a:ext cx="1607481" cy="4542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@Repository</a:t>
              </a:r>
            </a:p>
          </p:txBody>
        </p:sp>
        <p:sp>
          <p:nvSpPr>
            <p:cNvPr id="7" name="Rechteck: abgerundete Ecken 6">
              <a:extLst>
                <a:ext uri="{FF2B5EF4-FFF2-40B4-BE49-F238E27FC236}">
                  <a16:creationId xmlns:a16="http://schemas.microsoft.com/office/drawing/2014/main" id="{10AACB37-D448-FFB5-9936-57C7604C187F}"/>
                </a:ext>
              </a:extLst>
            </p:cNvPr>
            <p:cNvSpPr/>
            <p:nvPr/>
          </p:nvSpPr>
          <p:spPr>
            <a:xfrm>
              <a:off x="8915883" y="3676240"/>
              <a:ext cx="1607481" cy="4542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@Service</a:t>
              </a:r>
            </a:p>
          </p:txBody>
        </p:sp>
        <p:sp>
          <p:nvSpPr>
            <p:cNvPr id="8" name="Rechteck: abgerundete Ecken 7">
              <a:extLst>
                <a:ext uri="{FF2B5EF4-FFF2-40B4-BE49-F238E27FC236}">
                  <a16:creationId xmlns:a16="http://schemas.microsoft.com/office/drawing/2014/main" id="{0BB8BEB3-DD0C-9826-A63B-94560B9EEB12}"/>
                </a:ext>
              </a:extLst>
            </p:cNvPr>
            <p:cNvSpPr/>
            <p:nvPr/>
          </p:nvSpPr>
          <p:spPr>
            <a:xfrm>
              <a:off x="5342735" y="4472313"/>
              <a:ext cx="1607481" cy="4542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@RestController</a:t>
              </a:r>
            </a:p>
          </p:txBody>
        </p:sp>
        <p:cxnSp>
          <p:nvCxnSpPr>
            <p:cNvPr id="10" name="Gerade Verbindung mit Pfeil 9">
              <a:extLst>
                <a:ext uri="{FF2B5EF4-FFF2-40B4-BE49-F238E27FC236}">
                  <a16:creationId xmlns:a16="http://schemas.microsoft.com/office/drawing/2014/main" id="{8ECF45C2-0138-B68E-64E5-5F1A951F560C}"/>
                </a:ext>
              </a:extLst>
            </p:cNvPr>
            <p:cNvCxnSpPr>
              <a:cxnSpLocks/>
              <a:stCxn id="4" idx="2"/>
            </p:cNvCxnSpPr>
            <p:nvPr/>
          </p:nvCxnSpPr>
          <p:spPr>
            <a:xfrm flipH="1">
              <a:off x="7932564" y="3343093"/>
              <a:ext cx="1" cy="3331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4C3B677C-7932-B39F-6246-709286EDCD89}"/>
                </a:ext>
              </a:extLst>
            </p:cNvPr>
            <p:cNvCxnSpPr>
              <a:cxnSpLocks/>
              <a:stCxn id="5" idx="2"/>
              <a:endCxn id="8" idx="0"/>
            </p:cNvCxnSpPr>
            <p:nvPr/>
          </p:nvCxnSpPr>
          <p:spPr>
            <a:xfrm flipH="1">
              <a:off x="6146476" y="4130528"/>
              <a:ext cx="4853" cy="3417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DAC8A863-3062-58AE-903B-A408AE10C27C}"/>
                </a:ext>
              </a:extLst>
            </p:cNvPr>
            <p:cNvCxnSpPr>
              <a:cxnSpLocks/>
              <a:stCxn id="4" idx="2"/>
            </p:cNvCxnSpPr>
            <p:nvPr/>
          </p:nvCxnSpPr>
          <p:spPr>
            <a:xfrm flipH="1">
              <a:off x="6949246" y="3343093"/>
              <a:ext cx="983319" cy="3417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EE9692C9-7A7B-2492-88A0-E0E8572791F7}"/>
                </a:ext>
              </a:extLst>
            </p:cNvPr>
            <p:cNvCxnSpPr>
              <a:cxnSpLocks/>
              <a:stCxn id="4" idx="2"/>
            </p:cNvCxnSpPr>
            <p:nvPr/>
          </p:nvCxnSpPr>
          <p:spPr>
            <a:xfrm>
              <a:off x="7932565" y="3343093"/>
              <a:ext cx="983318" cy="3331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Legende: mit Pfeil nach links 22">
              <a:extLst>
                <a:ext uri="{FF2B5EF4-FFF2-40B4-BE49-F238E27FC236}">
                  <a16:creationId xmlns:a16="http://schemas.microsoft.com/office/drawing/2014/main" id="{7ADFC2A9-762C-8A19-BFF8-F74C2B3569A5}"/>
                </a:ext>
              </a:extLst>
            </p:cNvPr>
            <p:cNvSpPr/>
            <p:nvPr/>
          </p:nvSpPr>
          <p:spPr>
            <a:xfrm>
              <a:off x="6949246" y="4371551"/>
              <a:ext cx="1966637" cy="673089"/>
            </a:xfrm>
            <a:prstGeom prst="leftArrowCallout">
              <a:avLst>
                <a:gd name="adj1" fmla="val 25000"/>
                <a:gd name="adj2" fmla="val 25000"/>
                <a:gd name="adj3" fmla="val 25000"/>
                <a:gd name="adj4" fmla="val 89521"/>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dirty="0"/>
                <a:t>@Controller</a:t>
              </a:r>
            </a:p>
            <a:p>
              <a:pPr algn="ctr"/>
              <a:r>
                <a:rPr lang="de-DE" dirty="0"/>
                <a:t>@Responsebody</a:t>
              </a:r>
            </a:p>
          </p:txBody>
        </p:sp>
      </p:grpSp>
    </p:spTree>
    <p:extLst>
      <p:ext uri="{BB962C8B-B14F-4D97-AF65-F5344CB8AC3E}">
        <p14:creationId xmlns:p14="http://schemas.microsoft.com/office/powerpoint/2010/main" val="37790013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C3EEE2-C48A-2BC4-58A8-1AFFB8B39266}"/>
              </a:ext>
            </a:extLst>
          </p:cNvPr>
          <p:cNvSpPr>
            <a:spLocks noGrp="1"/>
          </p:cNvSpPr>
          <p:nvPr>
            <p:ph type="title"/>
          </p:nvPr>
        </p:nvSpPr>
        <p:spPr/>
        <p:txBody>
          <a:bodyPr/>
          <a:lstStyle/>
          <a:p>
            <a:r>
              <a:rPr lang="de-DE" dirty="0"/>
              <a:t>Autorestart bei </a:t>
            </a:r>
            <a:r>
              <a:rPr lang="de-DE" dirty="0" err="1"/>
              <a:t>IntelliJ</a:t>
            </a:r>
            <a:r>
              <a:rPr lang="de-DE" dirty="0"/>
              <a:t> aktivieren</a:t>
            </a:r>
          </a:p>
        </p:txBody>
      </p:sp>
      <p:pic>
        <p:nvPicPr>
          <p:cNvPr id="5" name="Grafik 4">
            <a:extLst>
              <a:ext uri="{FF2B5EF4-FFF2-40B4-BE49-F238E27FC236}">
                <a16:creationId xmlns:a16="http://schemas.microsoft.com/office/drawing/2014/main" id="{CA5C32AA-926D-F0E2-CB04-4A1B87272862}"/>
              </a:ext>
            </a:extLst>
          </p:cNvPr>
          <p:cNvPicPr>
            <a:picLocks noChangeAspect="1"/>
          </p:cNvPicPr>
          <p:nvPr/>
        </p:nvPicPr>
        <p:blipFill>
          <a:blip r:embed="rId2"/>
          <a:stretch>
            <a:fillRect/>
          </a:stretch>
        </p:blipFill>
        <p:spPr>
          <a:xfrm>
            <a:off x="980361" y="3069596"/>
            <a:ext cx="4793545" cy="3551315"/>
          </a:xfrm>
          <a:prstGeom prst="rect">
            <a:avLst/>
          </a:prstGeom>
        </p:spPr>
      </p:pic>
      <p:pic>
        <p:nvPicPr>
          <p:cNvPr id="6" name="Grafik 5">
            <a:extLst>
              <a:ext uri="{FF2B5EF4-FFF2-40B4-BE49-F238E27FC236}">
                <a16:creationId xmlns:a16="http://schemas.microsoft.com/office/drawing/2014/main" id="{9BCC90F8-39E7-315C-8C03-05A9BB529D72}"/>
              </a:ext>
            </a:extLst>
          </p:cNvPr>
          <p:cNvPicPr>
            <a:picLocks noChangeAspect="1"/>
          </p:cNvPicPr>
          <p:nvPr/>
        </p:nvPicPr>
        <p:blipFill>
          <a:blip r:embed="rId3"/>
          <a:stretch>
            <a:fillRect/>
          </a:stretch>
        </p:blipFill>
        <p:spPr>
          <a:xfrm>
            <a:off x="6220703" y="3147421"/>
            <a:ext cx="4686300" cy="3395663"/>
          </a:xfrm>
          <a:prstGeom prst="rect">
            <a:avLst/>
          </a:prstGeom>
        </p:spPr>
      </p:pic>
      <p:pic>
        <p:nvPicPr>
          <p:cNvPr id="4" name="Grafik 3">
            <a:extLst>
              <a:ext uri="{FF2B5EF4-FFF2-40B4-BE49-F238E27FC236}">
                <a16:creationId xmlns:a16="http://schemas.microsoft.com/office/drawing/2014/main" id="{D8841F94-019A-1B71-FBBE-F6657E63F5A9}"/>
              </a:ext>
            </a:extLst>
          </p:cNvPr>
          <p:cNvPicPr>
            <a:picLocks noChangeAspect="1"/>
          </p:cNvPicPr>
          <p:nvPr/>
        </p:nvPicPr>
        <p:blipFill>
          <a:blip r:embed="rId4"/>
          <a:stretch>
            <a:fillRect/>
          </a:stretch>
        </p:blipFill>
        <p:spPr>
          <a:xfrm>
            <a:off x="6746185" y="1480723"/>
            <a:ext cx="4000500" cy="1285875"/>
          </a:xfrm>
          <a:prstGeom prst="rect">
            <a:avLst/>
          </a:prstGeom>
        </p:spPr>
      </p:pic>
      <p:sp>
        <p:nvSpPr>
          <p:cNvPr id="7" name="Flussdiagramm: Prozess 6">
            <a:extLst>
              <a:ext uri="{FF2B5EF4-FFF2-40B4-BE49-F238E27FC236}">
                <a16:creationId xmlns:a16="http://schemas.microsoft.com/office/drawing/2014/main" id="{57DAFE0C-335E-4951-9C68-47478B83034F}"/>
              </a:ext>
            </a:extLst>
          </p:cNvPr>
          <p:cNvSpPr/>
          <p:nvPr/>
        </p:nvSpPr>
        <p:spPr>
          <a:xfrm>
            <a:off x="2142710" y="4433956"/>
            <a:ext cx="998055" cy="164548"/>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8" name="Flussdiagramm: Prozess 7">
            <a:extLst>
              <a:ext uri="{FF2B5EF4-FFF2-40B4-BE49-F238E27FC236}">
                <a16:creationId xmlns:a16="http://schemas.microsoft.com/office/drawing/2014/main" id="{99A1F628-8102-2AC0-EFDD-C768466D096C}"/>
              </a:ext>
            </a:extLst>
          </p:cNvPr>
          <p:cNvSpPr/>
          <p:nvPr/>
        </p:nvSpPr>
        <p:spPr>
          <a:xfrm>
            <a:off x="7419697" y="4152180"/>
            <a:ext cx="2158478" cy="182997"/>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9" name="Textfeld 8">
            <a:extLst>
              <a:ext uri="{FF2B5EF4-FFF2-40B4-BE49-F238E27FC236}">
                <a16:creationId xmlns:a16="http://schemas.microsoft.com/office/drawing/2014/main" id="{9F8F108E-D9C5-5E26-6CBE-2AE6215CC82D}"/>
              </a:ext>
            </a:extLst>
          </p:cNvPr>
          <p:cNvSpPr txBox="1"/>
          <p:nvPr/>
        </p:nvSpPr>
        <p:spPr>
          <a:xfrm>
            <a:off x="9733052" y="1111391"/>
            <a:ext cx="1007007"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de-DE" dirty="0"/>
              <a:t>pom.xml</a:t>
            </a:r>
          </a:p>
        </p:txBody>
      </p:sp>
    </p:spTree>
    <p:extLst>
      <p:ext uri="{BB962C8B-B14F-4D97-AF65-F5344CB8AC3E}">
        <p14:creationId xmlns:p14="http://schemas.microsoft.com/office/powerpoint/2010/main" val="17499852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A1DAE1-1560-DFB2-4F47-CE03E4334CAD}"/>
              </a:ext>
            </a:extLst>
          </p:cNvPr>
          <p:cNvSpPr>
            <a:spLocks noGrp="1"/>
          </p:cNvSpPr>
          <p:nvPr>
            <p:ph type="title"/>
          </p:nvPr>
        </p:nvSpPr>
        <p:spPr/>
        <p:txBody>
          <a:bodyPr/>
          <a:lstStyle/>
          <a:p>
            <a:r>
              <a:rPr lang="de-DE" dirty="0"/>
              <a:t>JPA Buddy</a:t>
            </a:r>
          </a:p>
        </p:txBody>
      </p:sp>
      <p:pic>
        <p:nvPicPr>
          <p:cNvPr id="5" name="Inhaltsplatzhalter 4">
            <a:extLst>
              <a:ext uri="{FF2B5EF4-FFF2-40B4-BE49-F238E27FC236}">
                <a16:creationId xmlns:a16="http://schemas.microsoft.com/office/drawing/2014/main" id="{22D056C9-001B-DC77-1B4C-408A8732D346}"/>
              </a:ext>
            </a:extLst>
          </p:cNvPr>
          <p:cNvPicPr>
            <a:picLocks noGrp="1" noChangeAspect="1"/>
          </p:cNvPicPr>
          <p:nvPr>
            <p:ph sz="half" idx="1"/>
          </p:nvPr>
        </p:nvPicPr>
        <p:blipFill>
          <a:blip r:embed="rId2"/>
          <a:stretch>
            <a:fillRect/>
          </a:stretch>
        </p:blipFill>
        <p:spPr>
          <a:xfrm>
            <a:off x="838200" y="2110114"/>
            <a:ext cx="5181600" cy="3782360"/>
          </a:xfrm>
        </p:spPr>
      </p:pic>
      <p:sp>
        <p:nvSpPr>
          <p:cNvPr id="6" name="Inhaltsplatzhalter 5">
            <a:extLst>
              <a:ext uri="{FF2B5EF4-FFF2-40B4-BE49-F238E27FC236}">
                <a16:creationId xmlns:a16="http://schemas.microsoft.com/office/drawing/2014/main" id="{6863AAEA-5704-C93B-696C-204A39EC18AD}"/>
              </a:ext>
            </a:extLst>
          </p:cNvPr>
          <p:cNvSpPr>
            <a:spLocks noGrp="1"/>
          </p:cNvSpPr>
          <p:nvPr>
            <p:ph sz="half" idx="2"/>
          </p:nvPr>
        </p:nvSpPr>
        <p:spPr/>
        <p:txBody>
          <a:bodyPr/>
          <a:lstStyle/>
          <a:p>
            <a:r>
              <a:rPr lang="de-DE" dirty="0"/>
              <a:t>Das Plugin JPA Buddy unterstützt bei der schnellen Erstellung von DAOs (Data Access </a:t>
            </a:r>
            <a:r>
              <a:rPr lang="de-DE" dirty="0" err="1"/>
              <a:t>Object</a:t>
            </a:r>
            <a:r>
              <a:rPr lang="de-DE" dirty="0"/>
              <a:t>).</a:t>
            </a:r>
          </a:p>
        </p:txBody>
      </p:sp>
    </p:spTree>
    <p:extLst>
      <p:ext uri="{BB962C8B-B14F-4D97-AF65-F5344CB8AC3E}">
        <p14:creationId xmlns:p14="http://schemas.microsoft.com/office/powerpoint/2010/main" val="1985330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10E3A7-658B-27F5-72AB-AD46AB7A183D}"/>
              </a:ext>
            </a:extLst>
          </p:cNvPr>
          <p:cNvSpPr>
            <a:spLocks noGrp="1"/>
          </p:cNvSpPr>
          <p:nvPr>
            <p:ph type="title"/>
          </p:nvPr>
        </p:nvSpPr>
        <p:spPr/>
        <p:txBody>
          <a:bodyPr/>
          <a:lstStyle/>
          <a:p>
            <a:r>
              <a:rPr lang="de-DE" dirty="0"/>
              <a:t>h2-Datenbank einrichten</a:t>
            </a:r>
          </a:p>
        </p:txBody>
      </p:sp>
      <p:sp>
        <p:nvSpPr>
          <p:cNvPr id="3" name="Inhaltsplatzhalter 2">
            <a:extLst>
              <a:ext uri="{FF2B5EF4-FFF2-40B4-BE49-F238E27FC236}">
                <a16:creationId xmlns:a16="http://schemas.microsoft.com/office/drawing/2014/main" id="{BE378388-DCBF-DBF7-2CB1-8C469E139339}"/>
              </a:ext>
            </a:extLst>
          </p:cNvPr>
          <p:cNvSpPr>
            <a:spLocks noGrp="1"/>
          </p:cNvSpPr>
          <p:nvPr>
            <p:ph idx="1"/>
          </p:nvPr>
        </p:nvSpPr>
        <p:spPr>
          <a:xfrm>
            <a:off x="838200" y="1825625"/>
            <a:ext cx="5075797" cy="4351338"/>
          </a:xfrm>
        </p:spPr>
        <p:txBody>
          <a:bodyPr/>
          <a:lstStyle/>
          <a:p>
            <a:r>
              <a:rPr lang="de-DE" dirty="0"/>
              <a:t>Eine H2-Datenbank lässt sich leicht mit diesen Konfigurationen einrichten.</a:t>
            </a:r>
          </a:p>
          <a:p>
            <a:r>
              <a:rPr lang="de-DE" dirty="0"/>
              <a:t>Für </a:t>
            </a:r>
            <a:r>
              <a:rPr lang="de-DE" dirty="0" err="1"/>
              <a:t>spring.jpa.hibernate.ddl</a:t>
            </a:r>
            <a:r>
              <a:rPr lang="de-DE" dirty="0"/>
              <a:t>-auto gibt es die Optionen:</a:t>
            </a:r>
          </a:p>
          <a:p>
            <a:pPr lvl="1"/>
            <a:r>
              <a:rPr lang="de-DE" dirty="0" err="1"/>
              <a:t>none</a:t>
            </a:r>
            <a:endParaRPr lang="de-DE" dirty="0"/>
          </a:p>
          <a:p>
            <a:pPr lvl="1"/>
            <a:r>
              <a:rPr lang="de-DE" dirty="0" err="1"/>
              <a:t>create</a:t>
            </a:r>
            <a:endParaRPr lang="de-DE" dirty="0"/>
          </a:p>
          <a:p>
            <a:pPr lvl="1"/>
            <a:r>
              <a:rPr lang="de-DE" dirty="0" err="1"/>
              <a:t>create-drop</a:t>
            </a:r>
            <a:endParaRPr lang="de-DE" dirty="0"/>
          </a:p>
          <a:p>
            <a:pPr lvl="1"/>
            <a:r>
              <a:rPr lang="de-DE" dirty="0" err="1"/>
              <a:t>validate</a:t>
            </a:r>
            <a:endParaRPr lang="de-DE" dirty="0"/>
          </a:p>
          <a:p>
            <a:pPr lvl="1"/>
            <a:r>
              <a:rPr lang="de-DE" dirty="0"/>
              <a:t>update</a:t>
            </a:r>
          </a:p>
        </p:txBody>
      </p:sp>
      <p:grpSp>
        <p:nvGrpSpPr>
          <p:cNvPr id="9" name="Gruppieren 8">
            <a:extLst>
              <a:ext uri="{FF2B5EF4-FFF2-40B4-BE49-F238E27FC236}">
                <a16:creationId xmlns:a16="http://schemas.microsoft.com/office/drawing/2014/main" id="{5C6BE344-F294-FF34-9CBA-9C96C05BF65B}"/>
              </a:ext>
            </a:extLst>
          </p:cNvPr>
          <p:cNvGrpSpPr/>
          <p:nvPr/>
        </p:nvGrpSpPr>
        <p:grpSpPr>
          <a:xfrm>
            <a:off x="6096000" y="2358957"/>
            <a:ext cx="5629275" cy="2674382"/>
            <a:chOff x="3458551" y="2589201"/>
            <a:chExt cx="5629275" cy="2674382"/>
          </a:xfrm>
        </p:grpSpPr>
        <p:pic>
          <p:nvPicPr>
            <p:cNvPr id="7" name="Grafik 6">
              <a:extLst>
                <a:ext uri="{FF2B5EF4-FFF2-40B4-BE49-F238E27FC236}">
                  <a16:creationId xmlns:a16="http://schemas.microsoft.com/office/drawing/2014/main" id="{73EF31F7-365A-16A3-6040-275F6B181034}"/>
                </a:ext>
              </a:extLst>
            </p:cNvPr>
            <p:cNvPicPr>
              <a:picLocks noChangeAspect="1"/>
            </p:cNvPicPr>
            <p:nvPr/>
          </p:nvPicPr>
          <p:blipFill>
            <a:blip r:embed="rId3"/>
            <a:stretch>
              <a:fillRect/>
            </a:stretch>
          </p:blipFill>
          <p:spPr>
            <a:xfrm>
              <a:off x="3458551" y="2958533"/>
              <a:ext cx="5629275" cy="2305050"/>
            </a:xfrm>
            <a:prstGeom prst="rect">
              <a:avLst/>
            </a:prstGeom>
          </p:spPr>
        </p:pic>
        <p:sp>
          <p:nvSpPr>
            <p:cNvPr id="8" name="Textfeld 7">
              <a:extLst>
                <a:ext uri="{FF2B5EF4-FFF2-40B4-BE49-F238E27FC236}">
                  <a16:creationId xmlns:a16="http://schemas.microsoft.com/office/drawing/2014/main" id="{83A05CA2-B401-91FF-B2B4-63D317260FD2}"/>
                </a:ext>
              </a:extLst>
            </p:cNvPr>
            <p:cNvSpPr txBox="1"/>
            <p:nvPr/>
          </p:nvSpPr>
          <p:spPr>
            <a:xfrm>
              <a:off x="3465177" y="2589201"/>
              <a:ext cx="225279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de-DE" dirty="0" err="1"/>
                <a:t>application.properties</a:t>
              </a:r>
              <a:endParaRPr lang="de-DE" dirty="0"/>
            </a:p>
          </p:txBody>
        </p:sp>
      </p:grpSp>
    </p:spTree>
    <p:extLst>
      <p:ext uri="{BB962C8B-B14F-4D97-AF65-F5344CB8AC3E}">
        <p14:creationId xmlns:p14="http://schemas.microsoft.com/office/powerpoint/2010/main" val="17032260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EC1E07-A7A0-7D84-BD45-245CA50D6247}"/>
              </a:ext>
            </a:extLst>
          </p:cNvPr>
          <p:cNvSpPr>
            <a:spLocks noGrp="1"/>
          </p:cNvSpPr>
          <p:nvPr>
            <p:ph type="title"/>
          </p:nvPr>
        </p:nvSpPr>
        <p:spPr/>
        <p:txBody>
          <a:bodyPr/>
          <a:lstStyle/>
          <a:p>
            <a:r>
              <a:rPr lang="de-DE" dirty="0"/>
              <a:t>Einstellungen</a:t>
            </a:r>
          </a:p>
        </p:txBody>
      </p:sp>
      <p:graphicFrame>
        <p:nvGraphicFramePr>
          <p:cNvPr id="6" name="Tabelle 6">
            <a:extLst>
              <a:ext uri="{FF2B5EF4-FFF2-40B4-BE49-F238E27FC236}">
                <a16:creationId xmlns:a16="http://schemas.microsoft.com/office/drawing/2014/main" id="{50F28D25-E1CB-8CF4-CF2C-9A987E8DFED0}"/>
              </a:ext>
            </a:extLst>
          </p:cNvPr>
          <p:cNvGraphicFramePr>
            <a:graphicFrameLocks noGrp="1"/>
          </p:cNvGraphicFramePr>
          <p:nvPr>
            <p:ph idx="1"/>
            <p:extLst>
              <p:ext uri="{D42A27DB-BD31-4B8C-83A1-F6EECF244321}">
                <p14:modId xmlns:p14="http://schemas.microsoft.com/office/powerpoint/2010/main" val="3375608709"/>
              </p:ext>
            </p:extLst>
          </p:nvPr>
        </p:nvGraphicFramePr>
        <p:xfrm>
          <a:off x="838200" y="2383344"/>
          <a:ext cx="10515600" cy="4150360"/>
        </p:xfrm>
        <a:graphic>
          <a:graphicData uri="http://schemas.openxmlformats.org/drawingml/2006/table">
            <a:tbl>
              <a:tblPr firstRow="1" bandRow="1">
                <a:tableStyleId>{5C22544A-7EE6-4342-B048-85BDC9FD1C3A}</a:tableStyleId>
              </a:tblPr>
              <a:tblGrid>
                <a:gridCol w="4447162">
                  <a:extLst>
                    <a:ext uri="{9D8B030D-6E8A-4147-A177-3AD203B41FA5}">
                      <a16:colId xmlns:a16="http://schemas.microsoft.com/office/drawing/2014/main" val="2289888468"/>
                    </a:ext>
                  </a:extLst>
                </a:gridCol>
                <a:gridCol w="6068438">
                  <a:extLst>
                    <a:ext uri="{9D8B030D-6E8A-4147-A177-3AD203B41FA5}">
                      <a16:colId xmlns:a16="http://schemas.microsoft.com/office/drawing/2014/main" val="1676307519"/>
                    </a:ext>
                  </a:extLst>
                </a:gridCol>
              </a:tblGrid>
              <a:tr h="370840">
                <a:tc>
                  <a:txBody>
                    <a:bodyPr/>
                    <a:lstStyle/>
                    <a:p>
                      <a:endParaRPr lang="de-DE" dirty="0"/>
                    </a:p>
                  </a:txBody>
                  <a:tcPr/>
                </a:tc>
                <a:tc>
                  <a:txBody>
                    <a:bodyPr/>
                    <a:lstStyle/>
                    <a:p>
                      <a:endParaRPr lang="de-DE"/>
                    </a:p>
                  </a:txBody>
                  <a:tcPr/>
                </a:tc>
                <a:extLst>
                  <a:ext uri="{0D108BD9-81ED-4DB2-BD59-A6C34878D82A}">
                    <a16:rowId xmlns:a16="http://schemas.microsoft.com/office/drawing/2014/main" val="1468128710"/>
                  </a:ext>
                </a:extLst>
              </a:tr>
              <a:tr h="370840">
                <a:tc>
                  <a:txBody>
                    <a:bodyPr/>
                    <a:lstStyle/>
                    <a:p>
                      <a:r>
                        <a:rPr lang="de-DE" dirty="0"/>
                        <a:t>spring.data.url</a:t>
                      </a:r>
                    </a:p>
                  </a:txBody>
                  <a:tcPr/>
                </a:tc>
                <a:tc>
                  <a:txBody>
                    <a:bodyPr/>
                    <a:lstStyle/>
                    <a:p>
                      <a:r>
                        <a:rPr lang="de-DE" dirty="0"/>
                        <a:t>URL der Datenbank, AUTO_SERVER=</a:t>
                      </a:r>
                      <a:r>
                        <a:rPr lang="de-DE" dirty="0" err="1"/>
                        <a:t>true</a:t>
                      </a:r>
                      <a:r>
                        <a:rPr lang="de-DE" dirty="0"/>
                        <a:t> dient dazu, dass mehrere Anwendungen einfach auf die DB zugreifen können.</a:t>
                      </a:r>
                    </a:p>
                  </a:txBody>
                  <a:tcPr/>
                </a:tc>
                <a:extLst>
                  <a:ext uri="{0D108BD9-81ED-4DB2-BD59-A6C34878D82A}">
                    <a16:rowId xmlns:a16="http://schemas.microsoft.com/office/drawing/2014/main" val="4239560903"/>
                  </a:ext>
                </a:extLst>
              </a:tr>
              <a:tr h="370840">
                <a:tc>
                  <a:txBody>
                    <a:bodyPr/>
                    <a:lstStyle/>
                    <a:p>
                      <a:r>
                        <a:rPr lang="de-DE" dirty="0" err="1"/>
                        <a:t>spring.data.username</a:t>
                      </a:r>
                      <a:endParaRPr lang="de-DE" dirty="0"/>
                    </a:p>
                  </a:txBody>
                  <a:tcPr/>
                </a:tc>
                <a:tc>
                  <a:txBody>
                    <a:bodyPr/>
                    <a:lstStyle/>
                    <a:p>
                      <a:r>
                        <a:rPr lang="de-DE" dirty="0"/>
                        <a:t>Username bei der Datenbank</a:t>
                      </a:r>
                    </a:p>
                  </a:txBody>
                  <a:tcPr/>
                </a:tc>
                <a:extLst>
                  <a:ext uri="{0D108BD9-81ED-4DB2-BD59-A6C34878D82A}">
                    <a16:rowId xmlns:a16="http://schemas.microsoft.com/office/drawing/2014/main" val="3219591740"/>
                  </a:ext>
                </a:extLst>
              </a:tr>
              <a:tr h="370840">
                <a:tc>
                  <a:txBody>
                    <a:bodyPr/>
                    <a:lstStyle/>
                    <a:p>
                      <a:r>
                        <a:rPr lang="de-DE" dirty="0" err="1"/>
                        <a:t>spring.data.password</a:t>
                      </a:r>
                      <a:endParaRPr lang="de-DE" dirty="0"/>
                    </a:p>
                  </a:txBody>
                  <a:tcPr/>
                </a:tc>
                <a:tc>
                  <a:txBody>
                    <a:bodyPr/>
                    <a:lstStyle/>
                    <a:p>
                      <a:r>
                        <a:rPr lang="de-DE" dirty="0"/>
                        <a:t>Password bei der Datenbank</a:t>
                      </a:r>
                    </a:p>
                  </a:txBody>
                  <a:tcPr/>
                </a:tc>
                <a:extLst>
                  <a:ext uri="{0D108BD9-81ED-4DB2-BD59-A6C34878D82A}">
                    <a16:rowId xmlns:a16="http://schemas.microsoft.com/office/drawing/2014/main" val="1873547797"/>
                  </a:ext>
                </a:extLst>
              </a:tr>
              <a:tr h="370840">
                <a:tc>
                  <a:txBody>
                    <a:bodyPr/>
                    <a:lstStyle/>
                    <a:p>
                      <a:r>
                        <a:rPr lang="de-DE" dirty="0"/>
                        <a:t>spring.jpa.hibernate.ddl-auto</a:t>
                      </a:r>
                    </a:p>
                  </a:txBody>
                  <a:tcPr/>
                </a:tc>
                <a:tc>
                  <a:txBody>
                    <a:bodyPr/>
                    <a:lstStyle/>
                    <a:p>
                      <a:r>
                        <a:rPr lang="de-DE" dirty="0">
                          <a:hlinkClick r:id="rId3"/>
                        </a:rPr>
                        <a:t>Link</a:t>
                      </a:r>
                      <a:r>
                        <a:rPr lang="de-DE" dirty="0"/>
                        <a:t> Nur mit Hibernate nutzbar. Einstellung, wie bei Programmstart mit der Datenbank verfahren werden soll. (</a:t>
                      </a:r>
                      <a:r>
                        <a:rPr lang="de-DE" dirty="0" err="1"/>
                        <a:t>none</a:t>
                      </a:r>
                      <a:r>
                        <a:rPr lang="de-DE" dirty="0"/>
                        <a:t>(</a:t>
                      </a:r>
                      <a:r>
                        <a:rPr lang="de-DE" dirty="0" err="1"/>
                        <a:t>default</a:t>
                      </a:r>
                      <a:r>
                        <a:rPr lang="de-DE" dirty="0"/>
                        <a:t>), </a:t>
                      </a:r>
                      <a:r>
                        <a:rPr lang="de-DE" dirty="0" err="1"/>
                        <a:t>create</a:t>
                      </a:r>
                      <a:r>
                        <a:rPr lang="de-DE" dirty="0"/>
                        <a:t>, </a:t>
                      </a:r>
                      <a:r>
                        <a:rPr lang="de-DE" dirty="0" err="1"/>
                        <a:t>create-drop</a:t>
                      </a:r>
                      <a:r>
                        <a:rPr lang="de-DE" dirty="0"/>
                        <a:t>, </a:t>
                      </a:r>
                      <a:r>
                        <a:rPr lang="de-DE" dirty="0" err="1"/>
                        <a:t>validate</a:t>
                      </a:r>
                      <a:r>
                        <a:rPr lang="de-DE" dirty="0"/>
                        <a:t>, update)</a:t>
                      </a:r>
                    </a:p>
                  </a:txBody>
                  <a:tcPr/>
                </a:tc>
                <a:extLst>
                  <a:ext uri="{0D108BD9-81ED-4DB2-BD59-A6C34878D82A}">
                    <a16:rowId xmlns:a16="http://schemas.microsoft.com/office/drawing/2014/main" val="4138206539"/>
                  </a:ext>
                </a:extLst>
              </a:tr>
              <a:tr h="370840">
                <a:tc>
                  <a:txBody>
                    <a:bodyPr/>
                    <a:lstStyle/>
                    <a:p>
                      <a:r>
                        <a:rPr lang="de-DE" dirty="0" err="1"/>
                        <a:t>spring.jpa.show-sql</a:t>
                      </a:r>
                      <a:endParaRPr lang="de-DE" dirty="0"/>
                    </a:p>
                  </a:txBody>
                  <a:tcPr/>
                </a:tc>
                <a:tc>
                  <a:txBody>
                    <a:bodyPr/>
                    <a:lstStyle/>
                    <a:p>
                      <a:r>
                        <a:rPr lang="de-DE" dirty="0"/>
                        <a:t>Zeige die SQL-Statements an, die Hibernate erzeugt</a:t>
                      </a:r>
                    </a:p>
                  </a:txBody>
                  <a:tcPr/>
                </a:tc>
                <a:extLst>
                  <a:ext uri="{0D108BD9-81ED-4DB2-BD59-A6C34878D82A}">
                    <a16:rowId xmlns:a16="http://schemas.microsoft.com/office/drawing/2014/main" val="1179250071"/>
                  </a:ext>
                </a:extLst>
              </a:tr>
              <a:tr h="370840">
                <a:tc>
                  <a:txBody>
                    <a:bodyPr/>
                    <a:lstStyle/>
                    <a:p>
                      <a:r>
                        <a:rPr lang="de-DE" dirty="0" err="1"/>
                        <a:t>spring.jpa.properties.hibernate.dialect</a:t>
                      </a:r>
                      <a:endParaRPr lang="de-DE" dirty="0"/>
                    </a:p>
                  </a:txBody>
                  <a:tcPr/>
                </a:tc>
                <a:tc>
                  <a:txBody>
                    <a:bodyPr/>
                    <a:lstStyle/>
                    <a:p>
                      <a:r>
                        <a:rPr lang="de-DE" dirty="0"/>
                        <a:t>SQL-Dialekt einstellen.</a:t>
                      </a:r>
                    </a:p>
                  </a:txBody>
                  <a:tcPr/>
                </a:tc>
                <a:extLst>
                  <a:ext uri="{0D108BD9-81ED-4DB2-BD59-A6C34878D82A}">
                    <a16:rowId xmlns:a16="http://schemas.microsoft.com/office/drawing/2014/main" val="468175050"/>
                  </a:ext>
                </a:extLst>
              </a:tr>
              <a:tr h="370840">
                <a:tc>
                  <a:txBody>
                    <a:bodyPr/>
                    <a:lstStyle/>
                    <a:p>
                      <a:r>
                        <a:rPr lang="de-DE" dirty="0" err="1"/>
                        <a:t>spring.jpa.properties.hibernate.format_sql</a:t>
                      </a:r>
                      <a:endParaRPr lang="de-DE" dirty="0"/>
                    </a:p>
                  </a:txBody>
                  <a:tcPr/>
                </a:tc>
                <a:tc>
                  <a:txBody>
                    <a:bodyPr/>
                    <a:lstStyle/>
                    <a:p>
                      <a:r>
                        <a:rPr lang="de-DE" dirty="0"/>
                        <a:t>Boolean, ob SQL formatiert werden sollen.</a:t>
                      </a:r>
                    </a:p>
                  </a:txBody>
                  <a:tcPr/>
                </a:tc>
                <a:extLst>
                  <a:ext uri="{0D108BD9-81ED-4DB2-BD59-A6C34878D82A}">
                    <a16:rowId xmlns:a16="http://schemas.microsoft.com/office/drawing/2014/main" val="1905391062"/>
                  </a:ext>
                </a:extLst>
              </a:tr>
              <a:tr h="370840">
                <a:tc>
                  <a:txBody>
                    <a:bodyPr/>
                    <a:lstStyle/>
                    <a:p>
                      <a:r>
                        <a:rPr lang="de-DE" dirty="0"/>
                        <a:t>spring.h2.console.enabled</a:t>
                      </a:r>
                    </a:p>
                  </a:txBody>
                  <a:tcPr/>
                </a:tc>
                <a:tc>
                  <a:txBody>
                    <a:bodyPr/>
                    <a:lstStyle/>
                    <a:p>
                      <a:r>
                        <a:rPr lang="de-DE" dirty="0"/>
                        <a:t>h2 Datenbank über Browser durchsuchbar.</a:t>
                      </a:r>
                    </a:p>
                  </a:txBody>
                  <a:tcPr/>
                </a:tc>
                <a:extLst>
                  <a:ext uri="{0D108BD9-81ED-4DB2-BD59-A6C34878D82A}">
                    <a16:rowId xmlns:a16="http://schemas.microsoft.com/office/drawing/2014/main" val="3909424930"/>
                  </a:ext>
                </a:extLst>
              </a:tr>
            </a:tbl>
          </a:graphicData>
        </a:graphic>
      </p:graphicFrame>
      <p:grpSp>
        <p:nvGrpSpPr>
          <p:cNvPr id="3" name="Gruppieren 2">
            <a:extLst>
              <a:ext uri="{FF2B5EF4-FFF2-40B4-BE49-F238E27FC236}">
                <a16:creationId xmlns:a16="http://schemas.microsoft.com/office/drawing/2014/main" id="{67BB9E6D-A4E2-3D30-E03B-75670DD8ED23}"/>
              </a:ext>
            </a:extLst>
          </p:cNvPr>
          <p:cNvGrpSpPr/>
          <p:nvPr/>
        </p:nvGrpSpPr>
        <p:grpSpPr>
          <a:xfrm>
            <a:off x="5470713" y="0"/>
            <a:ext cx="5629275" cy="2674382"/>
            <a:chOff x="3458551" y="2589201"/>
            <a:chExt cx="5629275" cy="2674382"/>
          </a:xfrm>
        </p:grpSpPr>
        <p:pic>
          <p:nvPicPr>
            <p:cNvPr id="4" name="Grafik 3">
              <a:extLst>
                <a:ext uri="{FF2B5EF4-FFF2-40B4-BE49-F238E27FC236}">
                  <a16:creationId xmlns:a16="http://schemas.microsoft.com/office/drawing/2014/main" id="{220E391C-4595-998D-0FB9-4B94822C417E}"/>
                </a:ext>
              </a:extLst>
            </p:cNvPr>
            <p:cNvPicPr>
              <a:picLocks noChangeAspect="1"/>
            </p:cNvPicPr>
            <p:nvPr/>
          </p:nvPicPr>
          <p:blipFill>
            <a:blip r:embed="rId4"/>
            <a:stretch>
              <a:fillRect/>
            </a:stretch>
          </p:blipFill>
          <p:spPr>
            <a:xfrm>
              <a:off x="3458551" y="2958533"/>
              <a:ext cx="5629275" cy="2305050"/>
            </a:xfrm>
            <a:prstGeom prst="rect">
              <a:avLst/>
            </a:prstGeom>
          </p:spPr>
        </p:pic>
        <p:sp>
          <p:nvSpPr>
            <p:cNvPr id="7" name="Textfeld 6">
              <a:extLst>
                <a:ext uri="{FF2B5EF4-FFF2-40B4-BE49-F238E27FC236}">
                  <a16:creationId xmlns:a16="http://schemas.microsoft.com/office/drawing/2014/main" id="{E85688DA-73C3-6354-DEAA-1DB9FB2D7D7C}"/>
                </a:ext>
              </a:extLst>
            </p:cNvPr>
            <p:cNvSpPr txBox="1"/>
            <p:nvPr/>
          </p:nvSpPr>
          <p:spPr>
            <a:xfrm>
              <a:off x="3465177" y="2589201"/>
              <a:ext cx="225279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de-DE" dirty="0" err="1"/>
                <a:t>application.properties</a:t>
              </a:r>
              <a:endParaRPr lang="de-DE" dirty="0"/>
            </a:p>
          </p:txBody>
        </p:sp>
      </p:grpSp>
    </p:spTree>
    <p:extLst>
      <p:ext uri="{BB962C8B-B14F-4D97-AF65-F5344CB8AC3E}">
        <p14:creationId xmlns:p14="http://schemas.microsoft.com/office/powerpoint/2010/main" val="37355235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CB2621-3BC5-CE4C-695B-7824A506B646}"/>
              </a:ext>
            </a:extLst>
          </p:cNvPr>
          <p:cNvSpPr>
            <a:spLocks noGrp="1"/>
          </p:cNvSpPr>
          <p:nvPr>
            <p:ph type="title"/>
          </p:nvPr>
        </p:nvSpPr>
        <p:spPr/>
        <p:txBody>
          <a:bodyPr/>
          <a:lstStyle/>
          <a:p>
            <a:r>
              <a:rPr lang="de-DE" dirty="0"/>
              <a:t>H2-console</a:t>
            </a:r>
          </a:p>
        </p:txBody>
      </p:sp>
      <p:sp>
        <p:nvSpPr>
          <p:cNvPr id="3" name="Inhaltsplatzhalter 2">
            <a:extLst>
              <a:ext uri="{FF2B5EF4-FFF2-40B4-BE49-F238E27FC236}">
                <a16:creationId xmlns:a16="http://schemas.microsoft.com/office/drawing/2014/main" id="{223F1275-F870-BD87-F9EE-F83AA66ED8B7}"/>
              </a:ext>
            </a:extLst>
          </p:cNvPr>
          <p:cNvSpPr>
            <a:spLocks noGrp="1"/>
          </p:cNvSpPr>
          <p:nvPr>
            <p:ph idx="1"/>
          </p:nvPr>
        </p:nvSpPr>
        <p:spPr/>
        <p:txBody>
          <a:bodyPr/>
          <a:lstStyle/>
          <a:p>
            <a:r>
              <a:rPr lang="de-DE" dirty="0"/>
              <a:t>localhost:8082/h2-console</a:t>
            </a:r>
          </a:p>
          <a:p>
            <a:r>
              <a:rPr lang="de-DE" dirty="0"/>
              <a:t>Wird von Spring Boot geliefert.</a:t>
            </a:r>
          </a:p>
          <a:p>
            <a:r>
              <a:rPr lang="de-DE" dirty="0"/>
              <a:t>spring.h2.console.enabled=</a:t>
            </a:r>
            <a:r>
              <a:rPr lang="de-DE" dirty="0" err="1"/>
              <a:t>true</a:t>
            </a:r>
            <a:endParaRPr lang="de-DE" dirty="0"/>
          </a:p>
        </p:txBody>
      </p:sp>
      <p:pic>
        <p:nvPicPr>
          <p:cNvPr id="7" name="Grafik 6">
            <a:extLst>
              <a:ext uri="{FF2B5EF4-FFF2-40B4-BE49-F238E27FC236}">
                <a16:creationId xmlns:a16="http://schemas.microsoft.com/office/drawing/2014/main" id="{16BB786E-C8BD-8D7E-D6A0-4D2C10F69933}"/>
              </a:ext>
            </a:extLst>
          </p:cNvPr>
          <p:cNvPicPr>
            <a:picLocks noChangeAspect="1"/>
          </p:cNvPicPr>
          <p:nvPr/>
        </p:nvPicPr>
        <p:blipFill>
          <a:blip r:embed="rId2"/>
          <a:stretch>
            <a:fillRect/>
          </a:stretch>
        </p:blipFill>
        <p:spPr>
          <a:xfrm>
            <a:off x="6930060" y="1781175"/>
            <a:ext cx="4229100" cy="3295650"/>
          </a:xfrm>
          <a:prstGeom prst="rect">
            <a:avLst/>
          </a:prstGeom>
        </p:spPr>
      </p:pic>
      <p:sp>
        <p:nvSpPr>
          <p:cNvPr id="8" name="Flussdiagramm: Prozess 7">
            <a:extLst>
              <a:ext uri="{FF2B5EF4-FFF2-40B4-BE49-F238E27FC236}">
                <a16:creationId xmlns:a16="http://schemas.microsoft.com/office/drawing/2014/main" id="{40CDC7D6-CDE8-E442-1C57-79D6BD32E865}"/>
              </a:ext>
            </a:extLst>
          </p:cNvPr>
          <p:cNvSpPr/>
          <p:nvPr/>
        </p:nvSpPr>
        <p:spPr>
          <a:xfrm>
            <a:off x="8082301" y="3641972"/>
            <a:ext cx="2903751" cy="201158"/>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2280844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B31810-7A4C-0281-7D97-F9A2131864CC}"/>
              </a:ext>
            </a:extLst>
          </p:cNvPr>
          <p:cNvSpPr>
            <a:spLocks noGrp="1"/>
          </p:cNvSpPr>
          <p:nvPr>
            <p:ph type="title"/>
          </p:nvPr>
        </p:nvSpPr>
        <p:spPr/>
        <p:txBody>
          <a:bodyPr/>
          <a:lstStyle/>
          <a:p>
            <a:r>
              <a:rPr lang="de-DE" dirty="0"/>
              <a:t>Entität erstellen</a:t>
            </a:r>
          </a:p>
        </p:txBody>
      </p:sp>
      <p:sp>
        <p:nvSpPr>
          <p:cNvPr id="3" name="Inhaltsplatzhalter 2">
            <a:extLst>
              <a:ext uri="{FF2B5EF4-FFF2-40B4-BE49-F238E27FC236}">
                <a16:creationId xmlns:a16="http://schemas.microsoft.com/office/drawing/2014/main" id="{0A50F8DC-5FE8-6561-82D5-AD09C7D78C3A}"/>
              </a:ext>
            </a:extLst>
          </p:cNvPr>
          <p:cNvSpPr>
            <a:spLocks noGrp="1"/>
          </p:cNvSpPr>
          <p:nvPr>
            <p:ph idx="1"/>
          </p:nvPr>
        </p:nvSpPr>
        <p:spPr/>
        <p:txBody>
          <a:bodyPr/>
          <a:lstStyle/>
          <a:p>
            <a:r>
              <a:rPr lang="de-DE" dirty="0"/>
              <a:t>@Entity zeigt an, dass zu dieser Klasse eine Datenbanktabelle gehört.</a:t>
            </a:r>
          </a:p>
          <a:p>
            <a:r>
              <a:rPr lang="de-DE" dirty="0"/>
              <a:t>@Id zeigt Primary Key an und @GeneratedValue, dass dieser Wert nicht vom Nutzer gesetzt werden soll, sondern automatisch generiert wird.</a:t>
            </a:r>
          </a:p>
        </p:txBody>
      </p:sp>
      <p:pic>
        <p:nvPicPr>
          <p:cNvPr id="5" name="Grafik 4">
            <a:extLst>
              <a:ext uri="{FF2B5EF4-FFF2-40B4-BE49-F238E27FC236}">
                <a16:creationId xmlns:a16="http://schemas.microsoft.com/office/drawing/2014/main" id="{37E700DA-A6FD-35DB-CCCC-AD4084718C14}"/>
              </a:ext>
            </a:extLst>
          </p:cNvPr>
          <p:cNvPicPr>
            <a:picLocks noChangeAspect="1"/>
          </p:cNvPicPr>
          <p:nvPr/>
        </p:nvPicPr>
        <p:blipFill>
          <a:blip r:embed="rId2"/>
          <a:stretch>
            <a:fillRect/>
          </a:stretch>
        </p:blipFill>
        <p:spPr>
          <a:xfrm>
            <a:off x="838200" y="3489510"/>
            <a:ext cx="4600575" cy="3200400"/>
          </a:xfrm>
          <a:prstGeom prst="rect">
            <a:avLst/>
          </a:prstGeom>
        </p:spPr>
      </p:pic>
      <p:pic>
        <p:nvPicPr>
          <p:cNvPr id="7" name="Grafik 6">
            <a:extLst>
              <a:ext uri="{FF2B5EF4-FFF2-40B4-BE49-F238E27FC236}">
                <a16:creationId xmlns:a16="http://schemas.microsoft.com/office/drawing/2014/main" id="{C9A80685-988E-D613-6A9F-B457F48813A1}"/>
              </a:ext>
            </a:extLst>
          </p:cNvPr>
          <p:cNvPicPr>
            <a:picLocks noChangeAspect="1"/>
          </p:cNvPicPr>
          <p:nvPr/>
        </p:nvPicPr>
        <p:blipFill>
          <a:blip r:embed="rId3"/>
          <a:stretch>
            <a:fillRect/>
          </a:stretch>
        </p:blipFill>
        <p:spPr>
          <a:xfrm>
            <a:off x="5857875" y="3327585"/>
            <a:ext cx="5495925" cy="3362325"/>
          </a:xfrm>
          <a:prstGeom prst="rect">
            <a:avLst/>
          </a:prstGeom>
        </p:spPr>
      </p:pic>
    </p:spTree>
    <p:extLst>
      <p:ext uri="{BB962C8B-B14F-4D97-AF65-F5344CB8AC3E}">
        <p14:creationId xmlns:p14="http://schemas.microsoft.com/office/powerpoint/2010/main" val="14799060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F06053-B918-FAB2-0370-F9BE79DA77A2}"/>
              </a:ext>
            </a:extLst>
          </p:cNvPr>
          <p:cNvSpPr>
            <a:spLocks noGrp="1"/>
          </p:cNvSpPr>
          <p:nvPr>
            <p:ph type="title"/>
          </p:nvPr>
        </p:nvSpPr>
        <p:spPr/>
        <p:txBody>
          <a:bodyPr/>
          <a:lstStyle/>
          <a:p>
            <a:r>
              <a:rPr lang="de-DE" dirty="0"/>
              <a:t>Eigenen Generator erstellen</a:t>
            </a:r>
          </a:p>
        </p:txBody>
      </p:sp>
      <p:sp>
        <p:nvSpPr>
          <p:cNvPr id="3" name="Inhaltsplatzhalter 2">
            <a:extLst>
              <a:ext uri="{FF2B5EF4-FFF2-40B4-BE49-F238E27FC236}">
                <a16:creationId xmlns:a16="http://schemas.microsoft.com/office/drawing/2014/main" id="{167BDC6A-758B-70A0-B853-C22DB670F237}"/>
              </a:ext>
            </a:extLst>
          </p:cNvPr>
          <p:cNvSpPr>
            <a:spLocks noGrp="1"/>
          </p:cNvSpPr>
          <p:nvPr>
            <p:ph idx="1"/>
          </p:nvPr>
        </p:nvSpPr>
        <p:spPr>
          <a:xfrm>
            <a:off x="838200" y="1825625"/>
            <a:ext cx="5364707" cy="4351338"/>
          </a:xfrm>
        </p:spPr>
        <p:txBody>
          <a:bodyPr/>
          <a:lstStyle/>
          <a:p>
            <a:r>
              <a:rPr lang="de-DE" dirty="0"/>
              <a:t>Eigene Generatoren können erstellt werden, indem das Interface </a:t>
            </a:r>
            <a:r>
              <a:rPr lang="de-DE" dirty="0" err="1"/>
              <a:t>IdentifierGenerator</a:t>
            </a:r>
            <a:r>
              <a:rPr lang="de-DE" dirty="0"/>
              <a:t> implementiert wird.</a:t>
            </a:r>
          </a:p>
          <a:p>
            <a:r>
              <a:rPr lang="de-DE" dirty="0"/>
              <a:t>Der Generator kann dann mit der @GnericGenerator Annotation benannt werden und dann als Generator angegeben werden.</a:t>
            </a:r>
          </a:p>
          <a:p>
            <a:r>
              <a:rPr lang="de-DE" dirty="0"/>
              <a:t>Generator muss Threadsafe sein.</a:t>
            </a:r>
          </a:p>
          <a:p>
            <a:endParaRPr lang="de-DE" dirty="0"/>
          </a:p>
        </p:txBody>
      </p:sp>
      <p:pic>
        <p:nvPicPr>
          <p:cNvPr id="5" name="Grafik 4">
            <a:extLst>
              <a:ext uri="{FF2B5EF4-FFF2-40B4-BE49-F238E27FC236}">
                <a16:creationId xmlns:a16="http://schemas.microsoft.com/office/drawing/2014/main" id="{3EA49C71-E737-2B68-0C3C-EF694BCDE046}"/>
              </a:ext>
            </a:extLst>
          </p:cNvPr>
          <p:cNvPicPr>
            <a:picLocks noChangeAspect="1"/>
          </p:cNvPicPr>
          <p:nvPr/>
        </p:nvPicPr>
        <p:blipFill>
          <a:blip r:embed="rId2"/>
          <a:stretch>
            <a:fillRect/>
          </a:stretch>
        </p:blipFill>
        <p:spPr>
          <a:xfrm>
            <a:off x="6096000" y="1690688"/>
            <a:ext cx="5806158" cy="1752193"/>
          </a:xfrm>
          <a:prstGeom prst="rect">
            <a:avLst/>
          </a:prstGeom>
        </p:spPr>
      </p:pic>
      <p:pic>
        <p:nvPicPr>
          <p:cNvPr id="7" name="Grafik 6">
            <a:extLst>
              <a:ext uri="{FF2B5EF4-FFF2-40B4-BE49-F238E27FC236}">
                <a16:creationId xmlns:a16="http://schemas.microsoft.com/office/drawing/2014/main" id="{7C17F0EA-8245-9CAB-DFF6-DE55109E832F}"/>
              </a:ext>
            </a:extLst>
          </p:cNvPr>
          <p:cNvPicPr>
            <a:picLocks noChangeAspect="1"/>
          </p:cNvPicPr>
          <p:nvPr/>
        </p:nvPicPr>
        <p:blipFill>
          <a:blip r:embed="rId3"/>
          <a:stretch>
            <a:fillRect/>
          </a:stretch>
        </p:blipFill>
        <p:spPr>
          <a:xfrm>
            <a:off x="6519353" y="3823927"/>
            <a:ext cx="5224249" cy="1622880"/>
          </a:xfrm>
          <a:prstGeom prst="rect">
            <a:avLst/>
          </a:prstGeom>
        </p:spPr>
      </p:pic>
    </p:spTree>
    <p:extLst>
      <p:ext uri="{BB962C8B-B14F-4D97-AF65-F5344CB8AC3E}">
        <p14:creationId xmlns:p14="http://schemas.microsoft.com/office/powerpoint/2010/main" val="34454186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C60AF4-000C-38B0-EE76-63AFE47CD788}"/>
              </a:ext>
            </a:extLst>
          </p:cNvPr>
          <p:cNvSpPr>
            <a:spLocks noGrp="1"/>
          </p:cNvSpPr>
          <p:nvPr>
            <p:ph type="title"/>
          </p:nvPr>
        </p:nvSpPr>
        <p:spPr/>
        <p:txBody>
          <a:bodyPr/>
          <a:lstStyle/>
          <a:p>
            <a:r>
              <a:rPr lang="de-DE" dirty="0"/>
              <a:t>@Table &amp; @Column &amp; @Transient</a:t>
            </a:r>
          </a:p>
        </p:txBody>
      </p:sp>
      <p:sp>
        <p:nvSpPr>
          <p:cNvPr id="3" name="Inhaltsplatzhalter 2">
            <a:extLst>
              <a:ext uri="{FF2B5EF4-FFF2-40B4-BE49-F238E27FC236}">
                <a16:creationId xmlns:a16="http://schemas.microsoft.com/office/drawing/2014/main" id="{AD61719E-8B87-A7A7-ADA8-112426B1B69C}"/>
              </a:ext>
            </a:extLst>
          </p:cNvPr>
          <p:cNvSpPr>
            <a:spLocks noGrp="1"/>
          </p:cNvSpPr>
          <p:nvPr>
            <p:ph idx="1"/>
          </p:nvPr>
        </p:nvSpPr>
        <p:spPr/>
        <p:txBody>
          <a:bodyPr/>
          <a:lstStyle/>
          <a:p>
            <a:r>
              <a:rPr lang="de-DE" dirty="0"/>
              <a:t>@Table kann genutzt werden, um den Tabellennamen einzustellen, Unique </a:t>
            </a:r>
            <a:r>
              <a:rPr lang="de-DE" dirty="0" err="1"/>
              <a:t>Constrains</a:t>
            </a:r>
            <a:r>
              <a:rPr lang="de-DE" dirty="0"/>
              <a:t> zu setzen und anderes.</a:t>
            </a:r>
          </a:p>
          <a:p>
            <a:r>
              <a:rPr lang="de-DE" dirty="0"/>
              <a:t>@Column kann genutzt werden, um die Spalte anzupassen. (Name, </a:t>
            </a:r>
            <a:r>
              <a:rPr lang="de-DE" dirty="0" err="1"/>
              <a:t>Nullable</a:t>
            </a:r>
            <a:r>
              <a:rPr lang="de-DE" dirty="0"/>
              <a:t>, usw.)</a:t>
            </a:r>
          </a:p>
          <a:p>
            <a:r>
              <a:rPr lang="de-DE" dirty="0"/>
              <a:t>@Transient schließt ein Feld in der Datenbankerstellung aus.</a:t>
            </a:r>
          </a:p>
        </p:txBody>
      </p:sp>
      <p:pic>
        <p:nvPicPr>
          <p:cNvPr id="5" name="Grafik 4">
            <a:extLst>
              <a:ext uri="{FF2B5EF4-FFF2-40B4-BE49-F238E27FC236}">
                <a16:creationId xmlns:a16="http://schemas.microsoft.com/office/drawing/2014/main" id="{41DE860B-9A38-DE68-8AF0-EA084ACEDD4A}"/>
              </a:ext>
            </a:extLst>
          </p:cNvPr>
          <p:cNvPicPr>
            <a:picLocks noChangeAspect="1"/>
          </p:cNvPicPr>
          <p:nvPr/>
        </p:nvPicPr>
        <p:blipFill>
          <a:blip r:embed="rId2"/>
          <a:stretch>
            <a:fillRect/>
          </a:stretch>
        </p:blipFill>
        <p:spPr>
          <a:xfrm>
            <a:off x="3621741" y="4272429"/>
            <a:ext cx="4676775" cy="2133600"/>
          </a:xfrm>
          <a:prstGeom prst="rect">
            <a:avLst/>
          </a:prstGeom>
        </p:spPr>
      </p:pic>
    </p:spTree>
    <p:extLst>
      <p:ext uri="{BB962C8B-B14F-4D97-AF65-F5344CB8AC3E}">
        <p14:creationId xmlns:p14="http://schemas.microsoft.com/office/powerpoint/2010/main" val="3513228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421ABB-67CE-A7E3-6C59-8A63B86D1C17}"/>
              </a:ext>
            </a:extLst>
          </p:cNvPr>
          <p:cNvSpPr>
            <a:spLocks noGrp="1"/>
          </p:cNvSpPr>
          <p:nvPr>
            <p:ph type="title"/>
          </p:nvPr>
        </p:nvSpPr>
        <p:spPr/>
        <p:txBody>
          <a:bodyPr/>
          <a:lstStyle/>
          <a:p>
            <a:r>
              <a:rPr lang="de-DE" dirty="0"/>
              <a:t>Versionshistorie</a:t>
            </a:r>
          </a:p>
        </p:txBody>
      </p:sp>
      <p:sp>
        <p:nvSpPr>
          <p:cNvPr id="3" name="Inhaltsplatzhalter 2">
            <a:extLst>
              <a:ext uri="{FF2B5EF4-FFF2-40B4-BE49-F238E27FC236}">
                <a16:creationId xmlns:a16="http://schemas.microsoft.com/office/drawing/2014/main" id="{677BB8AD-68C1-395C-D899-C10921A9C432}"/>
              </a:ext>
            </a:extLst>
          </p:cNvPr>
          <p:cNvSpPr>
            <a:spLocks noGrp="1"/>
          </p:cNvSpPr>
          <p:nvPr>
            <p:ph idx="1"/>
          </p:nvPr>
        </p:nvSpPr>
        <p:spPr/>
        <p:txBody>
          <a:bodyPr/>
          <a:lstStyle/>
          <a:p>
            <a:r>
              <a:rPr lang="de-DE" dirty="0"/>
              <a:t>Versionen von Spring:</a:t>
            </a:r>
          </a:p>
        </p:txBody>
      </p:sp>
      <p:pic>
        <p:nvPicPr>
          <p:cNvPr id="4" name="Grafik 3">
            <a:extLst>
              <a:ext uri="{FF2B5EF4-FFF2-40B4-BE49-F238E27FC236}">
                <a16:creationId xmlns:a16="http://schemas.microsoft.com/office/drawing/2014/main" id="{906DB288-1EB4-4A9A-5788-01ACF6C42327}"/>
              </a:ext>
            </a:extLst>
          </p:cNvPr>
          <p:cNvPicPr>
            <a:picLocks noChangeAspect="1"/>
          </p:cNvPicPr>
          <p:nvPr/>
        </p:nvPicPr>
        <p:blipFill>
          <a:blip r:embed="rId2"/>
          <a:stretch>
            <a:fillRect/>
          </a:stretch>
        </p:blipFill>
        <p:spPr>
          <a:xfrm>
            <a:off x="4713995" y="1825625"/>
            <a:ext cx="4482423" cy="2929649"/>
          </a:xfrm>
          <a:prstGeom prst="rect">
            <a:avLst/>
          </a:prstGeom>
        </p:spPr>
      </p:pic>
    </p:spTree>
    <p:extLst>
      <p:ext uri="{BB962C8B-B14F-4D97-AF65-F5344CB8AC3E}">
        <p14:creationId xmlns:p14="http://schemas.microsoft.com/office/powerpoint/2010/main" val="2306976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3417B3-A8E1-B30B-3A84-7D9DD3CC8CBB}"/>
              </a:ext>
            </a:extLst>
          </p:cNvPr>
          <p:cNvSpPr>
            <a:spLocks noGrp="1"/>
          </p:cNvSpPr>
          <p:nvPr>
            <p:ph type="title"/>
          </p:nvPr>
        </p:nvSpPr>
        <p:spPr/>
        <p:txBody>
          <a:bodyPr/>
          <a:lstStyle/>
          <a:p>
            <a:r>
              <a:rPr lang="de-DE" dirty="0"/>
              <a:t>Repository erstellen</a:t>
            </a:r>
          </a:p>
        </p:txBody>
      </p:sp>
      <p:sp>
        <p:nvSpPr>
          <p:cNvPr id="3" name="Inhaltsplatzhalter 2">
            <a:extLst>
              <a:ext uri="{FF2B5EF4-FFF2-40B4-BE49-F238E27FC236}">
                <a16:creationId xmlns:a16="http://schemas.microsoft.com/office/drawing/2014/main" id="{A907ED5A-6510-150B-73F7-7216E43C34C0}"/>
              </a:ext>
            </a:extLst>
          </p:cNvPr>
          <p:cNvSpPr>
            <a:spLocks noGrp="1"/>
          </p:cNvSpPr>
          <p:nvPr>
            <p:ph idx="1"/>
          </p:nvPr>
        </p:nvSpPr>
        <p:spPr/>
        <p:txBody>
          <a:bodyPr/>
          <a:lstStyle/>
          <a:p>
            <a:r>
              <a:rPr lang="de-DE" dirty="0"/>
              <a:t>Erstelle ein Interface, dass </a:t>
            </a:r>
            <a:r>
              <a:rPr lang="de-DE" dirty="0" err="1"/>
              <a:t>JpaRepository</a:t>
            </a:r>
            <a:r>
              <a:rPr lang="de-DE" dirty="0"/>
              <a:t> ableitet.</a:t>
            </a:r>
          </a:p>
          <a:p>
            <a:r>
              <a:rPr lang="de-DE" dirty="0"/>
              <a:t>Die Generischen Typen sind die Entity und der Typ des Keys.</a:t>
            </a:r>
          </a:p>
          <a:p>
            <a:r>
              <a:rPr lang="de-DE" dirty="0"/>
              <a:t>Annotiere es mit @Repository.</a:t>
            </a:r>
          </a:p>
          <a:p>
            <a:endParaRPr lang="de-DE" dirty="0"/>
          </a:p>
        </p:txBody>
      </p:sp>
      <p:pic>
        <p:nvPicPr>
          <p:cNvPr id="5" name="Grafik 4">
            <a:extLst>
              <a:ext uri="{FF2B5EF4-FFF2-40B4-BE49-F238E27FC236}">
                <a16:creationId xmlns:a16="http://schemas.microsoft.com/office/drawing/2014/main" id="{7B0EF163-1640-DF2B-16A6-91C2D03CFC5E}"/>
              </a:ext>
            </a:extLst>
          </p:cNvPr>
          <p:cNvPicPr>
            <a:picLocks noChangeAspect="1"/>
          </p:cNvPicPr>
          <p:nvPr/>
        </p:nvPicPr>
        <p:blipFill>
          <a:blip r:embed="rId2"/>
          <a:stretch>
            <a:fillRect/>
          </a:stretch>
        </p:blipFill>
        <p:spPr>
          <a:xfrm>
            <a:off x="2068165" y="4149387"/>
            <a:ext cx="7538461" cy="693069"/>
          </a:xfrm>
          <a:prstGeom prst="rect">
            <a:avLst/>
          </a:prstGeom>
        </p:spPr>
      </p:pic>
    </p:spTree>
    <p:extLst>
      <p:ext uri="{BB962C8B-B14F-4D97-AF65-F5344CB8AC3E}">
        <p14:creationId xmlns:p14="http://schemas.microsoft.com/office/powerpoint/2010/main" val="13615792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52290B-7226-21E5-5967-2E246941B31A}"/>
              </a:ext>
            </a:extLst>
          </p:cNvPr>
          <p:cNvSpPr>
            <a:spLocks noGrp="1"/>
          </p:cNvSpPr>
          <p:nvPr>
            <p:ph type="title"/>
          </p:nvPr>
        </p:nvSpPr>
        <p:spPr/>
        <p:txBody>
          <a:bodyPr/>
          <a:lstStyle/>
          <a:p>
            <a:r>
              <a:rPr lang="de-DE" dirty="0" err="1"/>
              <a:t>JpaRepository</a:t>
            </a:r>
            <a:endParaRPr lang="de-DE" dirty="0"/>
          </a:p>
        </p:txBody>
      </p:sp>
      <p:sp>
        <p:nvSpPr>
          <p:cNvPr id="3" name="Inhaltsplatzhalter 2">
            <a:extLst>
              <a:ext uri="{FF2B5EF4-FFF2-40B4-BE49-F238E27FC236}">
                <a16:creationId xmlns:a16="http://schemas.microsoft.com/office/drawing/2014/main" id="{74254A57-F0A5-9225-49A6-48746C840A16}"/>
              </a:ext>
            </a:extLst>
          </p:cNvPr>
          <p:cNvSpPr>
            <a:spLocks noGrp="1"/>
          </p:cNvSpPr>
          <p:nvPr>
            <p:ph idx="1"/>
          </p:nvPr>
        </p:nvSpPr>
        <p:spPr>
          <a:xfrm>
            <a:off x="838200" y="1825625"/>
            <a:ext cx="6280052" cy="4351338"/>
          </a:xfrm>
        </p:spPr>
        <p:txBody>
          <a:bodyPr/>
          <a:lstStyle/>
          <a:p>
            <a:r>
              <a:rPr lang="de-DE" dirty="0"/>
              <a:t>Stellt den Zugriff auf die Datenbank bereit und die Übersetzung der Zeilen in </a:t>
            </a:r>
            <a:r>
              <a:rPr lang="de-DE" dirty="0" err="1"/>
              <a:t>Pojos</a:t>
            </a:r>
            <a:r>
              <a:rPr lang="de-DE" dirty="0"/>
              <a:t> (Plain Old </a:t>
            </a:r>
            <a:r>
              <a:rPr lang="de-DE"/>
              <a:t>Java Objects)</a:t>
            </a:r>
            <a:endParaRPr lang="de-DE" dirty="0"/>
          </a:p>
          <a:p>
            <a:r>
              <a:rPr lang="de-DE" dirty="0" err="1"/>
              <a:t>JpaRepository</a:t>
            </a:r>
            <a:r>
              <a:rPr lang="de-DE" dirty="0"/>
              <a:t> stellt bereits eine große Menge an Funktionen bereit.</a:t>
            </a:r>
          </a:p>
          <a:p>
            <a:r>
              <a:rPr lang="de-DE" dirty="0"/>
              <a:t>Wir können dieses Interface auch erweitern.</a:t>
            </a:r>
          </a:p>
          <a:p>
            <a:endParaRPr lang="de-DE" dirty="0"/>
          </a:p>
        </p:txBody>
      </p:sp>
      <p:grpSp>
        <p:nvGrpSpPr>
          <p:cNvPr id="9" name="Gruppieren 8">
            <a:extLst>
              <a:ext uri="{FF2B5EF4-FFF2-40B4-BE49-F238E27FC236}">
                <a16:creationId xmlns:a16="http://schemas.microsoft.com/office/drawing/2014/main" id="{110E1531-C9CF-D3C5-123C-A670679B69D9}"/>
              </a:ext>
            </a:extLst>
          </p:cNvPr>
          <p:cNvGrpSpPr/>
          <p:nvPr/>
        </p:nvGrpSpPr>
        <p:grpSpPr>
          <a:xfrm>
            <a:off x="7301132" y="365125"/>
            <a:ext cx="4052668" cy="5894998"/>
            <a:chOff x="7521733" y="613124"/>
            <a:chExt cx="3832067" cy="5450052"/>
          </a:xfrm>
        </p:grpSpPr>
        <p:pic>
          <p:nvPicPr>
            <p:cNvPr id="7" name="Grafik 6">
              <a:extLst>
                <a:ext uri="{FF2B5EF4-FFF2-40B4-BE49-F238E27FC236}">
                  <a16:creationId xmlns:a16="http://schemas.microsoft.com/office/drawing/2014/main" id="{B294ADD3-0605-BF85-473D-C6FB9ADFC603}"/>
                </a:ext>
              </a:extLst>
            </p:cNvPr>
            <p:cNvPicPr>
              <a:picLocks noChangeAspect="1"/>
            </p:cNvPicPr>
            <p:nvPr/>
          </p:nvPicPr>
          <p:blipFill>
            <a:blip r:embed="rId2"/>
            <a:stretch>
              <a:fillRect/>
            </a:stretch>
          </p:blipFill>
          <p:spPr>
            <a:xfrm>
              <a:off x="7521733" y="613124"/>
              <a:ext cx="3832067" cy="5450051"/>
            </a:xfrm>
            <a:prstGeom prst="rect">
              <a:avLst/>
            </a:prstGeom>
          </p:spPr>
        </p:pic>
        <p:sp>
          <p:nvSpPr>
            <p:cNvPr id="8" name="Rechteck 7">
              <a:extLst>
                <a:ext uri="{FF2B5EF4-FFF2-40B4-BE49-F238E27FC236}">
                  <a16:creationId xmlns:a16="http://schemas.microsoft.com/office/drawing/2014/main" id="{F5797226-63A8-534B-6B28-89E751C51DBB}"/>
                </a:ext>
              </a:extLst>
            </p:cNvPr>
            <p:cNvSpPr/>
            <p:nvPr/>
          </p:nvSpPr>
          <p:spPr>
            <a:xfrm>
              <a:off x="7521733" y="5346150"/>
              <a:ext cx="3832067" cy="717026"/>
            </a:xfrm>
            <a:prstGeom prst="rect">
              <a:avLst/>
            </a:prstGeom>
            <a:gradFill>
              <a:gsLst>
                <a:gs pos="0">
                  <a:schemeClr val="accent1">
                    <a:lumMod val="5000"/>
                    <a:lumOff val="95000"/>
                    <a:alpha val="0"/>
                  </a:schemeClr>
                </a:gs>
                <a:gs pos="77000">
                  <a:srgbClr val="FBFCFE">
                    <a:alpha val="73000"/>
                  </a:srgb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34115717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17C09A-E2A4-F073-1BF1-1F1B17C129D4}"/>
              </a:ext>
            </a:extLst>
          </p:cNvPr>
          <p:cNvSpPr>
            <a:spLocks noGrp="1"/>
          </p:cNvSpPr>
          <p:nvPr>
            <p:ph type="title"/>
          </p:nvPr>
        </p:nvSpPr>
        <p:spPr/>
        <p:txBody>
          <a:bodyPr/>
          <a:lstStyle/>
          <a:p>
            <a:r>
              <a:rPr lang="de-DE" dirty="0" err="1"/>
              <a:t>Vererbungshirarchie</a:t>
            </a:r>
            <a:r>
              <a:rPr lang="de-DE" dirty="0"/>
              <a:t> von </a:t>
            </a:r>
            <a:r>
              <a:rPr lang="de-DE" dirty="0" err="1"/>
              <a:t>JpaRepostory</a:t>
            </a:r>
            <a:endParaRPr lang="de-DE" dirty="0"/>
          </a:p>
        </p:txBody>
      </p:sp>
      <p:sp>
        <p:nvSpPr>
          <p:cNvPr id="3" name="Inhaltsplatzhalter 2">
            <a:extLst>
              <a:ext uri="{FF2B5EF4-FFF2-40B4-BE49-F238E27FC236}">
                <a16:creationId xmlns:a16="http://schemas.microsoft.com/office/drawing/2014/main" id="{910D7A0D-D299-279F-9EB9-3D5C8B8C64BD}"/>
              </a:ext>
            </a:extLst>
          </p:cNvPr>
          <p:cNvSpPr>
            <a:spLocks noGrp="1"/>
          </p:cNvSpPr>
          <p:nvPr>
            <p:ph idx="1"/>
          </p:nvPr>
        </p:nvSpPr>
        <p:spPr/>
        <p:txBody>
          <a:bodyPr/>
          <a:lstStyle/>
          <a:p>
            <a:r>
              <a:rPr lang="de-DE" dirty="0"/>
              <a:t>Ggf. genügt auch schon ein </a:t>
            </a:r>
            <a:r>
              <a:rPr lang="de-DE" dirty="0" err="1"/>
              <a:t>CrudRepository</a:t>
            </a:r>
            <a:r>
              <a:rPr lang="de-DE" dirty="0"/>
              <a:t>.</a:t>
            </a:r>
          </a:p>
        </p:txBody>
      </p:sp>
      <p:pic>
        <p:nvPicPr>
          <p:cNvPr id="5" name="Grafik 4">
            <a:extLst>
              <a:ext uri="{FF2B5EF4-FFF2-40B4-BE49-F238E27FC236}">
                <a16:creationId xmlns:a16="http://schemas.microsoft.com/office/drawing/2014/main" id="{E79333C1-B2F7-0CD5-D7B3-9FC1FA7E1D40}"/>
              </a:ext>
            </a:extLst>
          </p:cNvPr>
          <p:cNvPicPr>
            <a:picLocks noChangeAspect="1"/>
          </p:cNvPicPr>
          <p:nvPr/>
        </p:nvPicPr>
        <p:blipFill>
          <a:blip r:embed="rId2"/>
          <a:stretch>
            <a:fillRect/>
          </a:stretch>
        </p:blipFill>
        <p:spPr>
          <a:xfrm>
            <a:off x="1473200" y="2641601"/>
            <a:ext cx="8972937" cy="3927075"/>
          </a:xfrm>
          <a:prstGeom prst="rect">
            <a:avLst/>
          </a:prstGeom>
        </p:spPr>
      </p:pic>
    </p:spTree>
    <p:extLst>
      <p:ext uri="{BB962C8B-B14F-4D97-AF65-F5344CB8AC3E}">
        <p14:creationId xmlns:p14="http://schemas.microsoft.com/office/powerpoint/2010/main" val="38428237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F352E0-3BE4-AA8A-CB46-FE32A0B34B59}"/>
              </a:ext>
            </a:extLst>
          </p:cNvPr>
          <p:cNvSpPr>
            <a:spLocks noGrp="1"/>
          </p:cNvSpPr>
          <p:nvPr>
            <p:ph type="title"/>
          </p:nvPr>
        </p:nvSpPr>
        <p:spPr/>
        <p:txBody>
          <a:bodyPr/>
          <a:lstStyle/>
          <a:p>
            <a:r>
              <a:rPr lang="de-DE" dirty="0"/>
              <a:t>Erste Zeilen hinzufügen</a:t>
            </a:r>
          </a:p>
        </p:txBody>
      </p:sp>
      <p:pic>
        <p:nvPicPr>
          <p:cNvPr id="5" name="Grafik 4">
            <a:extLst>
              <a:ext uri="{FF2B5EF4-FFF2-40B4-BE49-F238E27FC236}">
                <a16:creationId xmlns:a16="http://schemas.microsoft.com/office/drawing/2014/main" id="{BFA45DF4-97A2-CE2E-5B67-AF3C58572FED}"/>
              </a:ext>
            </a:extLst>
          </p:cNvPr>
          <p:cNvPicPr>
            <a:picLocks noChangeAspect="1"/>
          </p:cNvPicPr>
          <p:nvPr/>
        </p:nvPicPr>
        <p:blipFill>
          <a:blip r:embed="rId2"/>
          <a:stretch>
            <a:fillRect/>
          </a:stretch>
        </p:blipFill>
        <p:spPr>
          <a:xfrm>
            <a:off x="1720663" y="2728866"/>
            <a:ext cx="9315450" cy="3714750"/>
          </a:xfrm>
          <a:prstGeom prst="rect">
            <a:avLst/>
          </a:prstGeom>
        </p:spPr>
      </p:pic>
      <p:pic>
        <p:nvPicPr>
          <p:cNvPr id="8" name="Grafik 7">
            <a:extLst>
              <a:ext uri="{FF2B5EF4-FFF2-40B4-BE49-F238E27FC236}">
                <a16:creationId xmlns:a16="http://schemas.microsoft.com/office/drawing/2014/main" id="{1D7B55A3-5673-A850-D6E9-A60597AF571B}"/>
              </a:ext>
            </a:extLst>
          </p:cNvPr>
          <p:cNvPicPr>
            <a:picLocks noChangeAspect="1"/>
          </p:cNvPicPr>
          <p:nvPr/>
        </p:nvPicPr>
        <p:blipFill>
          <a:blip r:embed="rId3"/>
          <a:stretch>
            <a:fillRect/>
          </a:stretch>
        </p:blipFill>
        <p:spPr>
          <a:xfrm>
            <a:off x="6815418" y="184977"/>
            <a:ext cx="4903694" cy="2382291"/>
          </a:xfrm>
          <a:prstGeom prst="rect">
            <a:avLst/>
          </a:prstGeom>
        </p:spPr>
      </p:pic>
      <p:sp>
        <p:nvSpPr>
          <p:cNvPr id="9" name="Rechteck 8">
            <a:extLst>
              <a:ext uri="{FF2B5EF4-FFF2-40B4-BE49-F238E27FC236}">
                <a16:creationId xmlns:a16="http://schemas.microsoft.com/office/drawing/2014/main" id="{E9F040BF-2F70-65CE-6E3D-6787828DC9F9}"/>
              </a:ext>
            </a:extLst>
          </p:cNvPr>
          <p:cNvSpPr/>
          <p:nvPr/>
        </p:nvSpPr>
        <p:spPr>
          <a:xfrm>
            <a:off x="2821265" y="5243652"/>
            <a:ext cx="2483598" cy="203200"/>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10" name="Rechteck 9">
            <a:extLst>
              <a:ext uri="{FF2B5EF4-FFF2-40B4-BE49-F238E27FC236}">
                <a16:creationId xmlns:a16="http://schemas.microsoft.com/office/drawing/2014/main" id="{06D52145-89FF-67AB-B1E5-03918B74E92E}"/>
              </a:ext>
            </a:extLst>
          </p:cNvPr>
          <p:cNvSpPr/>
          <p:nvPr/>
        </p:nvSpPr>
        <p:spPr>
          <a:xfrm>
            <a:off x="2821265" y="4626585"/>
            <a:ext cx="2483599" cy="203200"/>
          </a:xfrm>
          <a:prstGeom prst="rect">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
        <p:nvSpPr>
          <p:cNvPr id="11" name="Flussdiagramm: Prozess 10">
            <a:extLst>
              <a:ext uri="{FF2B5EF4-FFF2-40B4-BE49-F238E27FC236}">
                <a16:creationId xmlns:a16="http://schemas.microsoft.com/office/drawing/2014/main" id="{06189A67-286E-E4E9-55A4-B008E9D495E1}"/>
              </a:ext>
            </a:extLst>
          </p:cNvPr>
          <p:cNvSpPr/>
          <p:nvPr/>
        </p:nvSpPr>
        <p:spPr>
          <a:xfrm>
            <a:off x="2821827" y="5040452"/>
            <a:ext cx="4069790" cy="203200"/>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2" name="Flussdiagramm: Prozess 11">
            <a:extLst>
              <a:ext uri="{FF2B5EF4-FFF2-40B4-BE49-F238E27FC236}">
                <a16:creationId xmlns:a16="http://schemas.microsoft.com/office/drawing/2014/main" id="{4931DE0A-AFCE-797F-826A-A595AC16CC9F}"/>
              </a:ext>
            </a:extLst>
          </p:cNvPr>
          <p:cNvSpPr/>
          <p:nvPr/>
        </p:nvSpPr>
        <p:spPr>
          <a:xfrm>
            <a:off x="6822142" y="400467"/>
            <a:ext cx="2644587" cy="1905703"/>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3" name="Rechteck 12">
            <a:extLst>
              <a:ext uri="{FF2B5EF4-FFF2-40B4-BE49-F238E27FC236}">
                <a16:creationId xmlns:a16="http://schemas.microsoft.com/office/drawing/2014/main" id="{110129C2-2B88-E050-6D77-449FDC130A97}"/>
              </a:ext>
            </a:extLst>
          </p:cNvPr>
          <p:cNvSpPr/>
          <p:nvPr/>
        </p:nvSpPr>
        <p:spPr>
          <a:xfrm>
            <a:off x="6822142" y="182726"/>
            <a:ext cx="4601134" cy="203200"/>
          </a:xfrm>
          <a:prstGeom prst="rect">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
        <p:nvSpPr>
          <p:cNvPr id="14" name="Rechteck 13">
            <a:extLst>
              <a:ext uri="{FF2B5EF4-FFF2-40B4-BE49-F238E27FC236}">
                <a16:creationId xmlns:a16="http://schemas.microsoft.com/office/drawing/2014/main" id="{0C3D5F21-EC4E-B5AD-6B01-FD051FFF1A67}"/>
              </a:ext>
            </a:extLst>
          </p:cNvPr>
          <p:cNvSpPr/>
          <p:nvPr/>
        </p:nvSpPr>
        <p:spPr>
          <a:xfrm>
            <a:off x="6822142" y="2313637"/>
            <a:ext cx="4412876" cy="203200"/>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Tree>
    <p:extLst>
      <p:ext uri="{BB962C8B-B14F-4D97-AF65-F5344CB8AC3E}">
        <p14:creationId xmlns:p14="http://schemas.microsoft.com/office/powerpoint/2010/main" val="42484828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1F27F5-EDC9-0109-6DAE-88F6AF5381AF}"/>
              </a:ext>
            </a:extLst>
          </p:cNvPr>
          <p:cNvSpPr>
            <a:spLocks noGrp="1"/>
          </p:cNvSpPr>
          <p:nvPr>
            <p:ph type="title"/>
          </p:nvPr>
        </p:nvSpPr>
        <p:spPr/>
        <p:txBody>
          <a:bodyPr/>
          <a:lstStyle/>
          <a:p>
            <a:r>
              <a:rPr lang="de-DE" dirty="0"/>
              <a:t>Service Layer hinzufügen</a:t>
            </a:r>
          </a:p>
        </p:txBody>
      </p:sp>
      <p:sp>
        <p:nvSpPr>
          <p:cNvPr id="3" name="Inhaltsplatzhalter 2">
            <a:extLst>
              <a:ext uri="{FF2B5EF4-FFF2-40B4-BE49-F238E27FC236}">
                <a16:creationId xmlns:a16="http://schemas.microsoft.com/office/drawing/2014/main" id="{1CC0FD89-6128-5C82-C57B-4A89690626E3}"/>
              </a:ext>
            </a:extLst>
          </p:cNvPr>
          <p:cNvSpPr>
            <a:spLocks noGrp="1"/>
          </p:cNvSpPr>
          <p:nvPr>
            <p:ph idx="1"/>
          </p:nvPr>
        </p:nvSpPr>
        <p:spPr/>
        <p:txBody>
          <a:bodyPr/>
          <a:lstStyle/>
          <a:p>
            <a:r>
              <a:rPr lang="de-DE" dirty="0"/>
              <a:t>Hier befindet sich die Businesslogik.</a:t>
            </a:r>
          </a:p>
          <a:p>
            <a:r>
              <a:rPr lang="de-DE" dirty="0"/>
              <a:t>@Service nur eine andere Bezeichnung für @Component.</a:t>
            </a:r>
          </a:p>
          <a:p>
            <a:r>
              <a:rPr lang="de-DE" dirty="0"/>
              <a:t>Definiere ein Interface und eine konkrete Implementierung.</a:t>
            </a:r>
          </a:p>
          <a:p>
            <a:r>
              <a:rPr lang="de-DE" dirty="0"/>
              <a:t>Das Repository wird über </a:t>
            </a:r>
            <a:r>
              <a:rPr lang="de-DE" dirty="0" err="1"/>
              <a:t>IoC</a:t>
            </a:r>
            <a:r>
              <a:rPr lang="de-DE" dirty="0"/>
              <a:t> von Spring zur Verfügung gestellt.</a:t>
            </a:r>
          </a:p>
        </p:txBody>
      </p:sp>
      <p:pic>
        <p:nvPicPr>
          <p:cNvPr id="7" name="Grafik 6">
            <a:extLst>
              <a:ext uri="{FF2B5EF4-FFF2-40B4-BE49-F238E27FC236}">
                <a16:creationId xmlns:a16="http://schemas.microsoft.com/office/drawing/2014/main" id="{4E462432-46B7-F242-0791-EAF84ADDEE9A}"/>
              </a:ext>
            </a:extLst>
          </p:cNvPr>
          <p:cNvPicPr>
            <a:picLocks noChangeAspect="1"/>
          </p:cNvPicPr>
          <p:nvPr/>
        </p:nvPicPr>
        <p:blipFill>
          <a:blip r:embed="rId2"/>
          <a:stretch>
            <a:fillRect/>
          </a:stretch>
        </p:blipFill>
        <p:spPr>
          <a:xfrm>
            <a:off x="3950634" y="4372022"/>
            <a:ext cx="3524250" cy="476250"/>
          </a:xfrm>
          <a:prstGeom prst="rect">
            <a:avLst/>
          </a:prstGeom>
        </p:spPr>
      </p:pic>
      <p:pic>
        <p:nvPicPr>
          <p:cNvPr id="11" name="Grafik 10">
            <a:extLst>
              <a:ext uri="{FF2B5EF4-FFF2-40B4-BE49-F238E27FC236}">
                <a16:creationId xmlns:a16="http://schemas.microsoft.com/office/drawing/2014/main" id="{5BAD7408-A129-FF4B-5723-AA3A9431AE6E}"/>
              </a:ext>
            </a:extLst>
          </p:cNvPr>
          <p:cNvPicPr>
            <a:picLocks noChangeAspect="1"/>
          </p:cNvPicPr>
          <p:nvPr/>
        </p:nvPicPr>
        <p:blipFill>
          <a:blip r:embed="rId3"/>
          <a:stretch>
            <a:fillRect/>
          </a:stretch>
        </p:blipFill>
        <p:spPr>
          <a:xfrm>
            <a:off x="3002896" y="5216525"/>
            <a:ext cx="5648325" cy="1095375"/>
          </a:xfrm>
          <a:prstGeom prst="rect">
            <a:avLst/>
          </a:prstGeom>
        </p:spPr>
      </p:pic>
    </p:spTree>
    <p:extLst>
      <p:ext uri="{BB962C8B-B14F-4D97-AF65-F5344CB8AC3E}">
        <p14:creationId xmlns:p14="http://schemas.microsoft.com/office/powerpoint/2010/main" val="24147798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F352E0-3BE4-AA8A-CB46-FE32A0B34B59}"/>
              </a:ext>
            </a:extLst>
          </p:cNvPr>
          <p:cNvSpPr>
            <a:spLocks noGrp="1"/>
          </p:cNvSpPr>
          <p:nvPr>
            <p:ph type="title"/>
          </p:nvPr>
        </p:nvSpPr>
        <p:spPr/>
        <p:txBody>
          <a:bodyPr/>
          <a:lstStyle/>
          <a:p>
            <a:r>
              <a:rPr lang="de-DE" dirty="0"/>
              <a:t>Übersicht</a:t>
            </a:r>
          </a:p>
        </p:txBody>
      </p:sp>
      <p:pic>
        <p:nvPicPr>
          <p:cNvPr id="6" name="Grafik 5">
            <a:extLst>
              <a:ext uri="{FF2B5EF4-FFF2-40B4-BE49-F238E27FC236}">
                <a16:creationId xmlns:a16="http://schemas.microsoft.com/office/drawing/2014/main" id="{9C3B3EAE-109E-4534-3D9A-969AA89CC980}"/>
              </a:ext>
            </a:extLst>
          </p:cNvPr>
          <p:cNvPicPr>
            <a:picLocks noChangeAspect="1"/>
          </p:cNvPicPr>
          <p:nvPr/>
        </p:nvPicPr>
        <p:blipFill>
          <a:blip r:embed="rId2"/>
          <a:stretch>
            <a:fillRect/>
          </a:stretch>
        </p:blipFill>
        <p:spPr>
          <a:xfrm>
            <a:off x="4326776" y="1421072"/>
            <a:ext cx="4610100" cy="1095375"/>
          </a:xfrm>
          <a:prstGeom prst="rect">
            <a:avLst/>
          </a:prstGeom>
          <a:effectLst>
            <a:glow rad="139700">
              <a:schemeClr val="accent6">
                <a:satMod val="175000"/>
                <a:alpha val="40000"/>
              </a:schemeClr>
            </a:glow>
          </a:effectLst>
        </p:spPr>
      </p:pic>
      <p:pic>
        <p:nvPicPr>
          <p:cNvPr id="7" name="Grafik 6">
            <a:extLst>
              <a:ext uri="{FF2B5EF4-FFF2-40B4-BE49-F238E27FC236}">
                <a16:creationId xmlns:a16="http://schemas.microsoft.com/office/drawing/2014/main" id="{285533CE-2F21-E0EE-7A57-3CE3EEABD21B}"/>
              </a:ext>
            </a:extLst>
          </p:cNvPr>
          <p:cNvPicPr>
            <a:picLocks noChangeAspect="1"/>
          </p:cNvPicPr>
          <p:nvPr/>
        </p:nvPicPr>
        <p:blipFill>
          <a:blip r:embed="rId3"/>
          <a:stretch>
            <a:fillRect/>
          </a:stretch>
        </p:blipFill>
        <p:spPr>
          <a:xfrm>
            <a:off x="4361447" y="2860187"/>
            <a:ext cx="3524250" cy="476250"/>
          </a:xfrm>
          <a:prstGeom prst="rect">
            <a:avLst/>
          </a:prstGeom>
          <a:effectLst>
            <a:glow rad="139700">
              <a:schemeClr val="accent2">
                <a:satMod val="175000"/>
                <a:alpha val="40000"/>
              </a:schemeClr>
            </a:glow>
          </a:effectLst>
        </p:spPr>
      </p:pic>
      <p:pic>
        <p:nvPicPr>
          <p:cNvPr id="8" name="Grafik 7">
            <a:extLst>
              <a:ext uri="{FF2B5EF4-FFF2-40B4-BE49-F238E27FC236}">
                <a16:creationId xmlns:a16="http://schemas.microsoft.com/office/drawing/2014/main" id="{CF0979E8-E37E-ACA1-BFED-4577CF9FC5E9}"/>
              </a:ext>
            </a:extLst>
          </p:cNvPr>
          <p:cNvPicPr>
            <a:picLocks noChangeAspect="1"/>
          </p:cNvPicPr>
          <p:nvPr/>
        </p:nvPicPr>
        <p:blipFill>
          <a:blip r:embed="rId4"/>
          <a:stretch>
            <a:fillRect/>
          </a:stretch>
        </p:blipFill>
        <p:spPr>
          <a:xfrm>
            <a:off x="4361447" y="3486328"/>
            <a:ext cx="5648325" cy="1095375"/>
          </a:xfrm>
          <a:prstGeom prst="rect">
            <a:avLst/>
          </a:prstGeom>
          <a:effectLst>
            <a:glow rad="139700">
              <a:schemeClr val="accent2">
                <a:satMod val="175000"/>
                <a:alpha val="40000"/>
              </a:schemeClr>
            </a:glow>
          </a:effectLst>
        </p:spPr>
      </p:pic>
      <p:pic>
        <p:nvPicPr>
          <p:cNvPr id="9" name="Grafik 8">
            <a:extLst>
              <a:ext uri="{FF2B5EF4-FFF2-40B4-BE49-F238E27FC236}">
                <a16:creationId xmlns:a16="http://schemas.microsoft.com/office/drawing/2014/main" id="{0A8E3B9C-D9E2-8A32-95B8-4B36CF4FF08E}"/>
              </a:ext>
            </a:extLst>
          </p:cNvPr>
          <p:cNvPicPr>
            <a:picLocks noChangeAspect="1"/>
          </p:cNvPicPr>
          <p:nvPr/>
        </p:nvPicPr>
        <p:blipFill>
          <a:blip r:embed="rId5"/>
          <a:stretch>
            <a:fillRect/>
          </a:stretch>
        </p:blipFill>
        <p:spPr>
          <a:xfrm>
            <a:off x="4361447" y="4731594"/>
            <a:ext cx="7538461" cy="693069"/>
          </a:xfrm>
          <a:prstGeom prst="rect">
            <a:avLst/>
          </a:prstGeom>
          <a:effectLst>
            <a:glow rad="139700">
              <a:schemeClr val="accent5">
                <a:satMod val="175000"/>
                <a:alpha val="40000"/>
              </a:schemeClr>
            </a:glow>
          </a:effectLst>
        </p:spPr>
      </p:pic>
      <p:sp>
        <p:nvSpPr>
          <p:cNvPr id="10" name="Rechteck 9">
            <a:extLst>
              <a:ext uri="{FF2B5EF4-FFF2-40B4-BE49-F238E27FC236}">
                <a16:creationId xmlns:a16="http://schemas.microsoft.com/office/drawing/2014/main" id="{73B86382-5C03-3C10-6FB6-D4C09B1E1247}"/>
              </a:ext>
            </a:extLst>
          </p:cNvPr>
          <p:cNvSpPr/>
          <p:nvPr/>
        </p:nvSpPr>
        <p:spPr>
          <a:xfrm>
            <a:off x="1463364" y="2475653"/>
            <a:ext cx="2117911" cy="6895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Controller</a:t>
            </a:r>
          </a:p>
        </p:txBody>
      </p:sp>
      <p:sp>
        <p:nvSpPr>
          <p:cNvPr id="13" name="Rechteck 12">
            <a:extLst>
              <a:ext uri="{FF2B5EF4-FFF2-40B4-BE49-F238E27FC236}">
                <a16:creationId xmlns:a16="http://schemas.microsoft.com/office/drawing/2014/main" id="{860B5D1D-C050-DA16-74D2-C6059A5C5AD7}"/>
              </a:ext>
            </a:extLst>
          </p:cNvPr>
          <p:cNvSpPr/>
          <p:nvPr/>
        </p:nvSpPr>
        <p:spPr>
          <a:xfrm>
            <a:off x="1463363" y="3605388"/>
            <a:ext cx="2117911" cy="6895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dirty="0"/>
              <a:t>Service</a:t>
            </a:r>
          </a:p>
        </p:txBody>
      </p:sp>
      <p:sp>
        <p:nvSpPr>
          <p:cNvPr id="14" name="Rechteck 13">
            <a:extLst>
              <a:ext uri="{FF2B5EF4-FFF2-40B4-BE49-F238E27FC236}">
                <a16:creationId xmlns:a16="http://schemas.microsoft.com/office/drawing/2014/main" id="{F291FF55-5E26-A04C-11F0-9186262AC5F5}"/>
              </a:ext>
            </a:extLst>
          </p:cNvPr>
          <p:cNvSpPr/>
          <p:nvPr/>
        </p:nvSpPr>
        <p:spPr>
          <a:xfrm>
            <a:off x="1463362" y="4735123"/>
            <a:ext cx="2117911" cy="689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Repository</a:t>
            </a:r>
          </a:p>
        </p:txBody>
      </p:sp>
      <p:pic>
        <p:nvPicPr>
          <p:cNvPr id="16" name="Grafik 15" descr="Datenbank mit einfarbiger Füllung">
            <a:extLst>
              <a:ext uri="{FF2B5EF4-FFF2-40B4-BE49-F238E27FC236}">
                <a16:creationId xmlns:a16="http://schemas.microsoft.com/office/drawing/2014/main" id="{7E395892-32D7-6628-D255-266C6BA672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65117" y="5753976"/>
            <a:ext cx="914400" cy="914400"/>
          </a:xfrm>
          <a:prstGeom prst="rect">
            <a:avLst/>
          </a:prstGeom>
        </p:spPr>
      </p:pic>
      <p:cxnSp>
        <p:nvCxnSpPr>
          <p:cNvPr id="18" name="Gerade Verbindung mit Pfeil 17">
            <a:extLst>
              <a:ext uri="{FF2B5EF4-FFF2-40B4-BE49-F238E27FC236}">
                <a16:creationId xmlns:a16="http://schemas.microsoft.com/office/drawing/2014/main" id="{DD7F6317-008A-A2FF-801B-E9A7DB6118C7}"/>
              </a:ext>
            </a:extLst>
          </p:cNvPr>
          <p:cNvCxnSpPr>
            <a:endCxn id="10" idx="0"/>
          </p:cNvCxnSpPr>
          <p:nvPr/>
        </p:nvCxnSpPr>
        <p:spPr>
          <a:xfrm>
            <a:off x="2522317" y="2190838"/>
            <a:ext cx="3" cy="284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Grafik 19" descr="Benutzer mit einfarbiger Füllung">
            <a:extLst>
              <a:ext uri="{FF2B5EF4-FFF2-40B4-BE49-F238E27FC236}">
                <a16:creationId xmlns:a16="http://schemas.microsoft.com/office/drawing/2014/main" id="{4E58C11E-2EC9-BD8F-E44C-D4E00AD2637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65117" y="1371599"/>
            <a:ext cx="914400" cy="914400"/>
          </a:xfrm>
          <a:prstGeom prst="rect">
            <a:avLst/>
          </a:prstGeom>
        </p:spPr>
      </p:pic>
      <p:cxnSp>
        <p:nvCxnSpPr>
          <p:cNvPr id="21" name="Gerade Verbindung mit Pfeil 20">
            <a:extLst>
              <a:ext uri="{FF2B5EF4-FFF2-40B4-BE49-F238E27FC236}">
                <a16:creationId xmlns:a16="http://schemas.microsoft.com/office/drawing/2014/main" id="{94017911-F819-FC6F-0B89-5B5A9408CF21}"/>
              </a:ext>
            </a:extLst>
          </p:cNvPr>
          <p:cNvCxnSpPr>
            <a:cxnSpLocks/>
            <a:stCxn id="10" idx="2"/>
            <a:endCxn id="13" idx="0"/>
          </p:cNvCxnSpPr>
          <p:nvPr/>
        </p:nvCxnSpPr>
        <p:spPr>
          <a:xfrm flipH="1">
            <a:off x="2522319" y="3165193"/>
            <a:ext cx="1" cy="44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2A2FA2BB-FE2A-AD03-9405-5FE9A35BE1D7}"/>
              </a:ext>
            </a:extLst>
          </p:cNvPr>
          <p:cNvCxnSpPr>
            <a:cxnSpLocks/>
            <a:stCxn id="13" idx="2"/>
            <a:endCxn id="14" idx="0"/>
          </p:cNvCxnSpPr>
          <p:nvPr/>
        </p:nvCxnSpPr>
        <p:spPr>
          <a:xfrm flipH="1">
            <a:off x="2522318" y="4294928"/>
            <a:ext cx="1" cy="44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66E363DF-A46C-19C3-1382-3B5B8BB70557}"/>
              </a:ext>
            </a:extLst>
          </p:cNvPr>
          <p:cNvCxnSpPr>
            <a:cxnSpLocks/>
            <a:stCxn id="14" idx="2"/>
            <a:endCxn id="16" idx="0"/>
          </p:cNvCxnSpPr>
          <p:nvPr/>
        </p:nvCxnSpPr>
        <p:spPr>
          <a:xfrm flipH="1">
            <a:off x="2522317" y="5424663"/>
            <a:ext cx="1" cy="329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feld 30">
            <a:extLst>
              <a:ext uri="{FF2B5EF4-FFF2-40B4-BE49-F238E27FC236}">
                <a16:creationId xmlns:a16="http://schemas.microsoft.com/office/drawing/2014/main" id="{8A419CCD-4F0E-44A1-F382-B76A521E0DAE}"/>
              </a:ext>
            </a:extLst>
          </p:cNvPr>
          <p:cNvSpPr txBox="1"/>
          <p:nvPr/>
        </p:nvSpPr>
        <p:spPr>
          <a:xfrm>
            <a:off x="6096000" y="6008011"/>
            <a:ext cx="1537793" cy="369332"/>
          </a:xfrm>
          <a:prstGeom prst="rect">
            <a:avLst/>
          </a:prstGeom>
          <a:noFill/>
        </p:spPr>
        <p:txBody>
          <a:bodyPr wrap="none" rtlCol="0">
            <a:spAutoFit/>
          </a:bodyPr>
          <a:lstStyle/>
          <a:p>
            <a:r>
              <a:rPr lang="de-DE" dirty="0"/>
              <a:t>H2-Datenbank</a:t>
            </a:r>
          </a:p>
        </p:txBody>
      </p:sp>
      <p:pic>
        <p:nvPicPr>
          <p:cNvPr id="38" name="Grafik 37">
            <a:extLst>
              <a:ext uri="{FF2B5EF4-FFF2-40B4-BE49-F238E27FC236}">
                <a16:creationId xmlns:a16="http://schemas.microsoft.com/office/drawing/2014/main" id="{C27AAB07-9182-027E-6986-7349DEA56CF3}"/>
              </a:ext>
            </a:extLst>
          </p:cNvPr>
          <p:cNvPicPr>
            <a:picLocks noChangeAspect="1"/>
          </p:cNvPicPr>
          <p:nvPr/>
        </p:nvPicPr>
        <p:blipFill>
          <a:blip r:embed="rId10"/>
          <a:stretch>
            <a:fillRect/>
          </a:stretch>
        </p:blipFill>
        <p:spPr>
          <a:xfrm>
            <a:off x="9444878" y="365125"/>
            <a:ext cx="2438400" cy="2590800"/>
          </a:xfrm>
          <a:prstGeom prst="rect">
            <a:avLst/>
          </a:prstGeom>
        </p:spPr>
      </p:pic>
      <p:sp>
        <p:nvSpPr>
          <p:cNvPr id="39" name="Rechteck 38">
            <a:extLst>
              <a:ext uri="{FF2B5EF4-FFF2-40B4-BE49-F238E27FC236}">
                <a16:creationId xmlns:a16="http://schemas.microsoft.com/office/drawing/2014/main" id="{444D595D-3691-1E9E-D953-AF57A67DD388}"/>
              </a:ext>
            </a:extLst>
          </p:cNvPr>
          <p:cNvSpPr/>
          <p:nvPr/>
        </p:nvSpPr>
        <p:spPr>
          <a:xfrm>
            <a:off x="9582641" y="1558925"/>
            <a:ext cx="2003554" cy="422786"/>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40" name="Rechteck 39">
            <a:extLst>
              <a:ext uri="{FF2B5EF4-FFF2-40B4-BE49-F238E27FC236}">
                <a16:creationId xmlns:a16="http://schemas.microsoft.com/office/drawing/2014/main" id="{E7D8AD9B-F710-A44F-4A0C-9CA326046713}"/>
              </a:ext>
            </a:extLst>
          </p:cNvPr>
          <p:cNvSpPr/>
          <p:nvPr/>
        </p:nvSpPr>
        <p:spPr>
          <a:xfrm>
            <a:off x="9582641" y="659702"/>
            <a:ext cx="2012771" cy="422786"/>
          </a:xfrm>
          <a:prstGeom prst="rect">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
        <p:nvSpPr>
          <p:cNvPr id="41" name="Flussdiagramm: Prozess 40">
            <a:extLst>
              <a:ext uri="{FF2B5EF4-FFF2-40B4-BE49-F238E27FC236}">
                <a16:creationId xmlns:a16="http://schemas.microsoft.com/office/drawing/2014/main" id="{6B1A733D-1B90-78B9-A65B-A793046659D9}"/>
              </a:ext>
            </a:extLst>
          </p:cNvPr>
          <p:cNvSpPr/>
          <p:nvPr/>
        </p:nvSpPr>
        <p:spPr>
          <a:xfrm>
            <a:off x="9591858" y="2015695"/>
            <a:ext cx="2003554" cy="644873"/>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29676714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0A8E3B9C-D9E2-8A32-95B8-4B36CF4FF08E}"/>
              </a:ext>
            </a:extLst>
          </p:cNvPr>
          <p:cNvPicPr>
            <a:picLocks noChangeAspect="1"/>
          </p:cNvPicPr>
          <p:nvPr/>
        </p:nvPicPr>
        <p:blipFill>
          <a:blip r:embed="rId2"/>
          <a:stretch>
            <a:fillRect/>
          </a:stretch>
        </p:blipFill>
        <p:spPr>
          <a:xfrm>
            <a:off x="4354723" y="5654517"/>
            <a:ext cx="7538461" cy="693069"/>
          </a:xfrm>
          <a:prstGeom prst="rect">
            <a:avLst/>
          </a:prstGeom>
          <a:effectLst>
            <a:glow rad="139700">
              <a:schemeClr val="accent5">
                <a:satMod val="175000"/>
                <a:alpha val="40000"/>
              </a:schemeClr>
            </a:glow>
          </a:effectLst>
        </p:spPr>
      </p:pic>
      <p:sp>
        <p:nvSpPr>
          <p:cNvPr id="10" name="Rechteck 9">
            <a:extLst>
              <a:ext uri="{FF2B5EF4-FFF2-40B4-BE49-F238E27FC236}">
                <a16:creationId xmlns:a16="http://schemas.microsoft.com/office/drawing/2014/main" id="{73B86382-5C03-3C10-6FB6-D4C09B1E1247}"/>
              </a:ext>
            </a:extLst>
          </p:cNvPr>
          <p:cNvSpPr/>
          <p:nvPr/>
        </p:nvSpPr>
        <p:spPr>
          <a:xfrm>
            <a:off x="1463364" y="2475653"/>
            <a:ext cx="2117911" cy="6895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Controller</a:t>
            </a:r>
          </a:p>
        </p:txBody>
      </p:sp>
      <p:sp>
        <p:nvSpPr>
          <p:cNvPr id="13" name="Rechteck 12">
            <a:extLst>
              <a:ext uri="{FF2B5EF4-FFF2-40B4-BE49-F238E27FC236}">
                <a16:creationId xmlns:a16="http://schemas.microsoft.com/office/drawing/2014/main" id="{860B5D1D-C050-DA16-74D2-C6059A5C5AD7}"/>
              </a:ext>
            </a:extLst>
          </p:cNvPr>
          <p:cNvSpPr/>
          <p:nvPr/>
        </p:nvSpPr>
        <p:spPr>
          <a:xfrm>
            <a:off x="1463363" y="3605388"/>
            <a:ext cx="2117911" cy="6895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dirty="0"/>
              <a:t>Service</a:t>
            </a:r>
          </a:p>
        </p:txBody>
      </p:sp>
      <p:sp>
        <p:nvSpPr>
          <p:cNvPr id="14" name="Rechteck 13">
            <a:extLst>
              <a:ext uri="{FF2B5EF4-FFF2-40B4-BE49-F238E27FC236}">
                <a16:creationId xmlns:a16="http://schemas.microsoft.com/office/drawing/2014/main" id="{F291FF55-5E26-A04C-11F0-9186262AC5F5}"/>
              </a:ext>
            </a:extLst>
          </p:cNvPr>
          <p:cNvSpPr/>
          <p:nvPr/>
        </p:nvSpPr>
        <p:spPr>
          <a:xfrm>
            <a:off x="1463362" y="4735123"/>
            <a:ext cx="2117911" cy="689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Repository</a:t>
            </a:r>
          </a:p>
        </p:txBody>
      </p:sp>
      <p:pic>
        <p:nvPicPr>
          <p:cNvPr id="16" name="Grafik 15" descr="Datenbank mit einfarbiger Füllung">
            <a:extLst>
              <a:ext uri="{FF2B5EF4-FFF2-40B4-BE49-F238E27FC236}">
                <a16:creationId xmlns:a16="http://schemas.microsoft.com/office/drawing/2014/main" id="{7E395892-32D7-6628-D255-266C6BA672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117" y="5753976"/>
            <a:ext cx="914400" cy="914400"/>
          </a:xfrm>
          <a:prstGeom prst="rect">
            <a:avLst/>
          </a:prstGeom>
        </p:spPr>
      </p:pic>
      <p:cxnSp>
        <p:nvCxnSpPr>
          <p:cNvPr id="18" name="Gerade Verbindung mit Pfeil 17">
            <a:extLst>
              <a:ext uri="{FF2B5EF4-FFF2-40B4-BE49-F238E27FC236}">
                <a16:creationId xmlns:a16="http://schemas.microsoft.com/office/drawing/2014/main" id="{DD7F6317-008A-A2FF-801B-E9A7DB6118C7}"/>
              </a:ext>
            </a:extLst>
          </p:cNvPr>
          <p:cNvCxnSpPr>
            <a:endCxn id="10" idx="0"/>
          </p:cNvCxnSpPr>
          <p:nvPr/>
        </p:nvCxnSpPr>
        <p:spPr>
          <a:xfrm>
            <a:off x="2522317" y="2190838"/>
            <a:ext cx="3" cy="284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Grafik 19" descr="Benutzer mit einfarbiger Füllung">
            <a:extLst>
              <a:ext uri="{FF2B5EF4-FFF2-40B4-BE49-F238E27FC236}">
                <a16:creationId xmlns:a16="http://schemas.microsoft.com/office/drawing/2014/main" id="{4E58C11E-2EC9-BD8F-E44C-D4E00AD263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65117" y="1371599"/>
            <a:ext cx="914400" cy="914400"/>
          </a:xfrm>
          <a:prstGeom prst="rect">
            <a:avLst/>
          </a:prstGeom>
        </p:spPr>
      </p:pic>
      <p:cxnSp>
        <p:nvCxnSpPr>
          <p:cNvPr id="21" name="Gerade Verbindung mit Pfeil 20">
            <a:extLst>
              <a:ext uri="{FF2B5EF4-FFF2-40B4-BE49-F238E27FC236}">
                <a16:creationId xmlns:a16="http://schemas.microsoft.com/office/drawing/2014/main" id="{94017911-F819-FC6F-0B89-5B5A9408CF21}"/>
              </a:ext>
            </a:extLst>
          </p:cNvPr>
          <p:cNvCxnSpPr>
            <a:cxnSpLocks/>
            <a:stCxn id="10" idx="2"/>
            <a:endCxn id="13" idx="0"/>
          </p:cNvCxnSpPr>
          <p:nvPr/>
        </p:nvCxnSpPr>
        <p:spPr>
          <a:xfrm flipH="1">
            <a:off x="2522319" y="3165193"/>
            <a:ext cx="1" cy="44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2A2FA2BB-FE2A-AD03-9405-5FE9A35BE1D7}"/>
              </a:ext>
            </a:extLst>
          </p:cNvPr>
          <p:cNvCxnSpPr>
            <a:cxnSpLocks/>
            <a:stCxn id="13" idx="2"/>
            <a:endCxn id="14" idx="0"/>
          </p:cNvCxnSpPr>
          <p:nvPr/>
        </p:nvCxnSpPr>
        <p:spPr>
          <a:xfrm flipH="1">
            <a:off x="2522318" y="4294928"/>
            <a:ext cx="1" cy="44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66E363DF-A46C-19C3-1382-3B5B8BB70557}"/>
              </a:ext>
            </a:extLst>
          </p:cNvPr>
          <p:cNvCxnSpPr>
            <a:cxnSpLocks/>
            <a:stCxn id="14" idx="2"/>
            <a:endCxn id="16" idx="0"/>
          </p:cNvCxnSpPr>
          <p:nvPr/>
        </p:nvCxnSpPr>
        <p:spPr>
          <a:xfrm flipH="1">
            <a:off x="2522317" y="5424663"/>
            <a:ext cx="1" cy="329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feld 30">
            <a:extLst>
              <a:ext uri="{FF2B5EF4-FFF2-40B4-BE49-F238E27FC236}">
                <a16:creationId xmlns:a16="http://schemas.microsoft.com/office/drawing/2014/main" id="{8A419CCD-4F0E-44A1-F382-B76A521E0DAE}"/>
              </a:ext>
            </a:extLst>
          </p:cNvPr>
          <p:cNvSpPr txBox="1"/>
          <p:nvPr/>
        </p:nvSpPr>
        <p:spPr>
          <a:xfrm>
            <a:off x="7448626" y="6335585"/>
            <a:ext cx="1537793" cy="369332"/>
          </a:xfrm>
          <a:prstGeom prst="rect">
            <a:avLst/>
          </a:prstGeom>
          <a:noFill/>
        </p:spPr>
        <p:txBody>
          <a:bodyPr wrap="none" rtlCol="0">
            <a:spAutoFit/>
          </a:bodyPr>
          <a:lstStyle/>
          <a:p>
            <a:r>
              <a:rPr lang="de-DE" dirty="0"/>
              <a:t>H2-Datenbank</a:t>
            </a:r>
          </a:p>
        </p:txBody>
      </p:sp>
      <p:pic>
        <p:nvPicPr>
          <p:cNvPr id="4" name="Grafik 3">
            <a:extLst>
              <a:ext uri="{FF2B5EF4-FFF2-40B4-BE49-F238E27FC236}">
                <a16:creationId xmlns:a16="http://schemas.microsoft.com/office/drawing/2014/main" id="{E4AC6A79-D83A-1EFB-F173-FE78E9EDADF3}"/>
              </a:ext>
            </a:extLst>
          </p:cNvPr>
          <p:cNvPicPr>
            <a:picLocks noChangeAspect="1"/>
          </p:cNvPicPr>
          <p:nvPr/>
        </p:nvPicPr>
        <p:blipFill>
          <a:blip r:embed="rId7"/>
          <a:stretch>
            <a:fillRect/>
          </a:stretch>
        </p:blipFill>
        <p:spPr>
          <a:xfrm>
            <a:off x="5348940" y="3319638"/>
            <a:ext cx="5543550" cy="2105025"/>
          </a:xfrm>
          <a:prstGeom prst="rect">
            <a:avLst/>
          </a:prstGeom>
          <a:effectLst>
            <a:glow rad="139700">
              <a:schemeClr val="accent2">
                <a:satMod val="175000"/>
                <a:alpha val="40000"/>
              </a:schemeClr>
            </a:glow>
          </a:effectLst>
        </p:spPr>
      </p:pic>
      <p:pic>
        <p:nvPicPr>
          <p:cNvPr id="11" name="Grafik 10">
            <a:extLst>
              <a:ext uri="{FF2B5EF4-FFF2-40B4-BE49-F238E27FC236}">
                <a16:creationId xmlns:a16="http://schemas.microsoft.com/office/drawing/2014/main" id="{224E6CA0-071F-5A59-55D5-58DE293E3457}"/>
              </a:ext>
            </a:extLst>
          </p:cNvPr>
          <p:cNvPicPr>
            <a:picLocks noChangeAspect="1"/>
          </p:cNvPicPr>
          <p:nvPr/>
        </p:nvPicPr>
        <p:blipFill>
          <a:blip r:embed="rId8"/>
          <a:stretch>
            <a:fillRect/>
          </a:stretch>
        </p:blipFill>
        <p:spPr>
          <a:xfrm>
            <a:off x="6364910" y="2623601"/>
            <a:ext cx="3705225" cy="647700"/>
          </a:xfrm>
          <a:prstGeom prst="rect">
            <a:avLst/>
          </a:prstGeom>
          <a:effectLst>
            <a:glow rad="139700">
              <a:schemeClr val="accent2">
                <a:satMod val="175000"/>
                <a:alpha val="40000"/>
              </a:schemeClr>
            </a:glow>
          </a:effectLst>
        </p:spPr>
      </p:pic>
      <p:pic>
        <p:nvPicPr>
          <p:cNvPr id="15" name="Grafik 14">
            <a:extLst>
              <a:ext uri="{FF2B5EF4-FFF2-40B4-BE49-F238E27FC236}">
                <a16:creationId xmlns:a16="http://schemas.microsoft.com/office/drawing/2014/main" id="{C4A1C40A-332D-187F-1707-81C4B9D49FD6}"/>
              </a:ext>
            </a:extLst>
          </p:cNvPr>
          <p:cNvPicPr>
            <a:picLocks noChangeAspect="1"/>
          </p:cNvPicPr>
          <p:nvPr/>
        </p:nvPicPr>
        <p:blipFill>
          <a:blip r:embed="rId9"/>
          <a:stretch>
            <a:fillRect/>
          </a:stretch>
        </p:blipFill>
        <p:spPr>
          <a:xfrm>
            <a:off x="5836273" y="294895"/>
            <a:ext cx="4762500" cy="2038350"/>
          </a:xfrm>
          <a:prstGeom prst="rect">
            <a:avLst/>
          </a:prstGeom>
          <a:effectLst>
            <a:glow rad="139700">
              <a:schemeClr val="accent6">
                <a:satMod val="175000"/>
                <a:alpha val="40000"/>
              </a:schemeClr>
            </a:glow>
          </a:effectLst>
        </p:spPr>
      </p:pic>
      <p:sp>
        <p:nvSpPr>
          <p:cNvPr id="19" name="Titel 18">
            <a:extLst>
              <a:ext uri="{FF2B5EF4-FFF2-40B4-BE49-F238E27FC236}">
                <a16:creationId xmlns:a16="http://schemas.microsoft.com/office/drawing/2014/main" id="{E48CD845-0FEB-6528-F123-55B229E06544}"/>
              </a:ext>
            </a:extLst>
          </p:cNvPr>
          <p:cNvSpPr>
            <a:spLocks noGrp="1"/>
          </p:cNvSpPr>
          <p:nvPr>
            <p:ph type="title"/>
          </p:nvPr>
        </p:nvSpPr>
        <p:spPr/>
        <p:txBody>
          <a:bodyPr/>
          <a:lstStyle/>
          <a:p>
            <a:r>
              <a:rPr lang="de-DE" dirty="0"/>
              <a:t>@GetMapping</a:t>
            </a:r>
          </a:p>
        </p:txBody>
      </p:sp>
      <p:sp>
        <p:nvSpPr>
          <p:cNvPr id="22" name="Textfeld 21">
            <a:extLst>
              <a:ext uri="{FF2B5EF4-FFF2-40B4-BE49-F238E27FC236}">
                <a16:creationId xmlns:a16="http://schemas.microsoft.com/office/drawing/2014/main" id="{13E021D2-3CB5-EA7F-18FD-108A4660894C}"/>
              </a:ext>
            </a:extLst>
          </p:cNvPr>
          <p:cNvSpPr txBox="1"/>
          <p:nvPr/>
        </p:nvSpPr>
        <p:spPr>
          <a:xfrm>
            <a:off x="2881766" y="1494549"/>
            <a:ext cx="2241560" cy="923330"/>
          </a:xfrm>
          <a:prstGeom prst="rect">
            <a:avLst/>
          </a:prstGeom>
          <a:noFill/>
        </p:spPr>
        <p:txBody>
          <a:bodyPr wrap="square" rtlCol="0">
            <a:spAutoFit/>
          </a:bodyPr>
          <a:lstStyle/>
          <a:p>
            <a:r>
              <a:rPr lang="de-DE" dirty="0">
                <a:hlinkClick r:id="rId10"/>
              </a:rPr>
              <a:t>http://localhost:8080/department</a:t>
            </a:r>
            <a:endParaRPr lang="de-DE" dirty="0"/>
          </a:p>
          <a:p>
            <a:endParaRPr lang="de-DE" dirty="0"/>
          </a:p>
        </p:txBody>
      </p:sp>
    </p:spTree>
    <p:extLst>
      <p:ext uri="{BB962C8B-B14F-4D97-AF65-F5344CB8AC3E}">
        <p14:creationId xmlns:p14="http://schemas.microsoft.com/office/powerpoint/2010/main" val="28274535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545DF2-3166-213B-65A2-D24D45392DF1}"/>
              </a:ext>
            </a:extLst>
          </p:cNvPr>
          <p:cNvSpPr>
            <a:spLocks noGrp="1"/>
          </p:cNvSpPr>
          <p:nvPr>
            <p:ph type="title"/>
          </p:nvPr>
        </p:nvSpPr>
        <p:spPr/>
        <p:txBody>
          <a:bodyPr/>
          <a:lstStyle/>
          <a:p>
            <a:r>
              <a:rPr lang="de-DE" dirty="0"/>
              <a:t>Post Methode aufrufen</a:t>
            </a:r>
          </a:p>
        </p:txBody>
      </p:sp>
      <p:pic>
        <p:nvPicPr>
          <p:cNvPr id="5" name="Grafik 4">
            <a:extLst>
              <a:ext uri="{FF2B5EF4-FFF2-40B4-BE49-F238E27FC236}">
                <a16:creationId xmlns:a16="http://schemas.microsoft.com/office/drawing/2014/main" id="{CD769A88-F593-BCD9-6C37-7512A7E53C2D}"/>
              </a:ext>
            </a:extLst>
          </p:cNvPr>
          <p:cNvPicPr>
            <a:picLocks noChangeAspect="1"/>
          </p:cNvPicPr>
          <p:nvPr/>
        </p:nvPicPr>
        <p:blipFill>
          <a:blip r:embed="rId3"/>
          <a:stretch>
            <a:fillRect/>
          </a:stretch>
        </p:blipFill>
        <p:spPr>
          <a:xfrm>
            <a:off x="924435" y="3361154"/>
            <a:ext cx="10926749" cy="1946570"/>
          </a:xfrm>
          <a:prstGeom prst="rect">
            <a:avLst/>
          </a:prstGeom>
          <a:effectLst>
            <a:glow rad="101600">
              <a:schemeClr val="accent1">
                <a:satMod val="175000"/>
                <a:alpha val="40000"/>
              </a:schemeClr>
            </a:glow>
          </a:effectLst>
        </p:spPr>
      </p:pic>
      <p:sp>
        <p:nvSpPr>
          <p:cNvPr id="4" name="Textfeld 3">
            <a:extLst>
              <a:ext uri="{FF2B5EF4-FFF2-40B4-BE49-F238E27FC236}">
                <a16:creationId xmlns:a16="http://schemas.microsoft.com/office/drawing/2014/main" id="{CF9CA208-2034-FD93-EA1A-900121F5BC32}"/>
              </a:ext>
            </a:extLst>
          </p:cNvPr>
          <p:cNvSpPr txBox="1"/>
          <p:nvPr/>
        </p:nvSpPr>
        <p:spPr>
          <a:xfrm>
            <a:off x="937362" y="5575363"/>
            <a:ext cx="10913822" cy="369332"/>
          </a:xfrm>
          <a:prstGeom prst="rect">
            <a:avLst/>
          </a:prstGeom>
          <a:effectLst>
            <a:glow rad="1016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curl -d '{"key1":"value1", "key2":"value2"}' -H "Content-Type: application/</a:t>
            </a:r>
            <a:r>
              <a:rPr lang="en-US" dirty="0" err="1"/>
              <a:t>json</a:t>
            </a:r>
            <a:r>
              <a:rPr lang="en-US" dirty="0"/>
              <a:t>" -X POST http://localhost:3000/data</a:t>
            </a:r>
          </a:p>
        </p:txBody>
      </p:sp>
      <p:pic>
        <p:nvPicPr>
          <p:cNvPr id="7" name="Grafik 6">
            <a:extLst>
              <a:ext uri="{FF2B5EF4-FFF2-40B4-BE49-F238E27FC236}">
                <a16:creationId xmlns:a16="http://schemas.microsoft.com/office/drawing/2014/main" id="{5248F167-0590-9CE1-FA19-7D3FA0B725C0}"/>
              </a:ext>
            </a:extLst>
          </p:cNvPr>
          <p:cNvPicPr>
            <a:picLocks noChangeAspect="1"/>
          </p:cNvPicPr>
          <p:nvPr/>
        </p:nvPicPr>
        <p:blipFill>
          <a:blip r:embed="rId4"/>
          <a:stretch>
            <a:fillRect/>
          </a:stretch>
        </p:blipFill>
        <p:spPr>
          <a:xfrm>
            <a:off x="924435" y="1738399"/>
            <a:ext cx="5171564" cy="1247367"/>
          </a:xfrm>
          <a:prstGeom prst="rect">
            <a:avLst/>
          </a:prstGeom>
          <a:effectLst>
            <a:glow rad="101600">
              <a:schemeClr val="accent1">
                <a:satMod val="175000"/>
                <a:alpha val="40000"/>
              </a:schemeClr>
            </a:glow>
          </a:effectLst>
        </p:spPr>
      </p:pic>
      <p:sp>
        <p:nvSpPr>
          <p:cNvPr id="8" name="Textfeld 7">
            <a:extLst>
              <a:ext uri="{FF2B5EF4-FFF2-40B4-BE49-F238E27FC236}">
                <a16:creationId xmlns:a16="http://schemas.microsoft.com/office/drawing/2014/main" id="{D77CB7E9-628A-797B-751C-A660A946A478}"/>
              </a:ext>
            </a:extLst>
          </p:cNvPr>
          <p:cNvSpPr txBox="1"/>
          <p:nvPr/>
        </p:nvSpPr>
        <p:spPr>
          <a:xfrm rot="16200000">
            <a:off x="-1120" y="2160892"/>
            <a:ext cx="1280415" cy="369332"/>
          </a:xfrm>
          <a:prstGeom prst="rect">
            <a:avLst/>
          </a:prstGeom>
          <a:noFill/>
        </p:spPr>
        <p:txBody>
          <a:bodyPr wrap="none" rtlCol="0">
            <a:spAutoFit/>
          </a:bodyPr>
          <a:lstStyle/>
          <a:p>
            <a:r>
              <a:rPr lang="de-DE" dirty="0" err="1">
                <a:solidFill>
                  <a:schemeClr val="accent1"/>
                </a:solidFill>
              </a:rPr>
              <a:t>IntelliJ</a:t>
            </a:r>
            <a:r>
              <a:rPr lang="de-DE" dirty="0">
                <a:solidFill>
                  <a:schemeClr val="accent1"/>
                </a:solidFill>
              </a:rPr>
              <a:t> IDEA</a:t>
            </a:r>
          </a:p>
        </p:txBody>
      </p:sp>
      <p:sp>
        <p:nvSpPr>
          <p:cNvPr id="9" name="Textfeld 8">
            <a:extLst>
              <a:ext uri="{FF2B5EF4-FFF2-40B4-BE49-F238E27FC236}">
                <a16:creationId xmlns:a16="http://schemas.microsoft.com/office/drawing/2014/main" id="{9C1AB864-7163-D7E9-0DB9-0F0621AF2C59}"/>
              </a:ext>
            </a:extLst>
          </p:cNvPr>
          <p:cNvSpPr txBox="1"/>
          <p:nvPr/>
        </p:nvSpPr>
        <p:spPr>
          <a:xfrm rot="16200000">
            <a:off x="25553" y="4053900"/>
            <a:ext cx="1227067" cy="369332"/>
          </a:xfrm>
          <a:prstGeom prst="rect">
            <a:avLst/>
          </a:prstGeom>
          <a:noFill/>
        </p:spPr>
        <p:txBody>
          <a:bodyPr wrap="none" rtlCol="0">
            <a:spAutoFit/>
          </a:bodyPr>
          <a:lstStyle/>
          <a:p>
            <a:r>
              <a:rPr lang="de-DE" dirty="0">
                <a:solidFill>
                  <a:schemeClr val="accent1"/>
                </a:solidFill>
              </a:rPr>
              <a:t>PowerShell</a:t>
            </a:r>
          </a:p>
        </p:txBody>
      </p:sp>
      <p:sp>
        <p:nvSpPr>
          <p:cNvPr id="10" name="Textfeld 9">
            <a:extLst>
              <a:ext uri="{FF2B5EF4-FFF2-40B4-BE49-F238E27FC236}">
                <a16:creationId xmlns:a16="http://schemas.microsoft.com/office/drawing/2014/main" id="{AFAE342E-4556-5620-A634-3FC0A2952571}"/>
              </a:ext>
            </a:extLst>
          </p:cNvPr>
          <p:cNvSpPr txBox="1"/>
          <p:nvPr/>
        </p:nvSpPr>
        <p:spPr>
          <a:xfrm rot="16200000">
            <a:off x="333105" y="5575363"/>
            <a:ext cx="537327" cy="369332"/>
          </a:xfrm>
          <a:prstGeom prst="rect">
            <a:avLst/>
          </a:prstGeom>
          <a:noFill/>
        </p:spPr>
        <p:txBody>
          <a:bodyPr wrap="none" rtlCol="0">
            <a:spAutoFit/>
          </a:bodyPr>
          <a:lstStyle/>
          <a:p>
            <a:r>
              <a:rPr lang="de-DE" dirty="0" err="1">
                <a:solidFill>
                  <a:schemeClr val="accent1"/>
                </a:solidFill>
              </a:rPr>
              <a:t>curl</a:t>
            </a:r>
            <a:endParaRPr lang="de-DE" dirty="0">
              <a:solidFill>
                <a:schemeClr val="accent1"/>
              </a:solidFill>
            </a:endParaRPr>
          </a:p>
        </p:txBody>
      </p:sp>
    </p:spTree>
    <p:extLst>
      <p:ext uri="{BB962C8B-B14F-4D97-AF65-F5344CB8AC3E}">
        <p14:creationId xmlns:p14="http://schemas.microsoft.com/office/powerpoint/2010/main" val="8569547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73B86382-5C03-3C10-6FB6-D4C09B1E1247}"/>
              </a:ext>
            </a:extLst>
          </p:cNvPr>
          <p:cNvSpPr/>
          <p:nvPr/>
        </p:nvSpPr>
        <p:spPr>
          <a:xfrm>
            <a:off x="1463364" y="2475653"/>
            <a:ext cx="2117911" cy="6895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Controller</a:t>
            </a:r>
          </a:p>
        </p:txBody>
      </p:sp>
      <p:sp>
        <p:nvSpPr>
          <p:cNvPr id="13" name="Rechteck 12">
            <a:extLst>
              <a:ext uri="{FF2B5EF4-FFF2-40B4-BE49-F238E27FC236}">
                <a16:creationId xmlns:a16="http://schemas.microsoft.com/office/drawing/2014/main" id="{860B5D1D-C050-DA16-74D2-C6059A5C5AD7}"/>
              </a:ext>
            </a:extLst>
          </p:cNvPr>
          <p:cNvSpPr/>
          <p:nvPr/>
        </p:nvSpPr>
        <p:spPr>
          <a:xfrm>
            <a:off x="1463363" y="3605388"/>
            <a:ext cx="2117911" cy="6895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dirty="0"/>
              <a:t>Service</a:t>
            </a:r>
          </a:p>
        </p:txBody>
      </p:sp>
      <p:sp>
        <p:nvSpPr>
          <p:cNvPr id="14" name="Rechteck 13">
            <a:extLst>
              <a:ext uri="{FF2B5EF4-FFF2-40B4-BE49-F238E27FC236}">
                <a16:creationId xmlns:a16="http://schemas.microsoft.com/office/drawing/2014/main" id="{F291FF55-5E26-A04C-11F0-9186262AC5F5}"/>
              </a:ext>
            </a:extLst>
          </p:cNvPr>
          <p:cNvSpPr/>
          <p:nvPr/>
        </p:nvSpPr>
        <p:spPr>
          <a:xfrm>
            <a:off x="1463362" y="4735123"/>
            <a:ext cx="2117911" cy="689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Repository</a:t>
            </a:r>
          </a:p>
        </p:txBody>
      </p:sp>
      <p:pic>
        <p:nvPicPr>
          <p:cNvPr id="16" name="Grafik 15" descr="Datenbank mit einfarbiger Füllung">
            <a:extLst>
              <a:ext uri="{FF2B5EF4-FFF2-40B4-BE49-F238E27FC236}">
                <a16:creationId xmlns:a16="http://schemas.microsoft.com/office/drawing/2014/main" id="{7E395892-32D7-6628-D255-266C6BA672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5117" y="5753976"/>
            <a:ext cx="914400" cy="914400"/>
          </a:xfrm>
          <a:prstGeom prst="rect">
            <a:avLst/>
          </a:prstGeom>
        </p:spPr>
      </p:pic>
      <p:cxnSp>
        <p:nvCxnSpPr>
          <p:cNvPr id="18" name="Gerade Verbindung mit Pfeil 17">
            <a:extLst>
              <a:ext uri="{FF2B5EF4-FFF2-40B4-BE49-F238E27FC236}">
                <a16:creationId xmlns:a16="http://schemas.microsoft.com/office/drawing/2014/main" id="{DD7F6317-008A-A2FF-801B-E9A7DB6118C7}"/>
              </a:ext>
            </a:extLst>
          </p:cNvPr>
          <p:cNvCxnSpPr>
            <a:endCxn id="10" idx="0"/>
          </p:cNvCxnSpPr>
          <p:nvPr/>
        </p:nvCxnSpPr>
        <p:spPr>
          <a:xfrm>
            <a:off x="2522317" y="2190838"/>
            <a:ext cx="3" cy="284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Grafik 19" descr="Benutzer mit einfarbiger Füllung">
            <a:extLst>
              <a:ext uri="{FF2B5EF4-FFF2-40B4-BE49-F238E27FC236}">
                <a16:creationId xmlns:a16="http://schemas.microsoft.com/office/drawing/2014/main" id="{4E58C11E-2EC9-BD8F-E44C-D4E00AD263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5117" y="1371599"/>
            <a:ext cx="914400" cy="914400"/>
          </a:xfrm>
          <a:prstGeom prst="rect">
            <a:avLst/>
          </a:prstGeom>
        </p:spPr>
      </p:pic>
      <p:cxnSp>
        <p:nvCxnSpPr>
          <p:cNvPr id="21" name="Gerade Verbindung mit Pfeil 20">
            <a:extLst>
              <a:ext uri="{FF2B5EF4-FFF2-40B4-BE49-F238E27FC236}">
                <a16:creationId xmlns:a16="http://schemas.microsoft.com/office/drawing/2014/main" id="{94017911-F819-FC6F-0B89-5B5A9408CF21}"/>
              </a:ext>
            </a:extLst>
          </p:cNvPr>
          <p:cNvCxnSpPr>
            <a:cxnSpLocks/>
            <a:stCxn id="10" idx="2"/>
            <a:endCxn id="13" idx="0"/>
          </p:cNvCxnSpPr>
          <p:nvPr/>
        </p:nvCxnSpPr>
        <p:spPr>
          <a:xfrm flipH="1">
            <a:off x="2522319" y="3165193"/>
            <a:ext cx="1" cy="44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2A2FA2BB-FE2A-AD03-9405-5FE9A35BE1D7}"/>
              </a:ext>
            </a:extLst>
          </p:cNvPr>
          <p:cNvCxnSpPr>
            <a:cxnSpLocks/>
            <a:stCxn id="13" idx="2"/>
            <a:endCxn id="14" idx="0"/>
          </p:cNvCxnSpPr>
          <p:nvPr/>
        </p:nvCxnSpPr>
        <p:spPr>
          <a:xfrm flipH="1">
            <a:off x="2522318" y="4294928"/>
            <a:ext cx="1" cy="44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66E363DF-A46C-19C3-1382-3B5B8BB70557}"/>
              </a:ext>
            </a:extLst>
          </p:cNvPr>
          <p:cNvCxnSpPr>
            <a:cxnSpLocks/>
            <a:stCxn id="14" idx="2"/>
            <a:endCxn id="16" idx="0"/>
          </p:cNvCxnSpPr>
          <p:nvPr/>
        </p:nvCxnSpPr>
        <p:spPr>
          <a:xfrm flipH="1">
            <a:off x="2522317" y="5424663"/>
            <a:ext cx="1" cy="329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feld 30">
            <a:extLst>
              <a:ext uri="{FF2B5EF4-FFF2-40B4-BE49-F238E27FC236}">
                <a16:creationId xmlns:a16="http://schemas.microsoft.com/office/drawing/2014/main" id="{8A419CCD-4F0E-44A1-F382-B76A521E0DAE}"/>
              </a:ext>
            </a:extLst>
          </p:cNvPr>
          <p:cNvSpPr txBox="1"/>
          <p:nvPr/>
        </p:nvSpPr>
        <p:spPr>
          <a:xfrm>
            <a:off x="7448626" y="6335585"/>
            <a:ext cx="1537793" cy="369332"/>
          </a:xfrm>
          <a:prstGeom prst="rect">
            <a:avLst/>
          </a:prstGeom>
          <a:noFill/>
        </p:spPr>
        <p:txBody>
          <a:bodyPr wrap="none" rtlCol="0">
            <a:spAutoFit/>
          </a:bodyPr>
          <a:lstStyle/>
          <a:p>
            <a:r>
              <a:rPr lang="de-DE" dirty="0"/>
              <a:t>H2-Datenbank</a:t>
            </a:r>
          </a:p>
        </p:txBody>
      </p:sp>
      <p:sp>
        <p:nvSpPr>
          <p:cNvPr id="19" name="Titel 18">
            <a:extLst>
              <a:ext uri="{FF2B5EF4-FFF2-40B4-BE49-F238E27FC236}">
                <a16:creationId xmlns:a16="http://schemas.microsoft.com/office/drawing/2014/main" id="{E48CD845-0FEB-6528-F123-55B229E06544}"/>
              </a:ext>
            </a:extLst>
          </p:cNvPr>
          <p:cNvSpPr>
            <a:spLocks noGrp="1"/>
          </p:cNvSpPr>
          <p:nvPr>
            <p:ph type="title"/>
          </p:nvPr>
        </p:nvSpPr>
        <p:spPr/>
        <p:txBody>
          <a:bodyPr/>
          <a:lstStyle/>
          <a:p>
            <a:r>
              <a:rPr lang="de-DE" dirty="0"/>
              <a:t>@GetMapping mit Parameter @Pathvariable</a:t>
            </a:r>
          </a:p>
        </p:txBody>
      </p:sp>
      <p:sp>
        <p:nvSpPr>
          <p:cNvPr id="22" name="Textfeld 21">
            <a:extLst>
              <a:ext uri="{FF2B5EF4-FFF2-40B4-BE49-F238E27FC236}">
                <a16:creationId xmlns:a16="http://schemas.microsoft.com/office/drawing/2014/main" id="{13E021D2-3CB5-EA7F-18FD-108A4660894C}"/>
              </a:ext>
            </a:extLst>
          </p:cNvPr>
          <p:cNvSpPr txBox="1"/>
          <p:nvPr/>
        </p:nvSpPr>
        <p:spPr>
          <a:xfrm>
            <a:off x="2881766" y="1494549"/>
            <a:ext cx="2241560" cy="923330"/>
          </a:xfrm>
          <a:prstGeom prst="rect">
            <a:avLst/>
          </a:prstGeom>
          <a:noFill/>
        </p:spPr>
        <p:txBody>
          <a:bodyPr wrap="square" rtlCol="0">
            <a:spAutoFit/>
          </a:bodyPr>
          <a:lstStyle/>
          <a:p>
            <a:r>
              <a:rPr lang="de-DE" dirty="0">
                <a:hlinkClick r:id="rId6"/>
              </a:rPr>
              <a:t>http://localhost:8080/department/1</a:t>
            </a:r>
            <a:endParaRPr lang="de-DE" dirty="0"/>
          </a:p>
          <a:p>
            <a:endParaRPr lang="de-DE" dirty="0"/>
          </a:p>
        </p:txBody>
      </p:sp>
      <p:pic>
        <p:nvPicPr>
          <p:cNvPr id="3" name="Grafik 2">
            <a:extLst>
              <a:ext uri="{FF2B5EF4-FFF2-40B4-BE49-F238E27FC236}">
                <a16:creationId xmlns:a16="http://schemas.microsoft.com/office/drawing/2014/main" id="{D695BFAD-7B42-115F-49E8-58ABC11C35AF}"/>
              </a:ext>
            </a:extLst>
          </p:cNvPr>
          <p:cNvPicPr>
            <a:picLocks noChangeAspect="1"/>
          </p:cNvPicPr>
          <p:nvPr/>
        </p:nvPicPr>
        <p:blipFill>
          <a:blip r:embed="rId7"/>
          <a:stretch>
            <a:fillRect/>
          </a:stretch>
        </p:blipFill>
        <p:spPr>
          <a:xfrm>
            <a:off x="5262279" y="1819274"/>
            <a:ext cx="6172200" cy="933450"/>
          </a:xfrm>
          <a:prstGeom prst="rect">
            <a:avLst/>
          </a:prstGeom>
          <a:effectLst>
            <a:glow rad="139700">
              <a:schemeClr val="accent6">
                <a:satMod val="175000"/>
                <a:alpha val="40000"/>
              </a:schemeClr>
            </a:glow>
          </a:effectLst>
        </p:spPr>
      </p:pic>
      <p:pic>
        <p:nvPicPr>
          <p:cNvPr id="5" name="Grafik 4">
            <a:extLst>
              <a:ext uri="{FF2B5EF4-FFF2-40B4-BE49-F238E27FC236}">
                <a16:creationId xmlns:a16="http://schemas.microsoft.com/office/drawing/2014/main" id="{C4722606-CFDB-5D79-DD2A-4DF717709311}"/>
              </a:ext>
            </a:extLst>
          </p:cNvPr>
          <p:cNvPicPr>
            <a:picLocks noChangeAspect="1"/>
          </p:cNvPicPr>
          <p:nvPr/>
        </p:nvPicPr>
        <p:blipFill>
          <a:blip r:embed="rId8"/>
          <a:stretch>
            <a:fillRect/>
          </a:stretch>
        </p:blipFill>
        <p:spPr>
          <a:xfrm>
            <a:off x="4354723" y="5654517"/>
            <a:ext cx="7538461" cy="693069"/>
          </a:xfrm>
          <a:prstGeom prst="rect">
            <a:avLst/>
          </a:prstGeom>
          <a:effectLst>
            <a:glow rad="139700">
              <a:schemeClr val="accent5">
                <a:satMod val="175000"/>
                <a:alpha val="40000"/>
              </a:schemeClr>
            </a:glow>
          </a:effectLst>
        </p:spPr>
      </p:pic>
      <p:pic>
        <p:nvPicPr>
          <p:cNvPr id="7" name="Grafik 6">
            <a:extLst>
              <a:ext uri="{FF2B5EF4-FFF2-40B4-BE49-F238E27FC236}">
                <a16:creationId xmlns:a16="http://schemas.microsoft.com/office/drawing/2014/main" id="{377CB4E1-FA03-BBAB-6E15-1BDF159FA5EB}"/>
              </a:ext>
            </a:extLst>
          </p:cNvPr>
          <p:cNvPicPr>
            <a:picLocks noChangeAspect="1"/>
          </p:cNvPicPr>
          <p:nvPr/>
        </p:nvPicPr>
        <p:blipFill>
          <a:blip r:embed="rId9"/>
          <a:stretch>
            <a:fillRect/>
          </a:stretch>
        </p:blipFill>
        <p:spPr>
          <a:xfrm>
            <a:off x="5924268" y="3317227"/>
            <a:ext cx="4848225" cy="219075"/>
          </a:xfrm>
          <a:prstGeom prst="rect">
            <a:avLst/>
          </a:prstGeom>
          <a:effectLst>
            <a:glow rad="139700">
              <a:schemeClr val="accent2">
                <a:satMod val="175000"/>
                <a:alpha val="40000"/>
              </a:schemeClr>
            </a:glow>
          </a:effectLst>
        </p:spPr>
      </p:pic>
      <p:pic>
        <p:nvPicPr>
          <p:cNvPr id="12" name="Grafik 11">
            <a:extLst>
              <a:ext uri="{FF2B5EF4-FFF2-40B4-BE49-F238E27FC236}">
                <a16:creationId xmlns:a16="http://schemas.microsoft.com/office/drawing/2014/main" id="{A87CE917-04AE-C352-86A6-F6ED442FAC3A}"/>
              </a:ext>
            </a:extLst>
          </p:cNvPr>
          <p:cNvPicPr>
            <a:picLocks noChangeAspect="1"/>
          </p:cNvPicPr>
          <p:nvPr/>
        </p:nvPicPr>
        <p:blipFill>
          <a:blip r:embed="rId10"/>
          <a:stretch>
            <a:fillRect/>
          </a:stretch>
        </p:blipFill>
        <p:spPr>
          <a:xfrm>
            <a:off x="5657567" y="3848788"/>
            <a:ext cx="5381625" cy="809625"/>
          </a:xfrm>
          <a:prstGeom prst="rect">
            <a:avLst/>
          </a:prstGeom>
          <a:effectLst>
            <a:glow rad="139700">
              <a:schemeClr val="accent2">
                <a:satMod val="175000"/>
                <a:alpha val="40000"/>
              </a:schemeClr>
            </a:glow>
          </a:effectLst>
        </p:spPr>
      </p:pic>
    </p:spTree>
    <p:extLst>
      <p:ext uri="{BB962C8B-B14F-4D97-AF65-F5344CB8AC3E}">
        <p14:creationId xmlns:p14="http://schemas.microsoft.com/office/powerpoint/2010/main" val="31801039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E48CD845-0FEB-6528-F123-55B229E06544}"/>
              </a:ext>
            </a:extLst>
          </p:cNvPr>
          <p:cNvSpPr>
            <a:spLocks noGrp="1"/>
          </p:cNvSpPr>
          <p:nvPr>
            <p:ph type="title"/>
          </p:nvPr>
        </p:nvSpPr>
        <p:spPr/>
        <p:txBody>
          <a:bodyPr/>
          <a:lstStyle/>
          <a:p>
            <a:r>
              <a:rPr lang="de-DE" dirty="0"/>
              <a:t>@GetMapping mit Parameter @RequestParam</a:t>
            </a:r>
          </a:p>
        </p:txBody>
      </p:sp>
      <p:sp>
        <p:nvSpPr>
          <p:cNvPr id="2" name="Inhaltsplatzhalter 1">
            <a:extLst>
              <a:ext uri="{FF2B5EF4-FFF2-40B4-BE49-F238E27FC236}">
                <a16:creationId xmlns:a16="http://schemas.microsoft.com/office/drawing/2014/main" id="{513F16A5-6FA2-9622-44B6-E4AAFA4118A6}"/>
              </a:ext>
            </a:extLst>
          </p:cNvPr>
          <p:cNvSpPr>
            <a:spLocks noGrp="1"/>
          </p:cNvSpPr>
          <p:nvPr>
            <p:ph idx="1"/>
          </p:nvPr>
        </p:nvSpPr>
        <p:spPr/>
        <p:txBody>
          <a:bodyPr/>
          <a:lstStyle/>
          <a:p>
            <a:r>
              <a:rPr lang="de-DE" dirty="0"/>
              <a:t>Alternativ kann auch @RequestParam genutzt werden.</a:t>
            </a:r>
          </a:p>
          <a:p>
            <a:r>
              <a:rPr lang="de-DE" dirty="0"/>
              <a:t>Die Anfrage hat dann z.B. die Form </a:t>
            </a:r>
            <a:r>
              <a:rPr lang="de-DE" dirty="0">
                <a:hlinkClick r:id="rId3"/>
              </a:rPr>
              <a:t>http://localhost:8080/department?id=1</a:t>
            </a:r>
            <a:endParaRPr lang="de-DE" dirty="0"/>
          </a:p>
          <a:p>
            <a:r>
              <a:rPr lang="de-DE" dirty="0"/>
              <a:t>Eine Liste für einen Parameter kann mit Komma getrennt angegeben werden.</a:t>
            </a:r>
          </a:p>
          <a:p>
            <a:r>
              <a:rPr lang="de-DE" dirty="0"/>
              <a:t>Mehrere Parameter werden mit „&amp;“ getrennt.</a:t>
            </a:r>
          </a:p>
          <a:p>
            <a:r>
              <a:rPr lang="de-DE" dirty="0" err="1"/>
              <a:t>Optionalität</a:t>
            </a:r>
            <a:r>
              <a:rPr lang="de-DE" dirty="0"/>
              <a:t> kann über Parameter konfiguriert werden oder über Optional angezeigt werden.</a:t>
            </a:r>
          </a:p>
          <a:p>
            <a:r>
              <a:rPr lang="de-DE" dirty="0"/>
              <a:t>Es können Defaults definiert werden.</a:t>
            </a:r>
          </a:p>
          <a:p>
            <a:endParaRPr lang="de-DE" dirty="0"/>
          </a:p>
          <a:p>
            <a:endParaRPr lang="de-DE" dirty="0"/>
          </a:p>
        </p:txBody>
      </p:sp>
    </p:spTree>
    <p:extLst>
      <p:ext uri="{BB962C8B-B14F-4D97-AF65-F5344CB8AC3E}">
        <p14:creationId xmlns:p14="http://schemas.microsoft.com/office/powerpoint/2010/main" val="1155737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0AF948-B788-F53F-6987-52F0477570D3}"/>
              </a:ext>
            </a:extLst>
          </p:cNvPr>
          <p:cNvSpPr>
            <a:spLocks noGrp="1"/>
          </p:cNvSpPr>
          <p:nvPr>
            <p:ph type="title"/>
          </p:nvPr>
        </p:nvSpPr>
        <p:spPr/>
        <p:txBody>
          <a:bodyPr/>
          <a:lstStyle/>
          <a:p>
            <a:r>
              <a:rPr lang="de-DE" dirty="0"/>
              <a:t>Philosophie</a:t>
            </a:r>
          </a:p>
        </p:txBody>
      </p:sp>
      <p:sp>
        <p:nvSpPr>
          <p:cNvPr id="3" name="Inhaltsplatzhalter 2">
            <a:extLst>
              <a:ext uri="{FF2B5EF4-FFF2-40B4-BE49-F238E27FC236}">
                <a16:creationId xmlns:a16="http://schemas.microsoft.com/office/drawing/2014/main" id="{CD2EDB8A-A2D1-6D85-1E87-37C460219D90}"/>
              </a:ext>
            </a:extLst>
          </p:cNvPr>
          <p:cNvSpPr>
            <a:spLocks noGrp="1"/>
          </p:cNvSpPr>
          <p:nvPr>
            <p:ph idx="1"/>
          </p:nvPr>
        </p:nvSpPr>
        <p:spPr/>
        <p:txBody>
          <a:bodyPr/>
          <a:lstStyle/>
          <a:p>
            <a:r>
              <a:rPr lang="de-DE" dirty="0"/>
              <a:t>Ermögliche eine Wahl auf jedem Level.</a:t>
            </a:r>
          </a:p>
          <a:p>
            <a:r>
              <a:rPr lang="de-DE" dirty="0"/>
              <a:t>Unterschiedliche Perspektiven berücksichtigen. </a:t>
            </a:r>
          </a:p>
          <a:p>
            <a:r>
              <a:rPr lang="de-DE" dirty="0"/>
              <a:t>Erhalte Rückwärtskompatibilität.</a:t>
            </a:r>
          </a:p>
          <a:p>
            <a:r>
              <a:rPr lang="de-DE" dirty="0"/>
              <a:t>Designe die API sorgfältig.</a:t>
            </a:r>
          </a:p>
          <a:p>
            <a:r>
              <a:rPr lang="de-DE" dirty="0"/>
              <a:t>Hohe Standards bei der Codequalität.</a:t>
            </a:r>
          </a:p>
        </p:txBody>
      </p:sp>
    </p:spTree>
    <p:extLst>
      <p:ext uri="{BB962C8B-B14F-4D97-AF65-F5344CB8AC3E}">
        <p14:creationId xmlns:p14="http://schemas.microsoft.com/office/powerpoint/2010/main" val="2339192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73B86382-5C03-3C10-6FB6-D4C09B1E1247}"/>
              </a:ext>
            </a:extLst>
          </p:cNvPr>
          <p:cNvSpPr/>
          <p:nvPr/>
        </p:nvSpPr>
        <p:spPr>
          <a:xfrm>
            <a:off x="1463364" y="2475653"/>
            <a:ext cx="2117911" cy="6895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Controller</a:t>
            </a:r>
          </a:p>
        </p:txBody>
      </p:sp>
      <p:sp>
        <p:nvSpPr>
          <p:cNvPr id="13" name="Rechteck 12">
            <a:extLst>
              <a:ext uri="{FF2B5EF4-FFF2-40B4-BE49-F238E27FC236}">
                <a16:creationId xmlns:a16="http://schemas.microsoft.com/office/drawing/2014/main" id="{860B5D1D-C050-DA16-74D2-C6059A5C5AD7}"/>
              </a:ext>
            </a:extLst>
          </p:cNvPr>
          <p:cNvSpPr/>
          <p:nvPr/>
        </p:nvSpPr>
        <p:spPr>
          <a:xfrm>
            <a:off x="1463363" y="3605388"/>
            <a:ext cx="2117911" cy="6895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dirty="0"/>
              <a:t>Service</a:t>
            </a:r>
          </a:p>
        </p:txBody>
      </p:sp>
      <p:sp>
        <p:nvSpPr>
          <p:cNvPr id="14" name="Rechteck 13">
            <a:extLst>
              <a:ext uri="{FF2B5EF4-FFF2-40B4-BE49-F238E27FC236}">
                <a16:creationId xmlns:a16="http://schemas.microsoft.com/office/drawing/2014/main" id="{F291FF55-5E26-A04C-11F0-9186262AC5F5}"/>
              </a:ext>
            </a:extLst>
          </p:cNvPr>
          <p:cNvSpPr/>
          <p:nvPr/>
        </p:nvSpPr>
        <p:spPr>
          <a:xfrm>
            <a:off x="1463362" y="4735123"/>
            <a:ext cx="2117911" cy="689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Repository</a:t>
            </a:r>
          </a:p>
        </p:txBody>
      </p:sp>
      <p:pic>
        <p:nvPicPr>
          <p:cNvPr id="16" name="Grafik 15" descr="Datenbank mit einfarbiger Füllung">
            <a:extLst>
              <a:ext uri="{FF2B5EF4-FFF2-40B4-BE49-F238E27FC236}">
                <a16:creationId xmlns:a16="http://schemas.microsoft.com/office/drawing/2014/main" id="{7E395892-32D7-6628-D255-266C6BA672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5117" y="5753976"/>
            <a:ext cx="914400" cy="914400"/>
          </a:xfrm>
          <a:prstGeom prst="rect">
            <a:avLst/>
          </a:prstGeom>
        </p:spPr>
      </p:pic>
      <p:cxnSp>
        <p:nvCxnSpPr>
          <p:cNvPr id="18" name="Gerade Verbindung mit Pfeil 17">
            <a:extLst>
              <a:ext uri="{FF2B5EF4-FFF2-40B4-BE49-F238E27FC236}">
                <a16:creationId xmlns:a16="http://schemas.microsoft.com/office/drawing/2014/main" id="{DD7F6317-008A-A2FF-801B-E9A7DB6118C7}"/>
              </a:ext>
            </a:extLst>
          </p:cNvPr>
          <p:cNvCxnSpPr>
            <a:endCxn id="10" idx="0"/>
          </p:cNvCxnSpPr>
          <p:nvPr/>
        </p:nvCxnSpPr>
        <p:spPr>
          <a:xfrm>
            <a:off x="2522317" y="2190838"/>
            <a:ext cx="3" cy="284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Grafik 19" descr="Benutzer mit einfarbiger Füllung">
            <a:extLst>
              <a:ext uri="{FF2B5EF4-FFF2-40B4-BE49-F238E27FC236}">
                <a16:creationId xmlns:a16="http://schemas.microsoft.com/office/drawing/2014/main" id="{4E58C11E-2EC9-BD8F-E44C-D4E00AD263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5117" y="1371599"/>
            <a:ext cx="914400" cy="914400"/>
          </a:xfrm>
          <a:prstGeom prst="rect">
            <a:avLst/>
          </a:prstGeom>
        </p:spPr>
      </p:pic>
      <p:cxnSp>
        <p:nvCxnSpPr>
          <p:cNvPr id="21" name="Gerade Verbindung mit Pfeil 20">
            <a:extLst>
              <a:ext uri="{FF2B5EF4-FFF2-40B4-BE49-F238E27FC236}">
                <a16:creationId xmlns:a16="http://schemas.microsoft.com/office/drawing/2014/main" id="{94017911-F819-FC6F-0B89-5B5A9408CF21}"/>
              </a:ext>
            </a:extLst>
          </p:cNvPr>
          <p:cNvCxnSpPr>
            <a:cxnSpLocks/>
            <a:stCxn id="10" idx="2"/>
            <a:endCxn id="13" idx="0"/>
          </p:cNvCxnSpPr>
          <p:nvPr/>
        </p:nvCxnSpPr>
        <p:spPr>
          <a:xfrm flipH="1">
            <a:off x="2522319" y="3165193"/>
            <a:ext cx="1" cy="44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2A2FA2BB-FE2A-AD03-9405-5FE9A35BE1D7}"/>
              </a:ext>
            </a:extLst>
          </p:cNvPr>
          <p:cNvCxnSpPr>
            <a:cxnSpLocks/>
            <a:stCxn id="13" idx="2"/>
            <a:endCxn id="14" idx="0"/>
          </p:cNvCxnSpPr>
          <p:nvPr/>
        </p:nvCxnSpPr>
        <p:spPr>
          <a:xfrm flipH="1">
            <a:off x="2522318" y="4294928"/>
            <a:ext cx="1" cy="44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66E363DF-A46C-19C3-1382-3B5B8BB70557}"/>
              </a:ext>
            </a:extLst>
          </p:cNvPr>
          <p:cNvCxnSpPr>
            <a:cxnSpLocks/>
            <a:stCxn id="14" idx="2"/>
            <a:endCxn id="16" idx="0"/>
          </p:cNvCxnSpPr>
          <p:nvPr/>
        </p:nvCxnSpPr>
        <p:spPr>
          <a:xfrm flipH="1">
            <a:off x="2522317" y="5424663"/>
            <a:ext cx="1" cy="329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feld 30">
            <a:extLst>
              <a:ext uri="{FF2B5EF4-FFF2-40B4-BE49-F238E27FC236}">
                <a16:creationId xmlns:a16="http://schemas.microsoft.com/office/drawing/2014/main" id="{8A419CCD-4F0E-44A1-F382-B76A521E0DAE}"/>
              </a:ext>
            </a:extLst>
          </p:cNvPr>
          <p:cNvSpPr txBox="1"/>
          <p:nvPr/>
        </p:nvSpPr>
        <p:spPr>
          <a:xfrm>
            <a:off x="7448626" y="6335585"/>
            <a:ext cx="1537793" cy="369332"/>
          </a:xfrm>
          <a:prstGeom prst="rect">
            <a:avLst/>
          </a:prstGeom>
          <a:noFill/>
        </p:spPr>
        <p:txBody>
          <a:bodyPr wrap="none" rtlCol="0">
            <a:spAutoFit/>
          </a:bodyPr>
          <a:lstStyle/>
          <a:p>
            <a:r>
              <a:rPr lang="de-DE" dirty="0"/>
              <a:t>H2-Datenbank</a:t>
            </a:r>
          </a:p>
        </p:txBody>
      </p:sp>
      <p:sp>
        <p:nvSpPr>
          <p:cNvPr id="19" name="Titel 18">
            <a:extLst>
              <a:ext uri="{FF2B5EF4-FFF2-40B4-BE49-F238E27FC236}">
                <a16:creationId xmlns:a16="http://schemas.microsoft.com/office/drawing/2014/main" id="{E48CD845-0FEB-6528-F123-55B229E06544}"/>
              </a:ext>
            </a:extLst>
          </p:cNvPr>
          <p:cNvSpPr>
            <a:spLocks noGrp="1"/>
          </p:cNvSpPr>
          <p:nvPr>
            <p:ph type="title"/>
          </p:nvPr>
        </p:nvSpPr>
        <p:spPr/>
        <p:txBody>
          <a:bodyPr/>
          <a:lstStyle/>
          <a:p>
            <a:r>
              <a:rPr lang="de-DE" dirty="0"/>
              <a:t>@PostMapping mit </a:t>
            </a:r>
            <a:r>
              <a:rPr lang="de-DE" dirty="0" err="1"/>
              <a:t>Json</a:t>
            </a:r>
            <a:endParaRPr lang="de-DE" dirty="0"/>
          </a:p>
        </p:txBody>
      </p:sp>
      <p:sp>
        <p:nvSpPr>
          <p:cNvPr id="22" name="Textfeld 21">
            <a:extLst>
              <a:ext uri="{FF2B5EF4-FFF2-40B4-BE49-F238E27FC236}">
                <a16:creationId xmlns:a16="http://schemas.microsoft.com/office/drawing/2014/main" id="{13E021D2-3CB5-EA7F-18FD-108A4660894C}"/>
              </a:ext>
            </a:extLst>
          </p:cNvPr>
          <p:cNvSpPr txBox="1"/>
          <p:nvPr/>
        </p:nvSpPr>
        <p:spPr>
          <a:xfrm>
            <a:off x="2881766" y="1494549"/>
            <a:ext cx="2241560" cy="923330"/>
          </a:xfrm>
          <a:prstGeom prst="rect">
            <a:avLst/>
          </a:prstGeom>
          <a:noFill/>
        </p:spPr>
        <p:txBody>
          <a:bodyPr wrap="square" rtlCol="0">
            <a:spAutoFit/>
          </a:bodyPr>
          <a:lstStyle/>
          <a:p>
            <a:r>
              <a:rPr lang="de-DE" dirty="0">
                <a:hlinkClick r:id="rId6"/>
              </a:rPr>
              <a:t>http://localhost:8080/department/</a:t>
            </a:r>
            <a:endParaRPr lang="de-DE" dirty="0"/>
          </a:p>
          <a:p>
            <a:endParaRPr lang="de-DE" dirty="0"/>
          </a:p>
        </p:txBody>
      </p:sp>
      <p:pic>
        <p:nvPicPr>
          <p:cNvPr id="3" name="Grafik 2">
            <a:extLst>
              <a:ext uri="{FF2B5EF4-FFF2-40B4-BE49-F238E27FC236}">
                <a16:creationId xmlns:a16="http://schemas.microsoft.com/office/drawing/2014/main" id="{D695BFAD-7B42-115F-49E8-58ABC11C35A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760649" y="1819274"/>
            <a:ext cx="5175460" cy="933450"/>
          </a:xfrm>
          <a:prstGeom prst="rect">
            <a:avLst/>
          </a:prstGeom>
          <a:effectLst>
            <a:glow rad="139700">
              <a:schemeClr val="accent6">
                <a:satMod val="175000"/>
                <a:alpha val="40000"/>
              </a:schemeClr>
            </a:glow>
          </a:effectLst>
        </p:spPr>
      </p:pic>
      <p:pic>
        <p:nvPicPr>
          <p:cNvPr id="5" name="Grafik 4">
            <a:extLst>
              <a:ext uri="{FF2B5EF4-FFF2-40B4-BE49-F238E27FC236}">
                <a16:creationId xmlns:a16="http://schemas.microsoft.com/office/drawing/2014/main" id="{C4722606-CFDB-5D79-DD2A-4DF717709311}"/>
              </a:ext>
            </a:extLst>
          </p:cNvPr>
          <p:cNvPicPr>
            <a:picLocks noChangeAspect="1"/>
          </p:cNvPicPr>
          <p:nvPr/>
        </p:nvPicPr>
        <p:blipFill>
          <a:blip r:embed="rId8"/>
          <a:stretch>
            <a:fillRect/>
          </a:stretch>
        </p:blipFill>
        <p:spPr>
          <a:xfrm>
            <a:off x="4354723" y="5654517"/>
            <a:ext cx="7538461" cy="693069"/>
          </a:xfrm>
          <a:prstGeom prst="rect">
            <a:avLst/>
          </a:prstGeom>
          <a:effectLst>
            <a:glow rad="139700">
              <a:schemeClr val="accent5">
                <a:satMod val="175000"/>
                <a:alpha val="40000"/>
              </a:schemeClr>
            </a:glow>
          </a:effectLst>
        </p:spPr>
      </p:pic>
      <p:pic>
        <p:nvPicPr>
          <p:cNvPr id="7" name="Grafik 6">
            <a:extLst>
              <a:ext uri="{FF2B5EF4-FFF2-40B4-BE49-F238E27FC236}">
                <a16:creationId xmlns:a16="http://schemas.microsoft.com/office/drawing/2014/main" id="{377CB4E1-FA03-BBAB-6E15-1BDF159FA5E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246103" y="3317227"/>
            <a:ext cx="4204555" cy="219075"/>
          </a:xfrm>
          <a:prstGeom prst="rect">
            <a:avLst/>
          </a:prstGeom>
          <a:effectLst>
            <a:glow rad="139700">
              <a:schemeClr val="accent2">
                <a:satMod val="175000"/>
                <a:alpha val="40000"/>
              </a:schemeClr>
            </a:glow>
          </a:effectLst>
        </p:spPr>
      </p:pic>
      <p:pic>
        <p:nvPicPr>
          <p:cNvPr id="12" name="Grafik 11">
            <a:extLst>
              <a:ext uri="{FF2B5EF4-FFF2-40B4-BE49-F238E27FC236}">
                <a16:creationId xmlns:a16="http://schemas.microsoft.com/office/drawing/2014/main" id="{A87CE917-04AE-C352-86A6-F6ED442FAC3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5843040" y="4139339"/>
            <a:ext cx="5010678" cy="809625"/>
          </a:xfrm>
          <a:prstGeom prst="rect">
            <a:avLst/>
          </a:prstGeom>
          <a:effectLst>
            <a:glow rad="139700">
              <a:schemeClr val="accent2">
                <a:satMod val="175000"/>
                <a:alpha val="40000"/>
              </a:schemeClr>
            </a:glow>
          </a:effectLst>
        </p:spPr>
      </p:pic>
      <p:pic>
        <p:nvPicPr>
          <p:cNvPr id="4" name="Grafik 3">
            <a:extLst>
              <a:ext uri="{FF2B5EF4-FFF2-40B4-BE49-F238E27FC236}">
                <a16:creationId xmlns:a16="http://schemas.microsoft.com/office/drawing/2014/main" id="{DC38EDFE-3505-2E3B-0BA6-7FBB07C2A989}"/>
              </a:ext>
            </a:extLst>
          </p:cNvPr>
          <p:cNvPicPr>
            <a:picLocks noChangeAspect="1"/>
          </p:cNvPicPr>
          <p:nvPr/>
        </p:nvPicPr>
        <p:blipFill>
          <a:blip r:embed="rId11"/>
          <a:stretch>
            <a:fillRect/>
          </a:stretch>
        </p:blipFill>
        <p:spPr>
          <a:xfrm>
            <a:off x="194298" y="1389804"/>
            <a:ext cx="1905000" cy="981075"/>
          </a:xfrm>
          <a:prstGeom prst="rect">
            <a:avLst/>
          </a:prstGeom>
        </p:spPr>
      </p:pic>
    </p:spTree>
    <p:extLst>
      <p:ext uri="{BB962C8B-B14F-4D97-AF65-F5344CB8AC3E}">
        <p14:creationId xmlns:p14="http://schemas.microsoft.com/office/powerpoint/2010/main" val="36075139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1FEC0D-764F-4A2C-C979-B11849AD508E}"/>
              </a:ext>
            </a:extLst>
          </p:cNvPr>
          <p:cNvSpPr>
            <a:spLocks noGrp="1"/>
          </p:cNvSpPr>
          <p:nvPr>
            <p:ph type="title"/>
          </p:nvPr>
        </p:nvSpPr>
        <p:spPr/>
        <p:txBody>
          <a:bodyPr/>
          <a:lstStyle/>
          <a:p>
            <a:r>
              <a:rPr lang="de-DE" dirty="0"/>
              <a:t> </a:t>
            </a:r>
          </a:p>
        </p:txBody>
      </p:sp>
      <p:sp>
        <p:nvSpPr>
          <p:cNvPr id="10" name="Inhaltsplatzhalter 9">
            <a:extLst>
              <a:ext uri="{FF2B5EF4-FFF2-40B4-BE49-F238E27FC236}">
                <a16:creationId xmlns:a16="http://schemas.microsoft.com/office/drawing/2014/main" id="{5B0E5AA4-1D8A-DE44-D67E-4673419D5255}"/>
              </a:ext>
            </a:extLst>
          </p:cNvPr>
          <p:cNvSpPr>
            <a:spLocks noGrp="1"/>
          </p:cNvSpPr>
          <p:nvPr>
            <p:ph idx="1"/>
          </p:nvPr>
        </p:nvSpPr>
        <p:spPr>
          <a:xfrm>
            <a:off x="838200" y="1825625"/>
            <a:ext cx="6135806" cy="4351338"/>
          </a:xfrm>
        </p:spPr>
        <p:txBody>
          <a:bodyPr/>
          <a:lstStyle/>
          <a:p>
            <a:r>
              <a:rPr lang="de-DE" dirty="0"/>
              <a:t>Über Hibernate Validation gibt es die Möglichkeit Felder zu annotieren und festzulegen, welche Felder auf welche Art und Weise gesetzt werden müssen, damit diese als gültige Objekte gelten.</a:t>
            </a:r>
          </a:p>
          <a:p>
            <a:r>
              <a:rPr lang="de-DE" dirty="0"/>
              <a:t>Im Controller wird mit @Valid angezeigt, dass das Objekt diesen Anforderungen gehorchen muss.</a:t>
            </a:r>
          </a:p>
          <a:p>
            <a:r>
              <a:rPr lang="de-DE" dirty="0">
                <a:hlinkClick r:id="rId3"/>
              </a:rPr>
              <a:t>Liste der </a:t>
            </a:r>
            <a:r>
              <a:rPr lang="de-DE" dirty="0" err="1">
                <a:hlinkClick r:id="rId3"/>
              </a:rPr>
              <a:t>Constrains</a:t>
            </a:r>
            <a:endParaRPr lang="de-DE" dirty="0"/>
          </a:p>
        </p:txBody>
      </p:sp>
      <p:pic>
        <p:nvPicPr>
          <p:cNvPr id="5" name="Grafik 4">
            <a:extLst>
              <a:ext uri="{FF2B5EF4-FFF2-40B4-BE49-F238E27FC236}">
                <a16:creationId xmlns:a16="http://schemas.microsoft.com/office/drawing/2014/main" id="{A8A37084-608D-B456-98DC-B5D455E19366}"/>
              </a:ext>
            </a:extLst>
          </p:cNvPr>
          <p:cNvPicPr>
            <a:picLocks noChangeAspect="1"/>
          </p:cNvPicPr>
          <p:nvPr/>
        </p:nvPicPr>
        <p:blipFill>
          <a:blip r:embed="rId4"/>
          <a:stretch>
            <a:fillRect/>
          </a:stretch>
        </p:blipFill>
        <p:spPr>
          <a:xfrm>
            <a:off x="5581934" y="681037"/>
            <a:ext cx="6217813" cy="948727"/>
          </a:xfrm>
          <a:prstGeom prst="rect">
            <a:avLst/>
          </a:prstGeom>
        </p:spPr>
      </p:pic>
      <p:pic>
        <p:nvPicPr>
          <p:cNvPr id="7" name="Grafik 6">
            <a:extLst>
              <a:ext uri="{FF2B5EF4-FFF2-40B4-BE49-F238E27FC236}">
                <a16:creationId xmlns:a16="http://schemas.microsoft.com/office/drawing/2014/main" id="{0557C5C0-15E2-7E60-EF64-483AE496DC18}"/>
              </a:ext>
            </a:extLst>
          </p:cNvPr>
          <p:cNvPicPr>
            <a:picLocks noChangeAspect="1"/>
          </p:cNvPicPr>
          <p:nvPr/>
        </p:nvPicPr>
        <p:blipFill>
          <a:blip r:embed="rId5"/>
          <a:stretch>
            <a:fillRect/>
          </a:stretch>
        </p:blipFill>
        <p:spPr>
          <a:xfrm>
            <a:off x="6770832" y="2520499"/>
            <a:ext cx="4838721" cy="470661"/>
          </a:xfrm>
          <a:prstGeom prst="rect">
            <a:avLst/>
          </a:prstGeom>
        </p:spPr>
      </p:pic>
      <p:pic>
        <p:nvPicPr>
          <p:cNvPr id="9" name="Grafik 8">
            <a:extLst>
              <a:ext uri="{FF2B5EF4-FFF2-40B4-BE49-F238E27FC236}">
                <a16:creationId xmlns:a16="http://schemas.microsoft.com/office/drawing/2014/main" id="{6043E48B-0D2F-AC09-F3D7-1421514A9A6F}"/>
              </a:ext>
            </a:extLst>
          </p:cNvPr>
          <p:cNvPicPr>
            <a:picLocks noChangeAspect="1"/>
          </p:cNvPicPr>
          <p:nvPr/>
        </p:nvPicPr>
        <p:blipFill>
          <a:blip r:embed="rId6"/>
          <a:stretch>
            <a:fillRect/>
          </a:stretch>
        </p:blipFill>
        <p:spPr>
          <a:xfrm>
            <a:off x="7200206" y="3518882"/>
            <a:ext cx="3979972" cy="1065179"/>
          </a:xfrm>
          <a:prstGeom prst="rect">
            <a:avLst/>
          </a:prstGeom>
        </p:spPr>
      </p:pic>
      <p:sp>
        <p:nvSpPr>
          <p:cNvPr id="11" name="Titel 18">
            <a:extLst>
              <a:ext uri="{FF2B5EF4-FFF2-40B4-BE49-F238E27FC236}">
                <a16:creationId xmlns:a16="http://schemas.microsoft.com/office/drawing/2014/main" id="{D828D27F-DFE2-9079-17EA-4E6ED38D8FEB}"/>
              </a:ext>
            </a:extLst>
          </p:cNvPr>
          <p:cNvSpPr txBox="1">
            <a:spLocks/>
          </p:cNvSpPr>
          <p:nvPr/>
        </p:nvSpPr>
        <p:spPr>
          <a:xfrm>
            <a:off x="838200" y="36512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Objekte prüfen</a:t>
            </a:r>
          </a:p>
        </p:txBody>
      </p:sp>
      <p:pic>
        <p:nvPicPr>
          <p:cNvPr id="13" name="Grafik 12">
            <a:extLst>
              <a:ext uri="{FF2B5EF4-FFF2-40B4-BE49-F238E27FC236}">
                <a16:creationId xmlns:a16="http://schemas.microsoft.com/office/drawing/2014/main" id="{76A269CB-148D-0BDE-3F95-51035411674A}"/>
              </a:ext>
            </a:extLst>
          </p:cNvPr>
          <p:cNvPicPr>
            <a:picLocks noChangeAspect="1"/>
          </p:cNvPicPr>
          <p:nvPr/>
        </p:nvPicPr>
        <p:blipFill>
          <a:blip r:embed="rId7"/>
          <a:stretch>
            <a:fillRect/>
          </a:stretch>
        </p:blipFill>
        <p:spPr>
          <a:xfrm>
            <a:off x="5500048" y="5111783"/>
            <a:ext cx="5800725" cy="1180068"/>
          </a:xfrm>
          <a:prstGeom prst="rect">
            <a:avLst/>
          </a:prstGeom>
        </p:spPr>
      </p:pic>
      <p:sp>
        <p:nvSpPr>
          <p:cNvPr id="14" name="Flussdiagramm: Prozess 13">
            <a:extLst>
              <a:ext uri="{FF2B5EF4-FFF2-40B4-BE49-F238E27FC236}">
                <a16:creationId xmlns:a16="http://schemas.microsoft.com/office/drawing/2014/main" id="{9D4B77F0-C372-54A3-F501-D0ADBA374207}"/>
              </a:ext>
            </a:extLst>
          </p:cNvPr>
          <p:cNvSpPr/>
          <p:nvPr/>
        </p:nvSpPr>
        <p:spPr>
          <a:xfrm>
            <a:off x="6770832" y="2520498"/>
            <a:ext cx="893992" cy="202531"/>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5" name="Flussdiagramm: Prozess 14">
            <a:extLst>
              <a:ext uri="{FF2B5EF4-FFF2-40B4-BE49-F238E27FC236}">
                <a16:creationId xmlns:a16="http://schemas.microsoft.com/office/drawing/2014/main" id="{D25C060F-6646-A8CC-BA8E-9D31C74D5D9A}"/>
              </a:ext>
            </a:extLst>
          </p:cNvPr>
          <p:cNvSpPr/>
          <p:nvPr/>
        </p:nvSpPr>
        <p:spPr>
          <a:xfrm>
            <a:off x="7071149" y="5600551"/>
            <a:ext cx="593675" cy="202531"/>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4706303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C91B9F-A25F-DFD2-5833-EAEAF538B02B}"/>
              </a:ext>
            </a:extLst>
          </p:cNvPr>
          <p:cNvSpPr>
            <a:spLocks noGrp="1"/>
          </p:cNvSpPr>
          <p:nvPr>
            <p:ph type="title"/>
          </p:nvPr>
        </p:nvSpPr>
        <p:spPr/>
        <p:txBody>
          <a:bodyPr/>
          <a:lstStyle/>
          <a:p>
            <a:r>
              <a:rPr lang="de-DE" dirty="0"/>
              <a:t>Fehler von Hibernate Validation richtig zurückgeben.</a:t>
            </a:r>
          </a:p>
        </p:txBody>
      </p:sp>
      <p:sp>
        <p:nvSpPr>
          <p:cNvPr id="3" name="Inhaltsplatzhalter 2">
            <a:extLst>
              <a:ext uri="{FF2B5EF4-FFF2-40B4-BE49-F238E27FC236}">
                <a16:creationId xmlns:a16="http://schemas.microsoft.com/office/drawing/2014/main" id="{5C901B50-41FC-8D94-CBD2-49202AD13CC1}"/>
              </a:ext>
            </a:extLst>
          </p:cNvPr>
          <p:cNvSpPr>
            <a:spLocks noGrp="1"/>
          </p:cNvSpPr>
          <p:nvPr>
            <p:ph idx="1"/>
          </p:nvPr>
        </p:nvSpPr>
        <p:spPr/>
        <p:txBody>
          <a:bodyPr/>
          <a:lstStyle/>
          <a:p>
            <a:r>
              <a:rPr lang="de-DE" dirty="0"/>
              <a:t>Da @Valid eine </a:t>
            </a:r>
            <a:r>
              <a:rPr lang="de-DE" dirty="0" err="1"/>
              <a:t>MethodArgumentNotValidException</a:t>
            </a:r>
            <a:r>
              <a:rPr lang="de-DE" dirty="0"/>
              <a:t> wirft und diese die eigentlich relevante Nachricht beinhaltet, fügen wir folgenden Code hinzu: </a:t>
            </a:r>
          </a:p>
        </p:txBody>
      </p:sp>
      <p:pic>
        <p:nvPicPr>
          <p:cNvPr id="5" name="Grafik 4">
            <a:extLst>
              <a:ext uri="{FF2B5EF4-FFF2-40B4-BE49-F238E27FC236}">
                <a16:creationId xmlns:a16="http://schemas.microsoft.com/office/drawing/2014/main" id="{F22E3A3C-94EF-B9F9-2508-D1C5EA6BE19C}"/>
              </a:ext>
            </a:extLst>
          </p:cNvPr>
          <p:cNvPicPr>
            <a:picLocks noChangeAspect="1"/>
          </p:cNvPicPr>
          <p:nvPr/>
        </p:nvPicPr>
        <p:blipFill>
          <a:blip r:embed="rId3"/>
          <a:stretch>
            <a:fillRect/>
          </a:stretch>
        </p:blipFill>
        <p:spPr>
          <a:xfrm>
            <a:off x="2376487" y="4001294"/>
            <a:ext cx="7439025" cy="1762125"/>
          </a:xfrm>
          <a:prstGeom prst="rect">
            <a:avLst/>
          </a:prstGeom>
        </p:spPr>
      </p:pic>
    </p:spTree>
    <p:extLst>
      <p:ext uri="{BB962C8B-B14F-4D97-AF65-F5344CB8AC3E}">
        <p14:creationId xmlns:p14="http://schemas.microsoft.com/office/powerpoint/2010/main" val="38198609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73B86382-5C03-3C10-6FB6-D4C09B1E1247}"/>
              </a:ext>
            </a:extLst>
          </p:cNvPr>
          <p:cNvSpPr/>
          <p:nvPr/>
        </p:nvSpPr>
        <p:spPr>
          <a:xfrm>
            <a:off x="1463364" y="2475653"/>
            <a:ext cx="2117911" cy="6895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Controller</a:t>
            </a:r>
          </a:p>
        </p:txBody>
      </p:sp>
      <p:sp>
        <p:nvSpPr>
          <p:cNvPr id="13" name="Rechteck 12">
            <a:extLst>
              <a:ext uri="{FF2B5EF4-FFF2-40B4-BE49-F238E27FC236}">
                <a16:creationId xmlns:a16="http://schemas.microsoft.com/office/drawing/2014/main" id="{860B5D1D-C050-DA16-74D2-C6059A5C5AD7}"/>
              </a:ext>
            </a:extLst>
          </p:cNvPr>
          <p:cNvSpPr/>
          <p:nvPr/>
        </p:nvSpPr>
        <p:spPr>
          <a:xfrm>
            <a:off x="1463363" y="3605388"/>
            <a:ext cx="2117911" cy="6895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dirty="0"/>
              <a:t>Service</a:t>
            </a:r>
          </a:p>
        </p:txBody>
      </p:sp>
      <p:sp>
        <p:nvSpPr>
          <p:cNvPr id="14" name="Rechteck 13">
            <a:extLst>
              <a:ext uri="{FF2B5EF4-FFF2-40B4-BE49-F238E27FC236}">
                <a16:creationId xmlns:a16="http://schemas.microsoft.com/office/drawing/2014/main" id="{F291FF55-5E26-A04C-11F0-9186262AC5F5}"/>
              </a:ext>
            </a:extLst>
          </p:cNvPr>
          <p:cNvSpPr/>
          <p:nvPr/>
        </p:nvSpPr>
        <p:spPr>
          <a:xfrm>
            <a:off x="1463362" y="4735123"/>
            <a:ext cx="2117911" cy="689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Repository</a:t>
            </a:r>
          </a:p>
        </p:txBody>
      </p:sp>
      <p:pic>
        <p:nvPicPr>
          <p:cNvPr id="16" name="Grafik 15" descr="Datenbank mit einfarbiger Füllung">
            <a:extLst>
              <a:ext uri="{FF2B5EF4-FFF2-40B4-BE49-F238E27FC236}">
                <a16:creationId xmlns:a16="http://schemas.microsoft.com/office/drawing/2014/main" id="{7E395892-32D7-6628-D255-266C6BA672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5117" y="5753976"/>
            <a:ext cx="914400" cy="914400"/>
          </a:xfrm>
          <a:prstGeom prst="rect">
            <a:avLst/>
          </a:prstGeom>
        </p:spPr>
      </p:pic>
      <p:cxnSp>
        <p:nvCxnSpPr>
          <p:cNvPr id="18" name="Gerade Verbindung mit Pfeil 17">
            <a:extLst>
              <a:ext uri="{FF2B5EF4-FFF2-40B4-BE49-F238E27FC236}">
                <a16:creationId xmlns:a16="http://schemas.microsoft.com/office/drawing/2014/main" id="{DD7F6317-008A-A2FF-801B-E9A7DB6118C7}"/>
              </a:ext>
            </a:extLst>
          </p:cNvPr>
          <p:cNvCxnSpPr>
            <a:endCxn id="10" idx="0"/>
          </p:cNvCxnSpPr>
          <p:nvPr/>
        </p:nvCxnSpPr>
        <p:spPr>
          <a:xfrm>
            <a:off x="2522317" y="2190838"/>
            <a:ext cx="3" cy="284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Grafik 19" descr="Benutzer mit einfarbiger Füllung">
            <a:extLst>
              <a:ext uri="{FF2B5EF4-FFF2-40B4-BE49-F238E27FC236}">
                <a16:creationId xmlns:a16="http://schemas.microsoft.com/office/drawing/2014/main" id="{4E58C11E-2EC9-BD8F-E44C-D4E00AD263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5117" y="1371599"/>
            <a:ext cx="914400" cy="914400"/>
          </a:xfrm>
          <a:prstGeom prst="rect">
            <a:avLst/>
          </a:prstGeom>
        </p:spPr>
      </p:pic>
      <p:cxnSp>
        <p:nvCxnSpPr>
          <p:cNvPr id="21" name="Gerade Verbindung mit Pfeil 20">
            <a:extLst>
              <a:ext uri="{FF2B5EF4-FFF2-40B4-BE49-F238E27FC236}">
                <a16:creationId xmlns:a16="http://schemas.microsoft.com/office/drawing/2014/main" id="{94017911-F819-FC6F-0B89-5B5A9408CF21}"/>
              </a:ext>
            </a:extLst>
          </p:cNvPr>
          <p:cNvCxnSpPr>
            <a:cxnSpLocks/>
            <a:stCxn id="10" idx="2"/>
            <a:endCxn id="13" idx="0"/>
          </p:cNvCxnSpPr>
          <p:nvPr/>
        </p:nvCxnSpPr>
        <p:spPr>
          <a:xfrm flipH="1">
            <a:off x="2522319" y="3165193"/>
            <a:ext cx="1" cy="44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2A2FA2BB-FE2A-AD03-9405-5FE9A35BE1D7}"/>
              </a:ext>
            </a:extLst>
          </p:cNvPr>
          <p:cNvCxnSpPr>
            <a:cxnSpLocks/>
            <a:stCxn id="13" idx="2"/>
            <a:endCxn id="14" idx="0"/>
          </p:cNvCxnSpPr>
          <p:nvPr/>
        </p:nvCxnSpPr>
        <p:spPr>
          <a:xfrm flipH="1">
            <a:off x="2522318" y="4294928"/>
            <a:ext cx="1" cy="44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66E363DF-A46C-19C3-1382-3B5B8BB70557}"/>
              </a:ext>
            </a:extLst>
          </p:cNvPr>
          <p:cNvCxnSpPr>
            <a:cxnSpLocks/>
            <a:stCxn id="14" idx="2"/>
            <a:endCxn id="16" idx="0"/>
          </p:cNvCxnSpPr>
          <p:nvPr/>
        </p:nvCxnSpPr>
        <p:spPr>
          <a:xfrm flipH="1">
            <a:off x="2522317" y="5424663"/>
            <a:ext cx="1" cy="329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feld 30">
            <a:extLst>
              <a:ext uri="{FF2B5EF4-FFF2-40B4-BE49-F238E27FC236}">
                <a16:creationId xmlns:a16="http://schemas.microsoft.com/office/drawing/2014/main" id="{8A419CCD-4F0E-44A1-F382-B76A521E0DAE}"/>
              </a:ext>
            </a:extLst>
          </p:cNvPr>
          <p:cNvSpPr txBox="1"/>
          <p:nvPr/>
        </p:nvSpPr>
        <p:spPr>
          <a:xfrm>
            <a:off x="7448626" y="6335585"/>
            <a:ext cx="1537793" cy="369332"/>
          </a:xfrm>
          <a:prstGeom prst="rect">
            <a:avLst/>
          </a:prstGeom>
          <a:noFill/>
        </p:spPr>
        <p:txBody>
          <a:bodyPr wrap="none" rtlCol="0">
            <a:spAutoFit/>
          </a:bodyPr>
          <a:lstStyle/>
          <a:p>
            <a:r>
              <a:rPr lang="de-DE" dirty="0"/>
              <a:t>H2-Datenbank</a:t>
            </a:r>
          </a:p>
        </p:txBody>
      </p:sp>
      <p:sp>
        <p:nvSpPr>
          <p:cNvPr id="19" name="Titel 18">
            <a:extLst>
              <a:ext uri="{FF2B5EF4-FFF2-40B4-BE49-F238E27FC236}">
                <a16:creationId xmlns:a16="http://schemas.microsoft.com/office/drawing/2014/main" id="{E48CD845-0FEB-6528-F123-55B229E06544}"/>
              </a:ext>
            </a:extLst>
          </p:cNvPr>
          <p:cNvSpPr>
            <a:spLocks noGrp="1"/>
          </p:cNvSpPr>
          <p:nvPr>
            <p:ph type="title"/>
          </p:nvPr>
        </p:nvSpPr>
        <p:spPr/>
        <p:txBody>
          <a:bodyPr/>
          <a:lstStyle/>
          <a:p>
            <a:r>
              <a:rPr lang="de-DE" dirty="0"/>
              <a:t>@DeleteMapping</a:t>
            </a:r>
          </a:p>
        </p:txBody>
      </p:sp>
      <p:sp>
        <p:nvSpPr>
          <p:cNvPr id="22" name="Textfeld 21">
            <a:extLst>
              <a:ext uri="{FF2B5EF4-FFF2-40B4-BE49-F238E27FC236}">
                <a16:creationId xmlns:a16="http://schemas.microsoft.com/office/drawing/2014/main" id="{13E021D2-3CB5-EA7F-18FD-108A4660894C}"/>
              </a:ext>
            </a:extLst>
          </p:cNvPr>
          <p:cNvSpPr txBox="1"/>
          <p:nvPr/>
        </p:nvSpPr>
        <p:spPr>
          <a:xfrm>
            <a:off x="2881766" y="1494549"/>
            <a:ext cx="2241560" cy="923330"/>
          </a:xfrm>
          <a:prstGeom prst="rect">
            <a:avLst/>
          </a:prstGeom>
          <a:noFill/>
        </p:spPr>
        <p:txBody>
          <a:bodyPr wrap="square" rtlCol="0">
            <a:spAutoFit/>
          </a:bodyPr>
          <a:lstStyle/>
          <a:p>
            <a:r>
              <a:rPr lang="de-DE" dirty="0">
                <a:hlinkClick r:id="rId6"/>
              </a:rPr>
              <a:t>http://localhost:8080/department/</a:t>
            </a:r>
            <a:endParaRPr lang="de-DE" dirty="0"/>
          </a:p>
          <a:p>
            <a:endParaRPr lang="de-DE" dirty="0"/>
          </a:p>
        </p:txBody>
      </p:sp>
      <p:pic>
        <p:nvPicPr>
          <p:cNvPr id="3" name="Grafik 2">
            <a:extLst>
              <a:ext uri="{FF2B5EF4-FFF2-40B4-BE49-F238E27FC236}">
                <a16:creationId xmlns:a16="http://schemas.microsoft.com/office/drawing/2014/main" id="{D695BFAD-7B42-115F-49E8-58ABC11C35A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459213" y="1634746"/>
            <a:ext cx="5778332" cy="1112183"/>
          </a:xfrm>
          <a:prstGeom prst="rect">
            <a:avLst/>
          </a:prstGeom>
          <a:effectLst>
            <a:glow rad="139700">
              <a:schemeClr val="accent6">
                <a:satMod val="175000"/>
                <a:alpha val="40000"/>
              </a:schemeClr>
            </a:glow>
          </a:effectLst>
        </p:spPr>
      </p:pic>
      <p:pic>
        <p:nvPicPr>
          <p:cNvPr id="5" name="Grafik 4">
            <a:extLst>
              <a:ext uri="{FF2B5EF4-FFF2-40B4-BE49-F238E27FC236}">
                <a16:creationId xmlns:a16="http://schemas.microsoft.com/office/drawing/2014/main" id="{C4722606-CFDB-5D79-DD2A-4DF717709311}"/>
              </a:ext>
            </a:extLst>
          </p:cNvPr>
          <p:cNvPicPr>
            <a:picLocks noChangeAspect="1"/>
          </p:cNvPicPr>
          <p:nvPr/>
        </p:nvPicPr>
        <p:blipFill>
          <a:blip r:embed="rId8"/>
          <a:stretch>
            <a:fillRect/>
          </a:stretch>
        </p:blipFill>
        <p:spPr>
          <a:xfrm>
            <a:off x="4354723" y="5654517"/>
            <a:ext cx="7538461" cy="693069"/>
          </a:xfrm>
          <a:prstGeom prst="rect">
            <a:avLst/>
          </a:prstGeom>
          <a:effectLst>
            <a:glow rad="139700">
              <a:schemeClr val="accent5">
                <a:satMod val="175000"/>
                <a:alpha val="40000"/>
              </a:schemeClr>
            </a:glow>
          </a:effectLst>
        </p:spPr>
      </p:pic>
      <p:pic>
        <p:nvPicPr>
          <p:cNvPr id="7" name="Grafik 6">
            <a:extLst>
              <a:ext uri="{FF2B5EF4-FFF2-40B4-BE49-F238E27FC236}">
                <a16:creationId xmlns:a16="http://schemas.microsoft.com/office/drawing/2014/main" id="{377CB4E1-FA03-BBAB-6E15-1BDF159FA5E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454291" y="3317227"/>
            <a:ext cx="3788179" cy="219075"/>
          </a:xfrm>
          <a:prstGeom prst="rect">
            <a:avLst/>
          </a:prstGeom>
          <a:effectLst>
            <a:glow rad="139700">
              <a:schemeClr val="accent2">
                <a:satMod val="175000"/>
                <a:alpha val="40000"/>
              </a:schemeClr>
            </a:glow>
          </a:effectLst>
        </p:spPr>
      </p:pic>
      <p:pic>
        <p:nvPicPr>
          <p:cNvPr id="12" name="Grafik 11">
            <a:extLst>
              <a:ext uri="{FF2B5EF4-FFF2-40B4-BE49-F238E27FC236}">
                <a16:creationId xmlns:a16="http://schemas.microsoft.com/office/drawing/2014/main" id="{A87CE917-04AE-C352-86A6-F6ED442FAC3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5580961" y="3929093"/>
            <a:ext cx="5055661" cy="1163957"/>
          </a:xfrm>
          <a:prstGeom prst="rect">
            <a:avLst/>
          </a:prstGeom>
          <a:effectLst>
            <a:glow rad="139700">
              <a:schemeClr val="accent2">
                <a:satMod val="175000"/>
                <a:alpha val="40000"/>
              </a:schemeClr>
            </a:glow>
          </a:effectLst>
        </p:spPr>
      </p:pic>
    </p:spTree>
    <p:extLst>
      <p:ext uri="{BB962C8B-B14F-4D97-AF65-F5344CB8AC3E}">
        <p14:creationId xmlns:p14="http://schemas.microsoft.com/office/powerpoint/2010/main" val="25452551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73B86382-5C03-3C10-6FB6-D4C09B1E1247}"/>
              </a:ext>
            </a:extLst>
          </p:cNvPr>
          <p:cNvSpPr/>
          <p:nvPr/>
        </p:nvSpPr>
        <p:spPr>
          <a:xfrm>
            <a:off x="1463364" y="2475653"/>
            <a:ext cx="2117911" cy="6895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Controller</a:t>
            </a:r>
          </a:p>
        </p:txBody>
      </p:sp>
      <p:sp>
        <p:nvSpPr>
          <p:cNvPr id="13" name="Rechteck 12">
            <a:extLst>
              <a:ext uri="{FF2B5EF4-FFF2-40B4-BE49-F238E27FC236}">
                <a16:creationId xmlns:a16="http://schemas.microsoft.com/office/drawing/2014/main" id="{860B5D1D-C050-DA16-74D2-C6059A5C5AD7}"/>
              </a:ext>
            </a:extLst>
          </p:cNvPr>
          <p:cNvSpPr/>
          <p:nvPr/>
        </p:nvSpPr>
        <p:spPr>
          <a:xfrm>
            <a:off x="1463363" y="3605388"/>
            <a:ext cx="2117911" cy="6895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dirty="0"/>
              <a:t>Service</a:t>
            </a:r>
          </a:p>
        </p:txBody>
      </p:sp>
      <p:sp>
        <p:nvSpPr>
          <p:cNvPr id="14" name="Rechteck 13">
            <a:extLst>
              <a:ext uri="{FF2B5EF4-FFF2-40B4-BE49-F238E27FC236}">
                <a16:creationId xmlns:a16="http://schemas.microsoft.com/office/drawing/2014/main" id="{F291FF55-5E26-A04C-11F0-9186262AC5F5}"/>
              </a:ext>
            </a:extLst>
          </p:cNvPr>
          <p:cNvSpPr/>
          <p:nvPr/>
        </p:nvSpPr>
        <p:spPr>
          <a:xfrm>
            <a:off x="1463362" y="4735123"/>
            <a:ext cx="2117911" cy="689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Repository</a:t>
            </a:r>
          </a:p>
        </p:txBody>
      </p:sp>
      <p:pic>
        <p:nvPicPr>
          <p:cNvPr id="16" name="Grafik 15" descr="Datenbank mit einfarbiger Füllung">
            <a:extLst>
              <a:ext uri="{FF2B5EF4-FFF2-40B4-BE49-F238E27FC236}">
                <a16:creationId xmlns:a16="http://schemas.microsoft.com/office/drawing/2014/main" id="{7E395892-32D7-6628-D255-266C6BA672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5117" y="5753976"/>
            <a:ext cx="914400" cy="914400"/>
          </a:xfrm>
          <a:prstGeom prst="rect">
            <a:avLst/>
          </a:prstGeom>
        </p:spPr>
      </p:pic>
      <p:cxnSp>
        <p:nvCxnSpPr>
          <p:cNvPr id="18" name="Gerade Verbindung mit Pfeil 17">
            <a:extLst>
              <a:ext uri="{FF2B5EF4-FFF2-40B4-BE49-F238E27FC236}">
                <a16:creationId xmlns:a16="http://schemas.microsoft.com/office/drawing/2014/main" id="{DD7F6317-008A-A2FF-801B-E9A7DB6118C7}"/>
              </a:ext>
            </a:extLst>
          </p:cNvPr>
          <p:cNvCxnSpPr>
            <a:endCxn id="10" idx="0"/>
          </p:cNvCxnSpPr>
          <p:nvPr/>
        </p:nvCxnSpPr>
        <p:spPr>
          <a:xfrm>
            <a:off x="2522317" y="2190838"/>
            <a:ext cx="3" cy="284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Grafik 19" descr="Benutzer mit einfarbiger Füllung">
            <a:extLst>
              <a:ext uri="{FF2B5EF4-FFF2-40B4-BE49-F238E27FC236}">
                <a16:creationId xmlns:a16="http://schemas.microsoft.com/office/drawing/2014/main" id="{4E58C11E-2EC9-BD8F-E44C-D4E00AD263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5117" y="1371599"/>
            <a:ext cx="914400" cy="914400"/>
          </a:xfrm>
          <a:prstGeom prst="rect">
            <a:avLst/>
          </a:prstGeom>
        </p:spPr>
      </p:pic>
      <p:cxnSp>
        <p:nvCxnSpPr>
          <p:cNvPr id="21" name="Gerade Verbindung mit Pfeil 20">
            <a:extLst>
              <a:ext uri="{FF2B5EF4-FFF2-40B4-BE49-F238E27FC236}">
                <a16:creationId xmlns:a16="http://schemas.microsoft.com/office/drawing/2014/main" id="{94017911-F819-FC6F-0B89-5B5A9408CF21}"/>
              </a:ext>
            </a:extLst>
          </p:cNvPr>
          <p:cNvCxnSpPr>
            <a:cxnSpLocks/>
            <a:stCxn id="10" idx="2"/>
            <a:endCxn id="13" idx="0"/>
          </p:cNvCxnSpPr>
          <p:nvPr/>
        </p:nvCxnSpPr>
        <p:spPr>
          <a:xfrm flipH="1">
            <a:off x="2522319" y="3165193"/>
            <a:ext cx="1" cy="44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2A2FA2BB-FE2A-AD03-9405-5FE9A35BE1D7}"/>
              </a:ext>
            </a:extLst>
          </p:cNvPr>
          <p:cNvCxnSpPr>
            <a:cxnSpLocks/>
            <a:stCxn id="13" idx="2"/>
            <a:endCxn id="14" idx="0"/>
          </p:cNvCxnSpPr>
          <p:nvPr/>
        </p:nvCxnSpPr>
        <p:spPr>
          <a:xfrm flipH="1">
            <a:off x="2522318" y="4294928"/>
            <a:ext cx="1" cy="44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66E363DF-A46C-19C3-1382-3B5B8BB70557}"/>
              </a:ext>
            </a:extLst>
          </p:cNvPr>
          <p:cNvCxnSpPr>
            <a:cxnSpLocks/>
            <a:stCxn id="14" idx="2"/>
            <a:endCxn id="16" idx="0"/>
          </p:cNvCxnSpPr>
          <p:nvPr/>
        </p:nvCxnSpPr>
        <p:spPr>
          <a:xfrm flipH="1">
            <a:off x="2522317" y="5424663"/>
            <a:ext cx="1" cy="329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feld 30">
            <a:extLst>
              <a:ext uri="{FF2B5EF4-FFF2-40B4-BE49-F238E27FC236}">
                <a16:creationId xmlns:a16="http://schemas.microsoft.com/office/drawing/2014/main" id="{8A419CCD-4F0E-44A1-F382-B76A521E0DAE}"/>
              </a:ext>
            </a:extLst>
          </p:cNvPr>
          <p:cNvSpPr txBox="1"/>
          <p:nvPr/>
        </p:nvSpPr>
        <p:spPr>
          <a:xfrm>
            <a:off x="7448626" y="6335585"/>
            <a:ext cx="1537793" cy="369332"/>
          </a:xfrm>
          <a:prstGeom prst="rect">
            <a:avLst/>
          </a:prstGeom>
          <a:noFill/>
        </p:spPr>
        <p:txBody>
          <a:bodyPr wrap="none" rtlCol="0">
            <a:spAutoFit/>
          </a:bodyPr>
          <a:lstStyle/>
          <a:p>
            <a:r>
              <a:rPr lang="de-DE" dirty="0"/>
              <a:t>H2-Datenbank</a:t>
            </a:r>
          </a:p>
        </p:txBody>
      </p:sp>
      <p:sp>
        <p:nvSpPr>
          <p:cNvPr id="19" name="Titel 18">
            <a:extLst>
              <a:ext uri="{FF2B5EF4-FFF2-40B4-BE49-F238E27FC236}">
                <a16:creationId xmlns:a16="http://schemas.microsoft.com/office/drawing/2014/main" id="{E48CD845-0FEB-6528-F123-55B229E06544}"/>
              </a:ext>
            </a:extLst>
          </p:cNvPr>
          <p:cNvSpPr>
            <a:spLocks noGrp="1"/>
          </p:cNvSpPr>
          <p:nvPr>
            <p:ph type="title"/>
          </p:nvPr>
        </p:nvSpPr>
        <p:spPr/>
        <p:txBody>
          <a:bodyPr/>
          <a:lstStyle/>
          <a:p>
            <a:r>
              <a:rPr lang="de-DE" dirty="0"/>
              <a:t>@PutMapping</a:t>
            </a:r>
          </a:p>
        </p:txBody>
      </p:sp>
      <p:sp>
        <p:nvSpPr>
          <p:cNvPr id="22" name="Textfeld 21">
            <a:extLst>
              <a:ext uri="{FF2B5EF4-FFF2-40B4-BE49-F238E27FC236}">
                <a16:creationId xmlns:a16="http://schemas.microsoft.com/office/drawing/2014/main" id="{13E021D2-3CB5-EA7F-18FD-108A4660894C}"/>
              </a:ext>
            </a:extLst>
          </p:cNvPr>
          <p:cNvSpPr txBox="1"/>
          <p:nvPr/>
        </p:nvSpPr>
        <p:spPr>
          <a:xfrm>
            <a:off x="2881766" y="1494549"/>
            <a:ext cx="2241560" cy="923330"/>
          </a:xfrm>
          <a:prstGeom prst="rect">
            <a:avLst/>
          </a:prstGeom>
          <a:noFill/>
        </p:spPr>
        <p:txBody>
          <a:bodyPr wrap="square" rtlCol="0">
            <a:spAutoFit/>
          </a:bodyPr>
          <a:lstStyle/>
          <a:p>
            <a:r>
              <a:rPr lang="de-DE" dirty="0">
                <a:hlinkClick r:id="rId6"/>
              </a:rPr>
              <a:t>http://localhost:8080/department/1</a:t>
            </a:r>
            <a:endParaRPr lang="de-DE" dirty="0"/>
          </a:p>
          <a:p>
            <a:endParaRPr lang="de-DE" dirty="0"/>
          </a:p>
        </p:txBody>
      </p:sp>
      <p:pic>
        <p:nvPicPr>
          <p:cNvPr id="3" name="Grafik 2">
            <a:extLst>
              <a:ext uri="{FF2B5EF4-FFF2-40B4-BE49-F238E27FC236}">
                <a16:creationId xmlns:a16="http://schemas.microsoft.com/office/drawing/2014/main" id="{D695BFAD-7B42-115F-49E8-58ABC11C35A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459213" y="1634746"/>
            <a:ext cx="5778332" cy="1112183"/>
          </a:xfrm>
          <a:prstGeom prst="rect">
            <a:avLst/>
          </a:prstGeom>
          <a:effectLst>
            <a:glow rad="139700">
              <a:schemeClr val="accent6">
                <a:satMod val="175000"/>
                <a:alpha val="40000"/>
              </a:schemeClr>
            </a:glow>
          </a:effectLst>
        </p:spPr>
      </p:pic>
      <p:pic>
        <p:nvPicPr>
          <p:cNvPr id="5" name="Grafik 4">
            <a:extLst>
              <a:ext uri="{FF2B5EF4-FFF2-40B4-BE49-F238E27FC236}">
                <a16:creationId xmlns:a16="http://schemas.microsoft.com/office/drawing/2014/main" id="{C4722606-CFDB-5D79-DD2A-4DF717709311}"/>
              </a:ext>
            </a:extLst>
          </p:cNvPr>
          <p:cNvPicPr>
            <a:picLocks noChangeAspect="1"/>
          </p:cNvPicPr>
          <p:nvPr/>
        </p:nvPicPr>
        <p:blipFill>
          <a:blip r:embed="rId8"/>
          <a:stretch>
            <a:fillRect/>
          </a:stretch>
        </p:blipFill>
        <p:spPr>
          <a:xfrm>
            <a:off x="4354723" y="5654517"/>
            <a:ext cx="7538461" cy="693069"/>
          </a:xfrm>
          <a:prstGeom prst="rect">
            <a:avLst/>
          </a:prstGeom>
          <a:effectLst>
            <a:glow rad="139700">
              <a:schemeClr val="accent5">
                <a:satMod val="175000"/>
                <a:alpha val="40000"/>
              </a:schemeClr>
            </a:glow>
          </a:effectLst>
        </p:spPr>
      </p:pic>
      <p:pic>
        <p:nvPicPr>
          <p:cNvPr id="7" name="Grafik 6">
            <a:extLst>
              <a:ext uri="{FF2B5EF4-FFF2-40B4-BE49-F238E27FC236}">
                <a16:creationId xmlns:a16="http://schemas.microsoft.com/office/drawing/2014/main" id="{377CB4E1-FA03-BBAB-6E15-1BDF159FA5E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454291" y="3317227"/>
            <a:ext cx="3788179" cy="219075"/>
          </a:xfrm>
          <a:prstGeom prst="rect">
            <a:avLst/>
          </a:prstGeom>
          <a:effectLst>
            <a:glow rad="139700">
              <a:schemeClr val="accent2">
                <a:satMod val="175000"/>
                <a:alpha val="40000"/>
              </a:schemeClr>
            </a:glow>
          </a:effectLst>
        </p:spPr>
      </p:pic>
      <p:pic>
        <p:nvPicPr>
          <p:cNvPr id="12" name="Grafik 11">
            <a:extLst>
              <a:ext uri="{FF2B5EF4-FFF2-40B4-BE49-F238E27FC236}">
                <a16:creationId xmlns:a16="http://schemas.microsoft.com/office/drawing/2014/main" id="{A87CE917-04AE-C352-86A6-F6ED442FAC3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5580961" y="3929093"/>
            <a:ext cx="5055661" cy="1163957"/>
          </a:xfrm>
          <a:prstGeom prst="rect">
            <a:avLst/>
          </a:prstGeom>
          <a:effectLst>
            <a:glow rad="139700">
              <a:schemeClr val="accent2">
                <a:satMod val="175000"/>
                <a:alpha val="40000"/>
              </a:schemeClr>
            </a:glow>
          </a:effectLst>
        </p:spPr>
      </p:pic>
      <p:pic>
        <p:nvPicPr>
          <p:cNvPr id="2" name="Grafik 1">
            <a:extLst>
              <a:ext uri="{FF2B5EF4-FFF2-40B4-BE49-F238E27FC236}">
                <a16:creationId xmlns:a16="http://schemas.microsoft.com/office/drawing/2014/main" id="{36902E0C-9E9C-21FD-A54C-69F1B32DDD86}"/>
              </a:ext>
            </a:extLst>
          </p:cNvPr>
          <p:cNvPicPr>
            <a:picLocks noChangeAspect="1"/>
          </p:cNvPicPr>
          <p:nvPr/>
        </p:nvPicPr>
        <p:blipFill>
          <a:blip r:embed="rId11"/>
          <a:stretch>
            <a:fillRect/>
          </a:stretch>
        </p:blipFill>
        <p:spPr>
          <a:xfrm>
            <a:off x="194298" y="1389804"/>
            <a:ext cx="1905000" cy="981075"/>
          </a:xfrm>
          <a:prstGeom prst="rect">
            <a:avLst/>
          </a:prstGeom>
        </p:spPr>
      </p:pic>
    </p:spTree>
    <p:extLst>
      <p:ext uri="{BB962C8B-B14F-4D97-AF65-F5344CB8AC3E}">
        <p14:creationId xmlns:p14="http://schemas.microsoft.com/office/powerpoint/2010/main" val="13300428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4D20B5-4ADC-5A9B-B82D-64E076CBF67C}"/>
              </a:ext>
            </a:extLst>
          </p:cNvPr>
          <p:cNvSpPr>
            <a:spLocks noGrp="1"/>
          </p:cNvSpPr>
          <p:nvPr>
            <p:ph type="title"/>
          </p:nvPr>
        </p:nvSpPr>
        <p:spPr/>
        <p:txBody>
          <a:bodyPr/>
          <a:lstStyle/>
          <a:p>
            <a:r>
              <a:rPr lang="de-DE" dirty="0"/>
              <a:t>Hibernate Validation</a:t>
            </a:r>
          </a:p>
        </p:txBody>
      </p:sp>
      <p:sp>
        <p:nvSpPr>
          <p:cNvPr id="3" name="Inhaltsplatzhalter 2">
            <a:extLst>
              <a:ext uri="{FF2B5EF4-FFF2-40B4-BE49-F238E27FC236}">
                <a16:creationId xmlns:a16="http://schemas.microsoft.com/office/drawing/2014/main" id="{763E4B7B-8D60-9FB6-2990-91EFF91CE714}"/>
              </a:ext>
            </a:extLst>
          </p:cNvPr>
          <p:cNvSpPr>
            <a:spLocks noGrp="1"/>
          </p:cNvSpPr>
          <p:nvPr>
            <p:ph idx="1"/>
          </p:nvPr>
        </p:nvSpPr>
        <p:spPr>
          <a:xfrm>
            <a:off x="838200" y="1825625"/>
            <a:ext cx="4789394" cy="4351338"/>
          </a:xfrm>
        </p:spPr>
        <p:txBody>
          <a:bodyPr>
            <a:normAutofit fontScale="77500" lnSpcReduction="20000"/>
          </a:bodyPr>
          <a:lstStyle/>
          <a:p>
            <a:r>
              <a:rPr lang="de-DE" dirty="0"/>
              <a:t>Um sicherzustellen, dass bestimmte gesetzt sind und Regeln gehorchen, können diese mit Annotationen validiert werden.</a:t>
            </a:r>
          </a:p>
          <a:p>
            <a:r>
              <a:rPr lang="de-DE" dirty="0"/>
              <a:t>Anfragen, die diese Validierung beachten sollen können ihre Parameter mit @Valid kennzeichnen.</a:t>
            </a:r>
          </a:p>
          <a:p>
            <a:r>
              <a:rPr lang="de-DE" dirty="0"/>
              <a:t>Es gibt </a:t>
            </a:r>
            <a:r>
              <a:rPr lang="de-DE" dirty="0">
                <a:hlinkClick r:id="rId2"/>
              </a:rPr>
              <a:t>sehr viele Annotationen</a:t>
            </a:r>
            <a:r>
              <a:rPr lang="de-DE" dirty="0"/>
              <a:t>:</a:t>
            </a:r>
          </a:p>
          <a:p>
            <a:pPr lvl="1"/>
            <a:r>
              <a:rPr lang="de-DE" dirty="0" err="1"/>
              <a:t>NotBlank</a:t>
            </a:r>
            <a:endParaRPr lang="de-DE" dirty="0"/>
          </a:p>
          <a:p>
            <a:pPr lvl="1"/>
            <a:r>
              <a:rPr lang="de-DE" dirty="0" err="1"/>
              <a:t>Length</a:t>
            </a:r>
            <a:endParaRPr lang="de-DE" dirty="0"/>
          </a:p>
          <a:p>
            <a:pPr lvl="1"/>
            <a:r>
              <a:rPr lang="de-DE" dirty="0"/>
              <a:t>Size</a:t>
            </a:r>
          </a:p>
          <a:p>
            <a:pPr lvl="1"/>
            <a:r>
              <a:rPr lang="de-DE" dirty="0"/>
              <a:t>Email</a:t>
            </a:r>
          </a:p>
          <a:p>
            <a:pPr lvl="1"/>
            <a:r>
              <a:rPr lang="de-DE" dirty="0"/>
              <a:t>Positive</a:t>
            </a:r>
          </a:p>
          <a:p>
            <a:pPr lvl="1"/>
            <a:r>
              <a:rPr lang="de-DE" dirty="0"/>
              <a:t>Negativ</a:t>
            </a:r>
          </a:p>
          <a:p>
            <a:pPr lvl="1"/>
            <a:r>
              <a:rPr lang="de-DE" dirty="0"/>
              <a:t>…</a:t>
            </a:r>
          </a:p>
        </p:txBody>
      </p:sp>
      <p:pic>
        <p:nvPicPr>
          <p:cNvPr id="5" name="Grafik 4">
            <a:extLst>
              <a:ext uri="{FF2B5EF4-FFF2-40B4-BE49-F238E27FC236}">
                <a16:creationId xmlns:a16="http://schemas.microsoft.com/office/drawing/2014/main" id="{E16DFE87-D139-7F45-05E2-30060E49BD41}"/>
              </a:ext>
            </a:extLst>
          </p:cNvPr>
          <p:cNvPicPr>
            <a:picLocks noChangeAspect="1"/>
          </p:cNvPicPr>
          <p:nvPr/>
        </p:nvPicPr>
        <p:blipFill>
          <a:blip r:embed="rId3"/>
          <a:stretch>
            <a:fillRect/>
          </a:stretch>
        </p:blipFill>
        <p:spPr>
          <a:xfrm>
            <a:off x="5821036" y="1614255"/>
            <a:ext cx="5772150" cy="1066800"/>
          </a:xfrm>
          <a:prstGeom prst="rect">
            <a:avLst/>
          </a:prstGeom>
        </p:spPr>
      </p:pic>
      <p:pic>
        <p:nvPicPr>
          <p:cNvPr id="7" name="Grafik 6">
            <a:extLst>
              <a:ext uri="{FF2B5EF4-FFF2-40B4-BE49-F238E27FC236}">
                <a16:creationId xmlns:a16="http://schemas.microsoft.com/office/drawing/2014/main" id="{429678BC-81FA-C2E6-FB3E-89FC1B33112A}"/>
              </a:ext>
            </a:extLst>
          </p:cNvPr>
          <p:cNvPicPr>
            <a:picLocks noChangeAspect="1"/>
          </p:cNvPicPr>
          <p:nvPr/>
        </p:nvPicPr>
        <p:blipFill>
          <a:blip r:embed="rId4"/>
          <a:stretch>
            <a:fillRect/>
          </a:stretch>
        </p:blipFill>
        <p:spPr>
          <a:xfrm>
            <a:off x="4611361" y="4771231"/>
            <a:ext cx="6981825" cy="847725"/>
          </a:xfrm>
          <a:prstGeom prst="rect">
            <a:avLst/>
          </a:prstGeom>
        </p:spPr>
      </p:pic>
      <p:pic>
        <p:nvPicPr>
          <p:cNvPr id="9" name="Grafik 8">
            <a:extLst>
              <a:ext uri="{FF2B5EF4-FFF2-40B4-BE49-F238E27FC236}">
                <a16:creationId xmlns:a16="http://schemas.microsoft.com/office/drawing/2014/main" id="{417E2216-655C-482F-11D0-E9E01FFE6AE2}"/>
              </a:ext>
            </a:extLst>
          </p:cNvPr>
          <p:cNvPicPr>
            <a:picLocks noChangeAspect="1"/>
          </p:cNvPicPr>
          <p:nvPr/>
        </p:nvPicPr>
        <p:blipFill>
          <a:blip r:embed="rId5"/>
          <a:stretch>
            <a:fillRect/>
          </a:stretch>
        </p:blipFill>
        <p:spPr>
          <a:xfrm>
            <a:off x="6744961" y="3561789"/>
            <a:ext cx="4848225" cy="438150"/>
          </a:xfrm>
          <a:prstGeom prst="rect">
            <a:avLst/>
          </a:prstGeom>
        </p:spPr>
      </p:pic>
    </p:spTree>
    <p:extLst>
      <p:ext uri="{BB962C8B-B14F-4D97-AF65-F5344CB8AC3E}">
        <p14:creationId xmlns:p14="http://schemas.microsoft.com/office/powerpoint/2010/main" val="42726591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73B86382-5C03-3C10-6FB6-D4C09B1E1247}"/>
              </a:ext>
            </a:extLst>
          </p:cNvPr>
          <p:cNvSpPr/>
          <p:nvPr/>
        </p:nvSpPr>
        <p:spPr>
          <a:xfrm>
            <a:off x="1463364" y="2475653"/>
            <a:ext cx="2117911" cy="6895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Controller</a:t>
            </a:r>
          </a:p>
        </p:txBody>
      </p:sp>
      <p:sp>
        <p:nvSpPr>
          <p:cNvPr id="13" name="Rechteck 12">
            <a:extLst>
              <a:ext uri="{FF2B5EF4-FFF2-40B4-BE49-F238E27FC236}">
                <a16:creationId xmlns:a16="http://schemas.microsoft.com/office/drawing/2014/main" id="{860B5D1D-C050-DA16-74D2-C6059A5C5AD7}"/>
              </a:ext>
            </a:extLst>
          </p:cNvPr>
          <p:cNvSpPr/>
          <p:nvPr/>
        </p:nvSpPr>
        <p:spPr>
          <a:xfrm>
            <a:off x="1463363" y="3605388"/>
            <a:ext cx="2117911" cy="6895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dirty="0"/>
              <a:t>Service</a:t>
            </a:r>
          </a:p>
        </p:txBody>
      </p:sp>
      <p:sp>
        <p:nvSpPr>
          <p:cNvPr id="14" name="Rechteck 13">
            <a:extLst>
              <a:ext uri="{FF2B5EF4-FFF2-40B4-BE49-F238E27FC236}">
                <a16:creationId xmlns:a16="http://schemas.microsoft.com/office/drawing/2014/main" id="{F291FF55-5E26-A04C-11F0-9186262AC5F5}"/>
              </a:ext>
            </a:extLst>
          </p:cNvPr>
          <p:cNvSpPr/>
          <p:nvPr/>
        </p:nvSpPr>
        <p:spPr>
          <a:xfrm>
            <a:off x="1463362" y="4735123"/>
            <a:ext cx="2117911" cy="689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Repository</a:t>
            </a:r>
          </a:p>
        </p:txBody>
      </p:sp>
      <p:pic>
        <p:nvPicPr>
          <p:cNvPr id="16" name="Grafik 15" descr="Datenbank mit einfarbiger Füllung">
            <a:extLst>
              <a:ext uri="{FF2B5EF4-FFF2-40B4-BE49-F238E27FC236}">
                <a16:creationId xmlns:a16="http://schemas.microsoft.com/office/drawing/2014/main" id="{7E395892-32D7-6628-D255-266C6BA672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5117" y="5753976"/>
            <a:ext cx="914400" cy="914400"/>
          </a:xfrm>
          <a:prstGeom prst="rect">
            <a:avLst/>
          </a:prstGeom>
        </p:spPr>
      </p:pic>
      <p:cxnSp>
        <p:nvCxnSpPr>
          <p:cNvPr id="18" name="Gerade Verbindung mit Pfeil 17">
            <a:extLst>
              <a:ext uri="{FF2B5EF4-FFF2-40B4-BE49-F238E27FC236}">
                <a16:creationId xmlns:a16="http://schemas.microsoft.com/office/drawing/2014/main" id="{DD7F6317-008A-A2FF-801B-E9A7DB6118C7}"/>
              </a:ext>
            </a:extLst>
          </p:cNvPr>
          <p:cNvCxnSpPr>
            <a:endCxn id="10" idx="0"/>
          </p:cNvCxnSpPr>
          <p:nvPr/>
        </p:nvCxnSpPr>
        <p:spPr>
          <a:xfrm>
            <a:off x="2522317" y="2190838"/>
            <a:ext cx="3" cy="284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Grafik 19" descr="Benutzer mit einfarbiger Füllung">
            <a:extLst>
              <a:ext uri="{FF2B5EF4-FFF2-40B4-BE49-F238E27FC236}">
                <a16:creationId xmlns:a16="http://schemas.microsoft.com/office/drawing/2014/main" id="{4E58C11E-2EC9-BD8F-E44C-D4E00AD263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5117" y="1371599"/>
            <a:ext cx="914400" cy="914400"/>
          </a:xfrm>
          <a:prstGeom prst="rect">
            <a:avLst/>
          </a:prstGeom>
        </p:spPr>
      </p:pic>
      <p:cxnSp>
        <p:nvCxnSpPr>
          <p:cNvPr id="21" name="Gerade Verbindung mit Pfeil 20">
            <a:extLst>
              <a:ext uri="{FF2B5EF4-FFF2-40B4-BE49-F238E27FC236}">
                <a16:creationId xmlns:a16="http://schemas.microsoft.com/office/drawing/2014/main" id="{94017911-F819-FC6F-0B89-5B5A9408CF21}"/>
              </a:ext>
            </a:extLst>
          </p:cNvPr>
          <p:cNvCxnSpPr>
            <a:cxnSpLocks/>
            <a:stCxn id="10" idx="2"/>
            <a:endCxn id="13" idx="0"/>
          </p:cNvCxnSpPr>
          <p:nvPr/>
        </p:nvCxnSpPr>
        <p:spPr>
          <a:xfrm flipH="1">
            <a:off x="2522319" y="3165193"/>
            <a:ext cx="1" cy="44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2A2FA2BB-FE2A-AD03-9405-5FE9A35BE1D7}"/>
              </a:ext>
            </a:extLst>
          </p:cNvPr>
          <p:cNvCxnSpPr>
            <a:cxnSpLocks/>
            <a:stCxn id="13" idx="2"/>
            <a:endCxn id="14" idx="0"/>
          </p:cNvCxnSpPr>
          <p:nvPr/>
        </p:nvCxnSpPr>
        <p:spPr>
          <a:xfrm flipH="1">
            <a:off x="2522318" y="4294928"/>
            <a:ext cx="1" cy="44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66E363DF-A46C-19C3-1382-3B5B8BB70557}"/>
              </a:ext>
            </a:extLst>
          </p:cNvPr>
          <p:cNvCxnSpPr>
            <a:cxnSpLocks/>
            <a:stCxn id="14" idx="2"/>
            <a:endCxn id="16" idx="0"/>
          </p:cNvCxnSpPr>
          <p:nvPr/>
        </p:nvCxnSpPr>
        <p:spPr>
          <a:xfrm flipH="1">
            <a:off x="2522317" y="5424663"/>
            <a:ext cx="1" cy="329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feld 30">
            <a:extLst>
              <a:ext uri="{FF2B5EF4-FFF2-40B4-BE49-F238E27FC236}">
                <a16:creationId xmlns:a16="http://schemas.microsoft.com/office/drawing/2014/main" id="{8A419CCD-4F0E-44A1-F382-B76A521E0DAE}"/>
              </a:ext>
            </a:extLst>
          </p:cNvPr>
          <p:cNvSpPr txBox="1"/>
          <p:nvPr/>
        </p:nvSpPr>
        <p:spPr>
          <a:xfrm>
            <a:off x="7448626" y="6335585"/>
            <a:ext cx="1537793" cy="369332"/>
          </a:xfrm>
          <a:prstGeom prst="rect">
            <a:avLst/>
          </a:prstGeom>
          <a:noFill/>
        </p:spPr>
        <p:txBody>
          <a:bodyPr wrap="none" rtlCol="0">
            <a:spAutoFit/>
          </a:bodyPr>
          <a:lstStyle/>
          <a:p>
            <a:r>
              <a:rPr lang="de-DE" dirty="0"/>
              <a:t>H2-Datenbank</a:t>
            </a:r>
          </a:p>
        </p:txBody>
      </p:sp>
      <p:sp>
        <p:nvSpPr>
          <p:cNvPr id="19" name="Titel 18">
            <a:extLst>
              <a:ext uri="{FF2B5EF4-FFF2-40B4-BE49-F238E27FC236}">
                <a16:creationId xmlns:a16="http://schemas.microsoft.com/office/drawing/2014/main" id="{E48CD845-0FEB-6528-F123-55B229E06544}"/>
              </a:ext>
            </a:extLst>
          </p:cNvPr>
          <p:cNvSpPr>
            <a:spLocks noGrp="1"/>
          </p:cNvSpPr>
          <p:nvPr>
            <p:ph type="title"/>
          </p:nvPr>
        </p:nvSpPr>
        <p:spPr/>
        <p:txBody>
          <a:bodyPr/>
          <a:lstStyle/>
          <a:p>
            <a:r>
              <a:rPr lang="de-DE" dirty="0"/>
              <a:t>Neue </a:t>
            </a:r>
            <a:r>
              <a:rPr lang="de-DE" dirty="0" err="1"/>
              <a:t>Queries</a:t>
            </a:r>
            <a:r>
              <a:rPr lang="de-DE" dirty="0"/>
              <a:t> definieren</a:t>
            </a:r>
          </a:p>
        </p:txBody>
      </p:sp>
      <p:sp>
        <p:nvSpPr>
          <p:cNvPr id="22" name="Textfeld 21">
            <a:extLst>
              <a:ext uri="{FF2B5EF4-FFF2-40B4-BE49-F238E27FC236}">
                <a16:creationId xmlns:a16="http://schemas.microsoft.com/office/drawing/2014/main" id="{13E021D2-3CB5-EA7F-18FD-108A4660894C}"/>
              </a:ext>
            </a:extLst>
          </p:cNvPr>
          <p:cNvSpPr txBox="1"/>
          <p:nvPr/>
        </p:nvSpPr>
        <p:spPr>
          <a:xfrm>
            <a:off x="2881765" y="1494549"/>
            <a:ext cx="2362567" cy="923330"/>
          </a:xfrm>
          <a:prstGeom prst="rect">
            <a:avLst/>
          </a:prstGeom>
          <a:noFill/>
        </p:spPr>
        <p:txBody>
          <a:bodyPr wrap="square" rtlCol="0">
            <a:spAutoFit/>
          </a:bodyPr>
          <a:lstStyle/>
          <a:p>
            <a:r>
              <a:rPr lang="de-DE" dirty="0">
                <a:hlinkClick r:id="rId6"/>
              </a:rPr>
              <a:t>http://localhost:8080/department/name/abc</a:t>
            </a:r>
            <a:endParaRPr lang="de-DE" dirty="0"/>
          </a:p>
          <a:p>
            <a:endParaRPr lang="de-DE" dirty="0"/>
          </a:p>
        </p:txBody>
      </p:sp>
      <p:pic>
        <p:nvPicPr>
          <p:cNvPr id="3" name="Grafik 2">
            <a:extLst>
              <a:ext uri="{FF2B5EF4-FFF2-40B4-BE49-F238E27FC236}">
                <a16:creationId xmlns:a16="http://schemas.microsoft.com/office/drawing/2014/main" id="{D695BFAD-7B42-115F-49E8-58ABC11C35A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482772" y="1828799"/>
            <a:ext cx="6037313" cy="689540"/>
          </a:xfrm>
          <a:prstGeom prst="rect">
            <a:avLst/>
          </a:prstGeom>
          <a:effectLst>
            <a:glow rad="139700">
              <a:schemeClr val="accent6">
                <a:satMod val="175000"/>
                <a:alpha val="40000"/>
              </a:schemeClr>
            </a:glow>
          </a:effectLst>
        </p:spPr>
      </p:pic>
      <p:pic>
        <p:nvPicPr>
          <p:cNvPr id="5" name="Grafik 4">
            <a:extLst>
              <a:ext uri="{FF2B5EF4-FFF2-40B4-BE49-F238E27FC236}">
                <a16:creationId xmlns:a16="http://schemas.microsoft.com/office/drawing/2014/main" id="{C4722606-CFDB-5D79-DD2A-4DF71770931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487370" y="5312427"/>
            <a:ext cx="5814881" cy="963609"/>
          </a:xfrm>
          <a:prstGeom prst="rect">
            <a:avLst/>
          </a:prstGeom>
          <a:effectLst>
            <a:glow rad="139700">
              <a:schemeClr val="accent5">
                <a:satMod val="175000"/>
                <a:alpha val="40000"/>
              </a:schemeClr>
            </a:glow>
          </a:effectLst>
        </p:spPr>
      </p:pic>
      <p:pic>
        <p:nvPicPr>
          <p:cNvPr id="7" name="Grafik 6">
            <a:extLst>
              <a:ext uri="{FF2B5EF4-FFF2-40B4-BE49-F238E27FC236}">
                <a16:creationId xmlns:a16="http://schemas.microsoft.com/office/drawing/2014/main" id="{377CB4E1-FA03-BBAB-6E15-1BDF159FA5E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057601" y="3239920"/>
            <a:ext cx="4579021" cy="189080"/>
          </a:xfrm>
          <a:prstGeom prst="rect">
            <a:avLst/>
          </a:prstGeom>
          <a:effectLst>
            <a:glow rad="139700">
              <a:schemeClr val="accent2">
                <a:satMod val="175000"/>
                <a:alpha val="40000"/>
              </a:schemeClr>
            </a:glow>
          </a:effectLst>
        </p:spPr>
      </p:pic>
      <p:pic>
        <p:nvPicPr>
          <p:cNvPr id="12" name="Grafik 11">
            <a:extLst>
              <a:ext uri="{FF2B5EF4-FFF2-40B4-BE49-F238E27FC236}">
                <a16:creationId xmlns:a16="http://schemas.microsoft.com/office/drawing/2014/main" id="{A87CE917-04AE-C352-86A6-F6ED442FAC3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5580961" y="4124413"/>
            <a:ext cx="5485968" cy="839136"/>
          </a:xfrm>
          <a:prstGeom prst="rect">
            <a:avLst/>
          </a:prstGeom>
          <a:effectLst>
            <a:glow rad="139700">
              <a:schemeClr val="accent2">
                <a:satMod val="175000"/>
                <a:alpha val="40000"/>
              </a:schemeClr>
            </a:glow>
          </a:effectLst>
        </p:spPr>
      </p:pic>
    </p:spTree>
    <p:extLst>
      <p:ext uri="{BB962C8B-B14F-4D97-AF65-F5344CB8AC3E}">
        <p14:creationId xmlns:p14="http://schemas.microsoft.com/office/powerpoint/2010/main" val="25338403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4F1D90-95BB-3952-F29D-9D181AD47B96}"/>
              </a:ext>
            </a:extLst>
          </p:cNvPr>
          <p:cNvSpPr>
            <a:spLocks noGrp="1"/>
          </p:cNvSpPr>
          <p:nvPr>
            <p:ph type="title"/>
          </p:nvPr>
        </p:nvSpPr>
        <p:spPr/>
        <p:txBody>
          <a:bodyPr/>
          <a:lstStyle/>
          <a:p>
            <a:r>
              <a:rPr lang="de-DE" dirty="0"/>
              <a:t>@Query</a:t>
            </a:r>
          </a:p>
        </p:txBody>
      </p:sp>
      <p:sp>
        <p:nvSpPr>
          <p:cNvPr id="3" name="Inhaltsplatzhalter 2">
            <a:extLst>
              <a:ext uri="{FF2B5EF4-FFF2-40B4-BE49-F238E27FC236}">
                <a16:creationId xmlns:a16="http://schemas.microsoft.com/office/drawing/2014/main" id="{6B2545E4-A799-1327-EA5C-6AF4A5C39FED}"/>
              </a:ext>
            </a:extLst>
          </p:cNvPr>
          <p:cNvSpPr>
            <a:spLocks noGrp="1"/>
          </p:cNvSpPr>
          <p:nvPr>
            <p:ph idx="1"/>
          </p:nvPr>
        </p:nvSpPr>
        <p:spPr>
          <a:xfrm>
            <a:off x="838200" y="1825625"/>
            <a:ext cx="4856629" cy="4351338"/>
          </a:xfrm>
        </p:spPr>
        <p:txBody>
          <a:bodyPr>
            <a:normAutofit fontScale="85000" lnSpcReduction="20000"/>
          </a:bodyPr>
          <a:lstStyle/>
          <a:p>
            <a:r>
              <a:rPr lang="de-DE" dirty="0"/>
              <a:t>Innerhalb der Query wird die </a:t>
            </a:r>
            <a:r>
              <a:rPr lang="de-DE" dirty="0">
                <a:hlinkClick r:id="rId2"/>
              </a:rPr>
              <a:t>Java </a:t>
            </a:r>
            <a:r>
              <a:rPr lang="de-DE" dirty="0" err="1">
                <a:hlinkClick r:id="rId2"/>
              </a:rPr>
              <a:t>Persistence</a:t>
            </a:r>
            <a:r>
              <a:rPr lang="de-DE" dirty="0">
                <a:hlinkClick r:id="rId2"/>
              </a:rPr>
              <a:t> Query Language</a:t>
            </a:r>
            <a:r>
              <a:rPr lang="de-DE" dirty="0"/>
              <a:t>(JPQL) verwendet.</a:t>
            </a:r>
          </a:p>
          <a:p>
            <a:r>
              <a:rPr lang="de-DE" dirty="0"/>
              <a:t>Parameter könne auch mit „:</a:t>
            </a:r>
            <a:r>
              <a:rPr lang="de-DE" dirty="0" err="1"/>
              <a:t>name</a:t>
            </a:r>
            <a:r>
              <a:rPr lang="de-DE" dirty="0"/>
              <a:t>“ direkt an die Parameter gebunden werden.</a:t>
            </a:r>
          </a:p>
          <a:p>
            <a:r>
              <a:rPr lang="de-DE" dirty="0"/>
              <a:t>Man kann auch </a:t>
            </a:r>
            <a:r>
              <a:rPr lang="de-DE" dirty="0" err="1"/>
              <a:t>Queries</a:t>
            </a:r>
            <a:r>
              <a:rPr lang="de-DE" dirty="0"/>
              <a:t> </a:t>
            </a:r>
            <a:r>
              <a:rPr lang="de-DE" dirty="0">
                <a:hlinkClick r:id="rId3"/>
              </a:rPr>
              <a:t>ohne @Query Annotation </a:t>
            </a:r>
            <a:r>
              <a:rPr lang="de-DE" dirty="0"/>
              <a:t>schreiben. (</a:t>
            </a:r>
            <a:r>
              <a:rPr lang="de-DE" dirty="0">
                <a:hlinkClick r:id="rId4"/>
              </a:rPr>
              <a:t>Keywords</a:t>
            </a:r>
            <a:r>
              <a:rPr lang="de-DE" dirty="0"/>
              <a:t>)</a:t>
            </a:r>
          </a:p>
          <a:p>
            <a:r>
              <a:rPr lang="de-DE" dirty="0"/>
              <a:t>Mit der Option </a:t>
            </a:r>
            <a:r>
              <a:rPr lang="de-DE" dirty="0" err="1"/>
              <a:t>nativeQuery</a:t>
            </a:r>
            <a:r>
              <a:rPr lang="de-DE" dirty="0"/>
              <a:t>=</a:t>
            </a:r>
            <a:r>
              <a:rPr lang="de-DE" dirty="0" err="1"/>
              <a:t>true</a:t>
            </a:r>
            <a:r>
              <a:rPr lang="de-DE" dirty="0"/>
              <a:t> kann auf dir Dialekt der Datenbank umgestellt werden. Achtung: die </a:t>
            </a:r>
            <a:r>
              <a:rPr lang="de-DE" dirty="0" err="1"/>
              <a:t>Queries</a:t>
            </a:r>
            <a:r>
              <a:rPr lang="de-DE" dirty="0"/>
              <a:t> sind dann ggf. nicht mehr zwischen den Datenbanken kompatibel!</a:t>
            </a:r>
          </a:p>
        </p:txBody>
      </p:sp>
      <p:pic>
        <p:nvPicPr>
          <p:cNvPr id="4" name="Grafik 3">
            <a:extLst>
              <a:ext uri="{FF2B5EF4-FFF2-40B4-BE49-F238E27FC236}">
                <a16:creationId xmlns:a16="http://schemas.microsoft.com/office/drawing/2014/main" id="{E24643D1-89AA-1C0F-6DDD-ABD02456DB0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154474" y="1825625"/>
            <a:ext cx="5342329" cy="885300"/>
          </a:xfrm>
          <a:prstGeom prst="rect">
            <a:avLst/>
          </a:prstGeom>
          <a:effectLst>
            <a:glow rad="139700">
              <a:schemeClr val="accent5">
                <a:satMod val="175000"/>
                <a:alpha val="40000"/>
              </a:schemeClr>
            </a:glow>
          </a:effectLst>
        </p:spPr>
      </p:pic>
      <p:pic>
        <p:nvPicPr>
          <p:cNvPr id="6" name="Grafik 5">
            <a:extLst>
              <a:ext uri="{FF2B5EF4-FFF2-40B4-BE49-F238E27FC236}">
                <a16:creationId xmlns:a16="http://schemas.microsoft.com/office/drawing/2014/main" id="{E1830CEF-EA84-F84C-F5E6-751B829A79E2}"/>
              </a:ext>
            </a:extLst>
          </p:cNvPr>
          <p:cNvPicPr>
            <a:picLocks noChangeAspect="1"/>
          </p:cNvPicPr>
          <p:nvPr/>
        </p:nvPicPr>
        <p:blipFill>
          <a:blip r:embed="rId6"/>
          <a:stretch>
            <a:fillRect/>
          </a:stretch>
        </p:blipFill>
        <p:spPr>
          <a:xfrm>
            <a:off x="5694829" y="3586957"/>
            <a:ext cx="6186916" cy="761332"/>
          </a:xfrm>
          <a:prstGeom prst="rect">
            <a:avLst/>
          </a:prstGeom>
          <a:effectLst>
            <a:glow rad="139700">
              <a:schemeClr val="accent5">
                <a:satMod val="175000"/>
                <a:alpha val="40000"/>
              </a:schemeClr>
            </a:glow>
          </a:effectLst>
        </p:spPr>
      </p:pic>
      <p:pic>
        <p:nvPicPr>
          <p:cNvPr id="9" name="Grafik 8">
            <a:extLst>
              <a:ext uri="{FF2B5EF4-FFF2-40B4-BE49-F238E27FC236}">
                <a16:creationId xmlns:a16="http://schemas.microsoft.com/office/drawing/2014/main" id="{42B29C9A-B765-BEEB-D235-47B8999573E3}"/>
              </a:ext>
            </a:extLst>
          </p:cNvPr>
          <p:cNvPicPr>
            <a:picLocks noChangeAspect="1"/>
          </p:cNvPicPr>
          <p:nvPr/>
        </p:nvPicPr>
        <p:blipFill>
          <a:blip r:embed="rId7"/>
          <a:stretch>
            <a:fillRect/>
          </a:stretch>
        </p:blipFill>
        <p:spPr>
          <a:xfrm>
            <a:off x="6739627" y="4926116"/>
            <a:ext cx="4238625" cy="982372"/>
          </a:xfrm>
          <a:prstGeom prst="rect">
            <a:avLst/>
          </a:prstGeom>
        </p:spPr>
      </p:pic>
    </p:spTree>
    <p:extLst>
      <p:ext uri="{BB962C8B-B14F-4D97-AF65-F5344CB8AC3E}">
        <p14:creationId xmlns:p14="http://schemas.microsoft.com/office/powerpoint/2010/main" val="29031413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CE946F-F39B-49EA-D3F6-60E5CDDCC1DC}"/>
              </a:ext>
            </a:extLst>
          </p:cNvPr>
          <p:cNvSpPr>
            <a:spLocks noGrp="1"/>
          </p:cNvSpPr>
          <p:nvPr>
            <p:ph type="title"/>
          </p:nvPr>
        </p:nvSpPr>
        <p:spPr/>
        <p:txBody>
          <a:bodyPr/>
          <a:lstStyle/>
          <a:p>
            <a:r>
              <a:rPr lang="de-DE" dirty="0"/>
              <a:t>Add Logger</a:t>
            </a:r>
          </a:p>
        </p:txBody>
      </p:sp>
      <p:sp>
        <p:nvSpPr>
          <p:cNvPr id="3" name="Inhaltsplatzhalter 2">
            <a:extLst>
              <a:ext uri="{FF2B5EF4-FFF2-40B4-BE49-F238E27FC236}">
                <a16:creationId xmlns:a16="http://schemas.microsoft.com/office/drawing/2014/main" id="{35A31A5D-2DC3-8E34-912A-72034BCF2B0E}"/>
              </a:ext>
            </a:extLst>
          </p:cNvPr>
          <p:cNvSpPr>
            <a:spLocks noGrp="1"/>
          </p:cNvSpPr>
          <p:nvPr>
            <p:ph idx="1"/>
          </p:nvPr>
        </p:nvSpPr>
        <p:spPr/>
        <p:txBody>
          <a:bodyPr>
            <a:normAutofit lnSpcReduction="10000"/>
          </a:bodyPr>
          <a:lstStyle/>
          <a:p>
            <a:r>
              <a:rPr lang="de-DE" dirty="0"/>
              <a:t>Wir nutzen den slf4j Logger.</a:t>
            </a:r>
          </a:p>
          <a:p>
            <a:r>
              <a:rPr lang="de-DE" dirty="0"/>
              <a:t>Andere Logger können konfiguriert werden.</a:t>
            </a:r>
          </a:p>
          <a:p>
            <a:r>
              <a:rPr lang="de-DE" dirty="0"/>
              <a:t>Alle Einstellungen können in </a:t>
            </a:r>
            <a:r>
              <a:rPr lang="de-DE" dirty="0" err="1"/>
              <a:t>application.properties</a:t>
            </a:r>
            <a:r>
              <a:rPr lang="de-DE" dirty="0"/>
              <a:t> vorgenommen werden.</a:t>
            </a:r>
          </a:p>
          <a:p>
            <a:r>
              <a:rPr lang="de-DE" dirty="0"/>
              <a:t>Ausgabearten:</a:t>
            </a:r>
          </a:p>
          <a:p>
            <a:pPr lvl="1"/>
            <a:r>
              <a:rPr lang="de-DE" dirty="0"/>
              <a:t>trace</a:t>
            </a:r>
          </a:p>
          <a:p>
            <a:pPr lvl="1"/>
            <a:r>
              <a:rPr lang="de-DE" dirty="0" err="1"/>
              <a:t>debug</a:t>
            </a:r>
            <a:endParaRPr lang="de-DE" dirty="0"/>
          </a:p>
          <a:p>
            <a:pPr lvl="1"/>
            <a:r>
              <a:rPr lang="de-DE" dirty="0" err="1"/>
              <a:t>info</a:t>
            </a:r>
            <a:endParaRPr lang="de-DE" dirty="0"/>
          </a:p>
          <a:p>
            <a:pPr lvl="1"/>
            <a:r>
              <a:rPr lang="de-DE" dirty="0"/>
              <a:t>warn</a:t>
            </a:r>
          </a:p>
          <a:p>
            <a:pPr lvl="1"/>
            <a:r>
              <a:rPr lang="de-DE" dirty="0" err="1"/>
              <a:t>error</a:t>
            </a:r>
            <a:endParaRPr lang="de-DE" dirty="0"/>
          </a:p>
        </p:txBody>
      </p:sp>
      <p:pic>
        <p:nvPicPr>
          <p:cNvPr id="5" name="Grafik 4">
            <a:extLst>
              <a:ext uri="{FF2B5EF4-FFF2-40B4-BE49-F238E27FC236}">
                <a16:creationId xmlns:a16="http://schemas.microsoft.com/office/drawing/2014/main" id="{20874756-A1E7-82A2-6458-CAA8D4A3640A}"/>
              </a:ext>
            </a:extLst>
          </p:cNvPr>
          <p:cNvPicPr>
            <a:picLocks noChangeAspect="1"/>
          </p:cNvPicPr>
          <p:nvPr/>
        </p:nvPicPr>
        <p:blipFill>
          <a:blip r:embed="rId2"/>
          <a:stretch>
            <a:fillRect/>
          </a:stretch>
        </p:blipFill>
        <p:spPr>
          <a:xfrm>
            <a:off x="4210050" y="3429000"/>
            <a:ext cx="7143750" cy="2543175"/>
          </a:xfrm>
          <a:prstGeom prst="rect">
            <a:avLst/>
          </a:prstGeom>
        </p:spPr>
      </p:pic>
    </p:spTree>
    <p:extLst>
      <p:ext uri="{BB962C8B-B14F-4D97-AF65-F5344CB8AC3E}">
        <p14:creationId xmlns:p14="http://schemas.microsoft.com/office/powerpoint/2010/main" val="19018905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9518EA-6ABC-4835-F1B5-2FFA2AA06E22}"/>
              </a:ext>
            </a:extLst>
          </p:cNvPr>
          <p:cNvSpPr>
            <a:spLocks noGrp="1"/>
          </p:cNvSpPr>
          <p:nvPr>
            <p:ph type="title"/>
          </p:nvPr>
        </p:nvSpPr>
        <p:spPr/>
        <p:txBody>
          <a:bodyPr/>
          <a:lstStyle/>
          <a:p>
            <a:r>
              <a:rPr lang="de-DE" dirty="0">
                <a:hlinkClick r:id="rId2"/>
              </a:rPr>
              <a:t>Projekt Lombok</a:t>
            </a:r>
            <a:endParaRPr lang="de-DE" dirty="0"/>
          </a:p>
        </p:txBody>
      </p:sp>
      <p:sp>
        <p:nvSpPr>
          <p:cNvPr id="3" name="Inhaltsplatzhalter 2">
            <a:extLst>
              <a:ext uri="{FF2B5EF4-FFF2-40B4-BE49-F238E27FC236}">
                <a16:creationId xmlns:a16="http://schemas.microsoft.com/office/drawing/2014/main" id="{79D38018-BDD0-DA6D-0CD4-965CD8E3D115}"/>
              </a:ext>
            </a:extLst>
          </p:cNvPr>
          <p:cNvSpPr>
            <a:spLocks noGrp="1"/>
          </p:cNvSpPr>
          <p:nvPr>
            <p:ph idx="1"/>
          </p:nvPr>
        </p:nvSpPr>
        <p:spPr>
          <a:xfrm>
            <a:off x="838200" y="1825625"/>
            <a:ext cx="4755776" cy="4351338"/>
          </a:xfrm>
        </p:spPr>
        <p:txBody>
          <a:bodyPr/>
          <a:lstStyle/>
          <a:p>
            <a:r>
              <a:rPr lang="de-DE" dirty="0"/>
              <a:t>Bibliothek, die den </a:t>
            </a:r>
            <a:r>
              <a:rPr lang="de-DE" dirty="0" err="1"/>
              <a:t>Javacode</a:t>
            </a:r>
            <a:r>
              <a:rPr lang="de-DE" dirty="0"/>
              <a:t> reduziert.</a:t>
            </a:r>
          </a:p>
          <a:p>
            <a:r>
              <a:rPr lang="de-DE" dirty="0"/>
              <a:t>Entfernt </a:t>
            </a:r>
            <a:r>
              <a:rPr lang="de-DE" dirty="0" err="1"/>
              <a:t>Boilerplate</a:t>
            </a:r>
            <a:r>
              <a:rPr lang="de-DE" dirty="0"/>
              <a:t> Code und ersetzt diese durch einige Annotationen.</a:t>
            </a:r>
          </a:p>
          <a:p>
            <a:r>
              <a:rPr lang="de-DE" dirty="0"/>
              <a:t>Der Code wird dann erst zur </a:t>
            </a:r>
            <a:r>
              <a:rPr lang="de-DE" dirty="0" err="1"/>
              <a:t>Compilezeit</a:t>
            </a:r>
            <a:r>
              <a:rPr lang="de-DE" dirty="0"/>
              <a:t> erstellt</a:t>
            </a:r>
          </a:p>
        </p:txBody>
      </p:sp>
      <p:pic>
        <p:nvPicPr>
          <p:cNvPr id="5" name="Grafik 4">
            <a:extLst>
              <a:ext uri="{FF2B5EF4-FFF2-40B4-BE49-F238E27FC236}">
                <a16:creationId xmlns:a16="http://schemas.microsoft.com/office/drawing/2014/main" id="{0481E984-35A0-9693-AB4F-F0BF12F7908A}"/>
              </a:ext>
            </a:extLst>
          </p:cNvPr>
          <p:cNvPicPr>
            <a:picLocks noChangeAspect="1"/>
          </p:cNvPicPr>
          <p:nvPr/>
        </p:nvPicPr>
        <p:blipFill>
          <a:blip r:embed="rId3"/>
          <a:stretch>
            <a:fillRect/>
          </a:stretch>
        </p:blipFill>
        <p:spPr>
          <a:xfrm>
            <a:off x="5912224" y="913839"/>
            <a:ext cx="5638800" cy="4895850"/>
          </a:xfrm>
          <a:prstGeom prst="rect">
            <a:avLst/>
          </a:prstGeom>
        </p:spPr>
      </p:pic>
    </p:spTree>
    <p:extLst>
      <p:ext uri="{BB962C8B-B14F-4D97-AF65-F5344CB8AC3E}">
        <p14:creationId xmlns:p14="http://schemas.microsoft.com/office/powerpoint/2010/main" val="1949945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6F5B99-6D8A-C18E-8196-CF2EBF689666}"/>
              </a:ext>
            </a:extLst>
          </p:cNvPr>
          <p:cNvSpPr>
            <a:spLocks noGrp="1"/>
          </p:cNvSpPr>
          <p:nvPr>
            <p:ph type="title"/>
          </p:nvPr>
        </p:nvSpPr>
        <p:spPr/>
        <p:txBody>
          <a:bodyPr/>
          <a:lstStyle/>
          <a:p>
            <a:r>
              <a:rPr lang="de-DE" dirty="0"/>
              <a:t>Die Drei Säulen von Spring</a:t>
            </a:r>
          </a:p>
        </p:txBody>
      </p:sp>
      <p:sp>
        <p:nvSpPr>
          <p:cNvPr id="3" name="Inhaltsplatzhalter 2">
            <a:extLst>
              <a:ext uri="{FF2B5EF4-FFF2-40B4-BE49-F238E27FC236}">
                <a16:creationId xmlns:a16="http://schemas.microsoft.com/office/drawing/2014/main" id="{3DDAF060-E111-0CBB-95EA-870E8713F986}"/>
              </a:ext>
            </a:extLst>
          </p:cNvPr>
          <p:cNvSpPr>
            <a:spLocks noGrp="1"/>
          </p:cNvSpPr>
          <p:nvPr>
            <p:ph idx="1"/>
          </p:nvPr>
        </p:nvSpPr>
        <p:spPr/>
        <p:txBody>
          <a:bodyPr/>
          <a:lstStyle/>
          <a:p>
            <a:r>
              <a:rPr lang="de-DE" dirty="0"/>
              <a:t>Spring </a:t>
            </a:r>
            <a:r>
              <a:rPr lang="de-DE" dirty="0" err="1"/>
              <a:t>Application</a:t>
            </a:r>
            <a:r>
              <a:rPr lang="de-DE" dirty="0"/>
              <a:t> </a:t>
            </a:r>
            <a:r>
              <a:rPr lang="de-DE" dirty="0" err="1"/>
              <a:t>Context</a:t>
            </a:r>
            <a:r>
              <a:rPr lang="de-DE" dirty="0"/>
              <a:t> (</a:t>
            </a:r>
            <a:r>
              <a:rPr lang="de-DE" dirty="0" err="1"/>
              <a:t>Context</a:t>
            </a:r>
            <a:r>
              <a:rPr lang="de-DE" dirty="0"/>
              <a:t>)</a:t>
            </a:r>
          </a:p>
          <a:p>
            <a:r>
              <a:rPr lang="de-DE" dirty="0" err="1"/>
              <a:t>Dependency</a:t>
            </a:r>
            <a:r>
              <a:rPr lang="de-DE" dirty="0"/>
              <a:t> </a:t>
            </a:r>
            <a:r>
              <a:rPr lang="de-DE" dirty="0" err="1"/>
              <a:t>Injection</a:t>
            </a:r>
            <a:r>
              <a:rPr lang="de-DE" dirty="0"/>
              <a:t> (DI)</a:t>
            </a:r>
          </a:p>
          <a:p>
            <a:r>
              <a:rPr lang="de-DE" dirty="0"/>
              <a:t>Aspekt-orientierte Programmierung (AOR)</a:t>
            </a:r>
          </a:p>
        </p:txBody>
      </p:sp>
    </p:spTree>
    <p:extLst>
      <p:ext uri="{BB962C8B-B14F-4D97-AF65-F5344CB8AC3E}">
        <p14:creationId xmlns:p14="http://schemas.microsoft.com/office/powerpoint/2010/main" val="33575229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75A7BE-7B3D-7085-3478-0E273DFB8020}"/>
              </a:ext>
            </a:extLst>
          </p:cNvPr>
          <p:cNvSpPr>
            <a:spLocks noGrp="1"/>
          </p:cNvSpPr>
          <p:nvPr>
            <p:ph type="title"/>
          </p:nvPr>
        </p:nvSpPr>
        <p:spPr/>
        <p:txBody>
          <a:bodyPr/>
          <a:lstStyle/>
          <a:p>
            <a:r>
              <a:rPr lang="de-DE" dirty="0"/>
              <a:t>Projekt Lombok Plugin</a:t>
            </a:r>
          </a:p>
        </p:txBody>
      </p:sp>
      <p:sp>
        <p:nvSpPr>
          <p:cNvPr id="3" name="Inhaltsplatzhalter 2">
            <a:extLst>
              <a:ext uri="{FF2B5EF4-FFF2-40B4-BE49-F238E27FC236}">
                <a16:creationId xmlns:a16="http://schemas.microsoft.com/office/drawing/2014/main" id="{B51DD3E5-5931-08FA-B980-A7211C4B6C2B}"/>
              </a:ext>
            </a:extLst>
          </p:cNvPr>
          <p:cNvSpPr>
            <a:spLocks noGrp="1"/>
          </p:cNvSpPr>
          <p:nvPr>
            <p:ph idx="1"/>
          </p:nvPr>
        </p:nvSpPr>
        <p:spPr>
          <a:xfrm>
            <a:off x="838200" y="1825625"/>
            <a:ext cx="4271682" cy="4351338"/>
          </a:xfrm>
        </p:spPr>
        <p:txBody>
          <a:bodyPr/>
          <a:lstStyle/>
          <a:p>
            <a:r>
              <a:rPr lang="de-DE" dirty="0"/>
              <a:t>Plugin muss aktiviert werden, damit die IDE weiß, dass Getter/Setter usw. über Lombok bereitgestellt werden.</a:t>
            </a:r>
          </a:p>
        </p:txBody>
      </p:sp>
      <p:pic>
        <p:nvPicPr>
          <p:cNvPr id="5" name="Grafik 4">
            <a:extLst>
              <a:ext uri="{FF2B5EF4-FFF2-40B4-BE49-F238E27FC236}">
                <a16:creationId xmlns:a16="http://schemas.microsoft.com/office/drawing/2014/main" id="{80F32A2F-2B6A-67F7-0D08-3CFBF9CF9649}"/>
              </a:ext>
            </a:extLst>
          </p:cNvPr>
          <p:cNvPicPr>
            <a:picLocks noChangeAspect="1"/>
          </p:cNvPicPr>
          <p:nvPr/>
        </p:nvPicPr>
        <p:blipFill>
          <a:blip r:embed="rId2"/>
          <a:stretch>
            <a:fillRect/>
          </a:stretch>
        </p:blipFill>
        <p:spPr>
          <a:xfrm>
            <a:off x="5007480" y="1485106"/>
            <a:ext cx="6758155" cy="5032375"/>
          </a:xfrm>
          <a:prstGeom prst="rect">
            <a:avLst/>
          </a:prstGeom>
        </p:spPr>
      </p:pic>
      <p:pic>
        <p:nvPicPr>
          <p:cNvPr id="7" name="Grafik 6">
            <a:extLst>
              <a:ext uri="{FF2B5EF4-FFF2-40B4-BE49-F238E27FC236}">
                <a16:creationId xmlns:a16="http://schemas.microsoft.com/office/drawing/2014/main" id="{A7DDF079-EB58-A560-8053-11976D2D99C7}"/>
              </a:ext>
            </a:extLst>
          </p:cNvPr>
          <p:cNvPicPr>
            <a:picLocks noChangeAspect="1"/>
          </p:cNvPicPr>
          <p:nvPr/>
        </p:nvPicPr>
        <p:blipFill>
          <a:blip r:embed="rId3"/>
          <a:stretch>
            <a:fillRect/>
          </a:stretch>
        </p:blipFill>
        <p:spPr>
          <a:xfrm>
            <a:off x="693084" y="4968875"/>
            <a:ext cx="3867150" cy="1524000"/>
          </a:xfrm>
          <a:prstGeom prst="rect">
            <a:avLst/>
          </a:prstGeom>
        </p:spPr>
      </p:pic>
    </p:spTree>
    <p:extLst>
      <p:ext uri="{BB962C8B-B14F-4D97-AF65-F5344CB8AC3E}">
        <p14:creationId xmlns:p14="http://schemas.microsoft.com/office/powerpoint/2010/main" val="34756333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4A8794-B10A-889D-5C29-911CC57312D5}"/>
              </a:ext>
            </a:extLst>
          </p:cNvPr>
          <p:cNvSpPr>
            <a:spLocks noGrp="1"/>
          </p:cNvSpPr>
          <p:nvPr>
            <p:ph type="title"/>
          </p:nvPr>
        </p:nvSpPr>
        <p:spPr/>
        <p:txBody>
          <a:bodyPr/>
          <a:lstStyle/>
          <a:p>
            <a:r>
              <a:rPr lang="de-DE" dirty="0"/>
              <a:t>Equals und </a:t>
            </a:r>
            <a:r>
              <a:rPr lang="de-DE" dirty="0" err="1"/>
              <a:t>Hashcode</a:t>
            </a:r>
            <a:r>
              <a:rPr lang="de-DE" dirty="0"/>
              <a:t> von DTOs</a:t>
            </a:r>
          </a:p>
        </p:txBody>
      </p:sp>
      <p:sp>
        <p:nvSpPr>
          <p:cNvPr id="3" name="Inhaltsplatzhalter 2">
            <a:extLst>
              <a:ext uri="{FF2B5EF4-FFF2-40B4-BE49-F238E27FC236}">
                <a16:creationId xmlns:a16="http://schemas.microsoft.com/office/drawing/2014/main" id="{50007F5E-9C6B-A233-18EA-5A649B03B94D}"/>
              </a:ext>
            </a:extLst>
          </p:cNvPr>
          <p:cNvSpPr>
            <a:spLocks noGrp="1"/>
          </p:cNvSpPr>
          <p:nvPr>
            <p:ph idx="1"/>
          </p:nvPr>
        </p:nvSpPr>
        <p:spPr/>
        <p:txBody>
          <a:bodyPr/>
          <a:lstStyle/>
          <a:p>
            <a:r>
              <a:rPr lang="de-DE" dirty="0"/>
              <a:t>Wir können Lombok dazu nutzen, um uns die </a:t>
            </a:r>
            <a:r>
              <a:rPr lang="de-DE" dirty="0" err="1"/>
              <a:t>hashcode</a:t>
            </a:r>
            <a:r>
              <a:rPr lang="de-DE" dirty="0"/>
              <a:t>() und </a:t>
            </a:r>
            <a:r>
              <a:rPr lang="de-DE" dirty="0" err="1"/>
              <a:t>equals</a:t>
            </a:r>
            <a:r>
              <a:rPr lang="de-DE" dirty="0"/>
              <a:t>() Methoden erzeugen zu lassen.</a:t>
            </a:r>
          </a:p>
          <a:p>
            <a:r>
              <a:rPr lang="de-DE" dirty="0"/>
              <a:t>Hier ist es wichtig, ausschließlich den Primary Key zu verwenden, da es sonst zu erheblichen Laufzeiteinbußen kommen kann.</a:t>
            </a:r>
          </a:p>
        </p:txBody>
      </p:sp>
      <p:pic>
        <p:nvPicPr>
          <p:cNvPr id="7" name="Grafik 6">
            <a:extLst>
              <a:ext uri="{FF2B5EF4-FFF2-40B4-BE49-F238E27FC236}">
                <a16:creationId xmlns:a16="http://schemas.microsoft.com/office/drawing/2014/main" id="{5F1B7942-D823-A8C5-A795-66CB78F02C98}"/>
              </a:ext>
            </a:extLst>
          </p:cNvPr>
          <p:cNvPicPr>
            <a:picLocks noChangeAspect="1"/>
          </p:cNvPicPr>
          <p:nvPr/>
        </p:nvPicPr>
        <p:blipFill>
          <a:blip r:embed="rId2"/>
          <a:stretch>
            <a:fillRect/>
          </a:stretch>
        </p:blipFill>
        <p:spPr>
          <a:xfrm>
            <a:off x="1602581" y="3893343"/>
            <a:ext cx="8886825" cy="2543175"/>
          </a:xfrm>
          <a:prstGeom prst="rect">
            <a:avLst/>
          </a:prstGeom>
        </p:spPr>
      </p:pic>
    </p:spTree>
    <p:extLst>
      <p:ext uri="{BB962C8B-B14F-4D97-AF65-F5344CB8AC3E}">
        <p14:creationId xmlns:p14="http://schemas.microsoft.com/office/powerpoint/2010/main" val="21209883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46957-BACE-D36C-6E83-7A7138F6389D}"/>
              </a:ext>
            </a:extLst>
          </p:cNvPr>
          <p:cNvSpPr>
            <a:spLocks noGrp="1"/>
          </p:cNvSpPr>
          <p:nvPr>
            <p:ph type="title"/>
          </p:nvPr>
        </p:nvSpPr>
        <p:spPr/>
        <p:txBody>
          <a:bodyPr/>
          <a:lstStyle/>
          <a:p>
            <a:r>
              <a:rPr lang="de-DE" dirty="0"/>
              <a:t>Lombok in Aktion</a:t>
            </a:r>
          </a:p>
        </p:txBody>
      </p:sp>
      <p:pic>
        <p:nvPicPr>
          <p:cNvPr id="5" name="Grafik 4">
            <a:extLst>
              <a:ext uri="{FF2B5EF4-FFF2-40B4-BE49-F238E27FC236}">
                <a16:creationId xmlns:a16="http://schemas.microsoft.com/office/drawing/2014/main" id="{3D3D34E7-9CCE-DB27-2034-B7A3B89172B3}"/>
              </a:ext>
            </a:extLst>
          </p:cNvPr>
          <p:cNvPicPr>
            <a:picLocks noChangeAspect="1"/>
          </p:cNvPicPr>
          <p:nvPr/>
        </p:nvPicPr>
        <p:blipFill>
          <a:blip r:embed="rId2"/>
          <a:stretch>
            <a:fillRect/>
          </a:stretch>
        </p:blipFill>
        <p:spPr>
          <a:xfrm>
            <a:off x="2735076" y="5804925"/>
            <a:ext cx="7972425" cy="314325"/>
          </a:xfrm>
          <a:prstGeom prst="rect">
            <a:avLst/>
          </a:prstGeom>
          <a:effectLst>
            <a:glow rad="101600">
              <a:schemeClr val="accent5">
                <a:satMod val="175000"/>
                <a:alpha val="40000"/>
              </a:schemeClr>
            </a:glow>
          </a:effectLst>
        </p:spPr>
      </p:pic>
      <p:pic>
        <p:nvPicPr>
          <p:cNvPr id="7" name="Grafik 6">
            <a:extLst>
              <a:ext uri="{FF2B5EF4-FFF2-40B4-BE49-F238E27FC236}">
                <a16:creationId xmlns:a16="http://schemas.microsoft.com/office/drawing/2014/main" id="{B4D221A2-E388-6F87-08AE-FCB19144217B}"/>
              </a:ext>
            </a:extLst>
          </p:cNvPr>
          <p:cNvPicPr>
            <a:picLocks noChangeAspect="1"/>
          </p:cNvPicPr>
          <p:nvPr/>
        </p:nvPicPr>
        <p:blipFill>
          <a:blip r:embed="rId3"/>
          <a:stretch>
            <a:fillRect/>
          </a:stretch>
        </p:blipFill>
        <p:spPr>
          <a:xfrm>
            <a:off x="4063981" y="1634679"/>
            <a:ext cx="4972050" cy="3790950"/>
          </a:xfrm>
          <a:prstGeom prst="rect">
            <a:avLst/>
          </a:prstGeom>
        </p:spPr>
      </p:pic>
      <p:cxnSp>
        <p:nvCxnSpPr>
          <p:cNvPr id="17" name="Gerader Verbinder 16">
            <a:extLst>
              <a:ext uri="{FF2B5EF4-FFF2-40B4-BE49-F238E27FC236}">
                <a16:creationId xmlns:a16="http://schemas.microsoft.com/office/drawing/2014/main" id="{5442C731-6754-3326-9C41-5CEDB953CBE6}"/>
              </a:ext>
            </a:extLst>
          </p:cNvPr>
          <p:cNvCxnSpPr/>
          <p:nvPr/>
        </p:nvCxnSpPr>
        <p:spPr>
          <a:xfrm>
            <a:off x="5338482" y="2561665"/>
            <a:ext cx="402067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AC1A0D40-8EAB-9118-D246-88482E357C6E}"/>
              </a:ext>
            </a:extLst>
          </p:cNvPr>
          <p:cNvCxnSpPr>
            <a:cxnSpLocks/>
          </p:cNvCxnSpPr>
          <p:nvPr/>
        </p:nvCxnSpPr>
        <p:spPr>
          <a:xfrm>
            <a:off x="9359153" y="2561665"/>
            <a:ext cx="0" cy="32432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Flussdiagramm: Prozess 21">
            <a:extLst>
              <a:ext uri="{FF2B5EF4-FFF2-40B4-BE49-F238E27FC236}">
                <a16:creationId xmlns:a16="http://schemas.microsoft.com/office/drawing/2014/main" id="{090668BC-5959-1661-38E0-E76696C61970}"/>
              </a:ext>
            </a:extLst>
          </p:cNvPr>
          <p:cNvSpPr/>
          <p:nvPr/>
        </p:nvSpPr>
        <p:spPr>
          <a:xfrm>
            <a:off x="4616825" y="1842103"/>
            <a:ext cx="1479176" cy="813691"/>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23" name="Textfeld 22">
            <a:extLst>
              <a:ext uri="{FF2B5EF4-FFF2-40B4-BE49-F238E27FC236}">
                <a16:creationId xmlns:a16="http://schemas.microsoft.com/office/drawing/2014/main" id="{7BA2CE04-4CA5-342E-1C34-AA4974D61A1E}"/>
              </a:ext>
            </a:extLst>
          </p:cNvPr>
          <p:cNvSpPr txBox="1"/>
          <p:nvPr/>
        </p:nvSpPr>
        <p:spPr>
          <a:xfrm>
            <a:off x="6166430" y="1961682"/>
            <a:ext cx="2869601" cy="369332"/>
          </a:xfrm>
          <a:prstGeom prst="rect">
            <a:avLst/>
          </a:prstGeom>
          <a:noFill/>
        </p:spPr>
        <p:txBody>
          <a:bodyPr wrap="square" rtlCol="0">
            <a:spAutoFit/>
          </a:bodyPr>
          <a:lstStyle/>
          <a:p>
            <a:r>
              <a:rPr lang="de-DE" dirty="0">
                <a:solidFill>
                  <a:schemeClr val="accent2"/>
                </a:solidFill>
              </a:rPr>
              <a:t>Lombok Annotationen</a:t>
            </a:r>
          </a:p>
        </p:txBody>
      </p:sp>
      <p:sp>
        <p:nvSpPr>
          <p:cNvPr id="3" name="Textfeld 2">
            <a:extLst>
              <a:ext uri="{FF2B5EF4-FFF2-40B4-BE49-F238E27FC236}">
                <a16:creationId xmlns:a16="http://schemas.microsoft.com/office/drawing/2014/main" id="{6209F04C-5BD4-44CB-10E7-A2F4A4B05FE6}"/>
              </a:ext>
            </a:extLst>
          </p:cNvPr>
          <p:cNvSpPr txBox="1"/>
          <p:nvPr/>
        </p:nvSpPr>
        <p:spPr>
          <a:xfrm>
            <a:off x="9843248" y="1842103"/>
            <a:ext cx="2111188" cy="923330"/>
          </a:xfrm>
          <a:prstGeom prst="rect">
            <a:avLst/>
          </a:prstGeom>
          <a:noFill/>
        </p:spPr>
        <p:txBody>
          <a:bodyPr wrap="square" rtlCol="0">
            <a:spAutoFit/>
          </a:bodyPr>
          <a:lstStyle/>
          <a:p>
            <a:r>
              <a:rPr lang="de-DE" dirty="0"/>
              <a:t>Es gibt auch inzwischen Records in Java</a:t>
            </a:r>
          </a:p>
        </p:txBody>
      </p:sp>
    </p:spTree>
    <p:extLst>
      <p:ext uri="{BB962C8B-B14F-4D97-AF65-F5344CB8AC3E}">
        <p14:creationId xmlns:p14="http://schemas.microsoft.com/office/powerpoint/2010/main" val="36487241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64711D-1D3B-E0A3-B28D-8EF92AC9A69F}"/>
              </a:ext>
            </a:extLst>
          </p:cNvPr>
          <p:cNvSpPr>
            <a:spLocks noGrp="1"/>
          </p:cNvSpPr>
          <p:nvPr>
            <p:ph type="title"/>
          </p:nvPr>
        </p:nvSpPr>
        <p:spPr/>
        <p:txBody>
          <a:bodyPr/>
          <a:lstStyle/>
          <a:p>
            <a:r>
              <a:rPr lang="de-DE" dirty="0"/>
              <a:t>@ResponseStatus</a:t>
            </a:r>
          </a:p>
        </p:txBody>
      </p:sp>
      <p:sp>
        <p:nvSpPr>
          <p:cNvPr id="3" name="Inhaltsplatzhalter 2">
            <a:extLst>
              <a:ext uri="{FF2B5EF4-FFF2-40B4-BE49-F238E27FC236}">
                <a16:creationId xmlns:a16="http://schemas.microsoft.com/office/drawing/2014/main" id="{77CF4C15-2C23-5C3D-AF35-E28C89AB5600}"/>
              </a:ext>
            </a:extLst>
          </p:cNvPr>
          <p:cNvSpPr>
            <a:spLocks noGrp="1"/>
          </p:cNvSpPr>
          <p:nvPr>
            <p:ph idx="1"/>
          </p:nvPr>
        </p:nvSpPr>
        <p:spPr/>
        <p:txBody>
          <a:bodyPr/>
          <a:lstStyle/>
          <a:p>
            <a:r>
              <a:rPr lang="de-DE" dirty="0"/>
              <a:t>Die Annotation @ResponseStatus erlaubt es einfach den http-Status der Response zu setzen, ohne eine neue </a:t>
            </a:r>
            <a:r>
              <a:rPr lang="de-DE" dirty="0" err="1"/>
              <a:t>ResponseEntity</a:t>
            </a:r>
            <a:r>
              <a:rPr lang="de-DE" dirty="0"/>
              <a:t> zu instanziieren und zu befüllen.</a:t>
            </a:r>
          </a:p>
          <a:p>
            <a:r>
              <a:rPr lang="de-DE" dirty="0" err="1"/>
              <a:t>HttpStatus</a:t>
            </a:r>
            <a:r>
              <a:rPr lang="de-DE" dirty="0"/>
              <a:t>:</a:t>
            </a:r>
          </a:p>
          <a:p>
            <a:pPr lvl="1"/>
            <a:r>
              <a:rPr lang="de-DE" dirty="0"/>
              <a:t>200: OK</a:t>
            </a:r>
          </a:p>
          <a:p>
            <a:pPr lvl="1"/>
            <a:r>
              <a:rPr lang="de-DE" dirty="0"/>
              <a:t>201: OK und erfolgreiches speichern bei Post/Put</a:t>
            </a:r>
          </a:p>
          <a:p>
            <a:pPr lvl="1"/>
            <a:r>
              <a:rPr lang="de-DE" dirty="0"/>
              <a:t>400: Fail, da Anfrage nicht für den Server verständlich ist</a:t>
            </a:r>
          </a:p>
          <a:p>
            <a:pPr lvl="1"/>
            <a:r>
              <a:rPr lang="de-DE" dirty="0"/>
              <a:t>404: Fail. Obwohl Anfrage korrekt ist, kann der Server sie nicht beantworten.</a:t>
            </a:r>
          </a:p>
        </p:txBody>
      </p:sp>
    </p:spTree>
    <p:extLst>
      <p:ext uri="{BB962C8B-B14F-4D97-AF65-F5344CB8AC3E}">
        <p14:creationId xmlns:p14="http://schemas.microsoft.com/office/powerpoint/2010/main" val="32260460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EF8875-8171-082B-FD63-697E84A0BD57}"/>
              </a:ext>
            </a:extLst>
          </p:cNvPr>
          <p:cNvSpPr>
            <a:spLocks noGrp="1"/>
          </p:cNvSpPr>
          <p:nvPr>
            <p:ph type="title"/>
          </p:nvPr>
        </p:nvSpPr>
        <p:spPr/>
        <p:txBody>
          <a:bodyPr/>
          <a:lstStyle/>
          <a:p>
            <a:r>
              <a:rPr lang="de-DE" dirty="0"/>
              <a:t>Exception Handling mit @RestControllerAdvice</a:t>
            </a:r>
          </a:p>
        </p:txBody>
      </p:sp>
      <p:sp>
        <p:nvSpPr>
          <p:cNvPr id="3" name="Inhaltsplatzhalter 2">
            <a:extLst>
              <a:ext uri="{FF2B5EF4-FFF2-40B4-BE49-F238E27FC236}">
                <a16:creationId xmlns:a16="http://schemas.microsoft.com/office/drawing/2014/main" id="{6174D9CE-287A-CF61-5D87-C6D265D0484D}"/>
              </a:ext>
            </a:extLst>
          </p:cNvPr>
          <p:cNvSpPr>
            <a:spLocks noGrp="1"/>
          </p:cNvSpPr>
          <p:nvPr>
            <p:ph idx="1"/>
          </p:nvPr>
        </p:nvSpPr>
        <p:spPr/>
        <p:txBody>
          <a:bodyPr/>
          <a:lstStyle/>
          <a:p>
            <a:r>
              <a:rPr lang="de-DE" dirty="0"/>
              <a:t>AOP-basierend.</a:t>
            </a:r>
          </a:p>
          <a:p>
            <a:r>
              <a:rPr lang="de-DE" dirty="0"/>
              <a:t>Über @RestControllerAdvice kann eingestellt werden, für welche Packages der Advice gilt.</a:t>
            </a:r>
          </a:p>
          <a:p>
            <a:r>
              <a:rPr lang="de-DE" dirty="0"/>
              <a:t>Gut: Alles ist zentral geregelt.</a:t>
            </a:r>
          </a:p>
        </p:txBody>
      </p:sp>
      <p:pic>
        <p:nvPicPr>
          <p:cNvPr id="5" name="Grafik 4">
            <a:extLst>
              <a:ext uri="{FF2B5EF4-FFF2-40B4-BE49-F238E27FC236}">
                <a16:creationId xmlns:a16="http://schemas.microsoft.com/office/drawing/2014/main" id="{15EB038E-DA27-ED15-5001-30A7F0809C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9141" y="3732995"/>
            <a:ext cx="6688373" cy="2943225"/>
          </a:xfrm>
          <a:prstGeom prst="rect">
            <a:avLst/>
          </a:prstGeom>
          <a:effectLst>
            <a:glow rad="139700">
              <a:srgbClr val="FF0000">
                <a:alpha val="40000"/>
              </a:srgbClr>
            </a:glow>
          </a:effectLst>
        </p:spPr>
      </p:pic>
      <p:sp>
        <p:nvSpPr>
          <p:cNvPr id="7" name="Flussdiagramm: Prozess 6">
            <a:extLst>
              <a:ext uri="{FF2B5EF4-FFF2-40B4-BE49-F238E27FC236}">
                <a16:creationId xmlns:a16="http://schemas.microsoft.com/office/drawing/2014/main" id="{88E0FA03-2463-31D8-08B9-AE619707104F}"/>
              </a:ext>
            </a:extLst>
          </p:cNvPr>
          <p:cNvSpPr/>
          <p:nvPr/>
        </p:nvSpPr>
        <p:spPr>
          <a:xfrm>
            <a:off x="3270646" y="3732995"/>
            <a:ext cx="2027864" cy="219519"/>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8" name="Flussdiagramm: Prozess 7">
            <a:extLst>
              <a:ext uri="{FF2B5EF4-FFF2-40B4-BE49-F238E27FC236}">
                <a16:creationId xmlns:a16="http://schemas.microsoft.com/office/drawing/2014/main" id="{FA94544B-6D7C-E6A8-3C87-45B6F4F58FAB}"/>
              </a:ext>
            </a:extLst>
          </p:cNvPr>
          <p:cNvSpPr/>
          <p:nvPr/>
        </p:nvSpPr>
        <p:spPr>
          <a:xfrm>
            <a:off x="3687033" y="4801378"/>
            <a:ext cx="5281603" cy="219519"/>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34551795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6A2AE9-7095-9776-9CD6-D030CBCD1A6B}"/>
              </a:ext>
            </a:extLst>
          </p:cNvPr>
          <p:cNvSpPr>
            <a:spLocks noGrp="1"/>
          </p:cNvSpPr>
          <p:nvPr>
            <p:ph type="title"/>
          </p:nvPr>
        </p:nvSpPr>
        <p:spPr/>
        <p:txBody>
          <a:bodyPr/>
          <a:lstStyle/>
          <a:p>
            <a:r>
              <a:rPr lang="de-DE" dirty="0" err="1"/>
              <a:t>ResponseStatusException</a:t>
            </a:r>
            <a:endParaRPr lang="de-DE" dirty="0"/>
          </a:p>
        </p:txBody>
      </p:sp>
      <p:sp>
        <p:nvSpPr>
          <p:cNvPr id="3" name="Inhaltsplatzhalter 2">
            <a:extLst>
              <a:ext uri="{FF2B5EF4-FFF2-40B4-BE49-F238E27FC236}">
                <a16:creationId xmlns:a16="http://schemas.microsoft.com/office/drawing/2014/main" id="{A2B2AB64-EB01-6C12-D186-FB087C1AB1BF}"/>
              </a:ext>
            </a:extLst>
          </p:cNvPr>
          <p:cNvSpPr>
            <a:spLocks noGrp="1"/>
          </p:cNvSpPr>
          <p:nvPr>
            <p:ph idx="1"/>
          </p:nvPr>
        </p:nvSpPr>
        <p:spPr/>
        <p:txBody>
          <a:bodyPr/>
          <a:lstStyle/>
          <a:p>
            <a:r>
              <a:rPr lang="de-DE" dirty="0" err="1"/>
              <a:t>ResponseStatusException</a:t>
            </a:r>
            <a:r>
              <a:rPr lang="de-DE" dirty="0"/>
              <a:t> ist ein schneller Weg lokal eine Exception Handling zu implementieren.</a:t>
            </a:r>
          </a:p>
        </p:txBody>
      </p:sp>
      <p:pic>
        <p:nvPicPr>
          <p:cNvPr id="5" name="Grafik 4">
            <a:extLst>
              <a:ext uri="{FF2B5EF4-FFF2-40B4-BE49-F238E27FC236}">
                <a16:creationId xmlns:a16="http://schemas.microsoft.com/office/drawing/2014/main" id="{ED29D56F-CE7D-8340-6376-62AAE35A5436}"/>
              </a:ext>
            </a:extLst>
          </p:cNvPr>
          <p:cNvPicPr>
            <a:picLocks noChangeAspect="1"/>
          </p:cNvPicPr>
          <p:nvPr/>
        </p:nvPicPr>
        <p:blipFill>
          <a:blip r:embed="rId2"/>
          <a:stretch>
            <a:fillRect/>
          </a:stretch>
        </p:blipFill>
        <p:spPr>
          <a:xfrm>
            <a:off x="2429435" y="3789549"/>
            <a:ext cx="7239000" cy="1685925"/>
          </a:xfrm>
          <a:prstGeom prst="rect">
            <a:avLst/>
          </a:prstGeom>
          <a:effectLst>
            <a:glow rad="139700">
              <a:srgbClr val="FF0000">
                <a:alpha val="40000"/>
              </a:srgbClr>
            </a:glow>
          </a:effectLst>
        </p:spPr>
      </p:pic>
    </p:spTree>
    <p:extLst>
      <p:ext uri="{BB962C8B-B14F-4D97-AF65-F5344CB8AC3E}">
        <p14:creationId xmlns:p14="http://schemas.microsoft.com/office/powerpoint/2010/main" val="48754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B92F5-C2CD-A4DF-C140-C55998AE5634}"/>
              </a:ext>
            </a:extLst>
          </p:cNvPr>
          <p:cNvSpPr>
            <a:spLocks noGrp="1"/>
          </p:cNvSpPr>
          <p:nvPr>
            <p:ph type="title"/>
          </p:nvPr>
        </p:nvSpPr>
        <p:spPr/>
        <p:txBody>
          <a:bodyPr/>
          <a:lstStyle/>
          <a:p>
            <a:r>
              <a:rPr lang="de-DE" dirty="0"/>
              <a:t>H2 → MySQL</a:t>
            </a:r>
          </a:p>
        </p:txBody>
      </p:sp>
      <p:sp>
        <p:nvSpPr>
          <p:cNvPr id="3" name="Inhaltsplatzhalter 2">
            <a:extLst>
              <a:ext uri="{FF2B5EF4-FFF2-40B4-BE49-F238E27FC236}">
                <a16:creationId xmlns:a16="http://schemas.microsoft.com/office/drawing/2014/main" id="{6111DC29-6CE4-E431-5657-6567763ED395}"/>
              </a:ext>
            </a:extLst>
          </p:cNvPr>
          <p:cNvSpPr>
            <a:spLocks noGrp="1"/>
          </p:cNvSpPr>
          <p:nvPr>
            <p:ph idx="1"/>
          </p:nvPr>
        </p:nvSpPr>
        <p:spPr/>
        <p:txBody>
          <a:bodyPr/>
          <a:lstStyle/>
          <a:p>
            <a:r>
              <a:rPr lang="de-DE" dirty="0"/>
              <a:t>Download MySQL: </a:t>
            </a:r>
            <a:r>
              <a:rPr lang="de-DE" dirty="0">
                <a:hlinkClick r:id="rId2"/>
              </a:rPr>
              <a:t>https://www.mysql.com/downloads/</a:t>
            </a:r>
            <a:endParaRPr lang="de-DE" dirty="0"/>
          </a:p>
          <a:p>
            <a:r>
              <a:rPr lang="de-DE" dirty="0"/>
              <a:t>Download MySQL </a:t>
            </a:r>
            <a:r>
              <a:rPr lang="de-DE" dirty="0" err="1"/>
              <a:t>Workbench</a:t>
            </a:r>
            <a:r>
              <a:rPr lang="de-DE" dirty="0"/>
              <a:t>: </a:t>
            </a:r>
            <a:r>
              <a:rPr lang="de-DE" dirty="0">
                <a:hlinkClick r:id="rId3"/>
              </a:rPr>
              <a:t>https://www.mysql.com/products/workbench/</a:t>
            </a:r>
            <a:endParaRPr lang="de-DE" dirty="0"/>
          </a:p>
          <a:p>
            <a:r>
              <a:rPr lang="de-DE" dirty="0"/>
              <a:t>DB anlegen.</a:t>
            </a:r>
          </a:p>
          <a:p>
            <a:r>
              <a:rPr lang="de-DE" dirty="0" err="1"/>
              <a:t>Dependency</a:t>
            </a:r>
            <a:r>
              <a:rPr lang="de-DE" dirty="0"/>
              <a:t> einfügen.</a:t>
            </a:r>
          </a:p>
          <a:p>
            <a:r>
              <a:rPr lang="de-DE" dirty="0" err="1"/>
              <a:t>application.properties</a:t>
            </a:r>
            <a:r>
              <a:rPr lang="de-DE" dirty="0"/>
              <a:t> anpassen.</a:t>
            </a:r>
          </a:p>
          <a:p>
            <a:endParaRPr lang="de-DE" dirty="0"/>
          </a:p>
          <a:p>
            <a:endParaRPr lang="de-DE" dirty="0"/>
          </a:p>
        </p:txBody>
      </p:sp>
      <p:pic>
        <p:nvPicPr>
          <p:cNvPr id="5" name="Grafik 4">
            <a:extLst>
              <a:ext uri="{FF2B5EF4-FFF2-40B4-BE49-F238E27FC236}">
                <a16:creationId xmlns:a16="http://schemas.microsoft.com/office/drawing/2014/main" id="{A8C2C7BC-4830-5C4F-0960-B32EFB732DF2}"/>
              </a:ext>
            </a:extLst>
          </p:cNvPr>
          <p:cNvPicPr>
            <a:picLocks noChangeAspect="1"/>
          </p:cNvPicPr>
          <p:nvPr/>
        </p:nvPicPr>
        <p:blipFill>
          <a:blip r:embed="rId4"/>
          <a:stretch>
            <a:fillRect/>
          </a:stretch>
        </p:blipFill>
        <p:spPr>
          <a:xfrm>
            <a:off x="6610350" y="3482181"/>
            <a:ext cx="4743450" cy="1038225"/>
          </a:xfrm>
          <a:prstGeom prst="rect">
            <a:avLst/>
          </a:prstGeom>
        </p:spPr>
      </p:pic>
      <p:pic>
        <p:nvPicPr>
          <p:cNvPr id="7" name="Grafik 6">
            <a:extLst>
              <a:ext uri="{FF2B5EF4-FFF2-40B4-BE49-F238E27FC236}">
                <a16:creationId xmlns:a16="http://schemas.microsoft.com/office/drawing/2014/main" id="{8BE9C53B-05B0-0C7B-49E6-CEFC11C67A44}"/>
              </a:ext>
            </a:extLst>
          </p:cNvPr>
          <p:cNvPicPr>
            <a:picLocks noChangeAspect="1"/>
          </p:cNvPicPr>
          <p:nvPr/>
        </p:nvPicPr>
        <p:blipFill>
          <a:blip r:embed="rId5"/>
          <a:stretch>
            <a:fillRect/>
          </a:stretch>
        </p:blipFill>
        <p:spPr>
          <a:xfrm>
            <a:off x="6462712" y="4929584"/>
            <a:ext cx="5038725" cy="838200"/>
          </a:xfrm>
          <a:prstGeom prst="rect">
            <a:avLst/>
          </a:prstGeom>
        </p:spPr>
      </p:pic>
    </p:spTree>
    <p:extLst>
      <p:ext uri="{BB962C8B-B14F-4D97-AF65-F5344CB8AC3E}">
        <p14:creationId xmlns:p14="http://schemas.microsoft.com/office/powerpoint/2010/main" val="27803767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3CDD0-610C-3A1D-DB00-A681B8C55D67}"/>
              </a:ext>
            </a:extLst>
          </p:cNvPr>
          <p:cNvSpPr>
            <a:spLocks noGrp="1"/>
          </p:cNvSpPr>
          <p:nvPr>
            <p:ph type="title"/>
          </p:nvPr>
        </p:nvSpPr>
        <p:spPr/>
        <p:txBody>
          <a:bodyPr/>
          <a:lstStyle/>
          <a:p>
            <a:r>
              <a:rPr lang="de-DE" dirty="0"/>
              <a:t>MVC</a:t>
            </a:r>
          </a:p>
        </p:txBody>
      </p:sp>
      <p:sp>
        <p:nvSpPr>
          <p:cNvPr id="3" name="Inhaltsplatzhalter 2">
            <a:extLst>
              <a:ext uri="{FF2B5EF4-FFF2-40B4-BE49-F238E27FC236}">
                <a16:creationId xmlns:a16="http://schemas.microsoft.com/office/drawing/2014/main" id="{F20FA7A8-8DFD-794F-744D-9E051C1B583A}"/>
              </a:ext>
            </a:extLst>
          </p:cNvPr>
          <p:cNvSpPr>
            <a:spLocks noGrp="1"/>
          </p:cNvSpPr>
          <p:nvPr>
            <p:ph idx="1"/>
          </p:nvPr>
        </p:nvSpPr>
        <p:spPr>
          <a:xfrm>
            <a:off x="838200" y="1825625"/>
            <a:ext cx="5165912" cy="4351338"/>
          </a:xfrm>
        </p:spPr>
        <p:txBody>
          <a:bodyPr>
            <a:normAutofit fontScale="92500"/>
          </a:bodyPr>
          <a:lstStyle/>
          <a:p>
            <a:r>
              <a:rPr lang="de-DE" dirty="0"/>
              <a:t>Controller nimmt Anfragen entgegen.</a:t>
            </a:r>
          </a:p>
          <a:p>
            <a:r>
              <a:rPr lang="de-DE" dirty="0" err="1"/>
              <a:t>Contoller</a:t>
            </a:r>
            <a:r>
              <a:rPr lang="de-DE" dirty="0"/>
              <a:t> gibt die Verarbeitung an das Model weiter.</a:t>
            </a:r>
          </a:p>
          <a:p>
            <a:r>
              <a:rPr lang="de-DE" dirty="0"/>
              <a:t>Model gibt die Ergebnisse an den Controller zurück.</a:t>
            </a:r>
          </a:p>
          <a:p>
            <a:r>
              <a:rPr lang="de-DE" dirty="0"/>
              <a:t>Der Controller gibt die Ergebnisse an View weiter.</a:t>
            </a:r>
          </a:p>
          <a:p>
            <a:r>
              <a:rPr lang="de-DE" dirty="0"/>
              <a:t>View übersetzt die Ergebnisse in eine für den Nutzer nützliche Form.</a:t>
            </a:r>
          </a:p>
        </p:txBody>
      </p:sp>
      <p:sp>
        <p:nvSpPr>
          <p:cNvPr id="4" name="Rechteck 3">
            <a:extLst>
              <a:ext uri="{FF2B5EF4-FFF2-40B4-BE49-F238E27FC236}">
                <a16:creationId xmlns:a16="http://schemas.microsoft.com/office/drawing/2014/main" id="{0D600094-B339-F0CC-1A4F-526A90E275BE}"/>
              </a:ext>
            </a:extLst>
          </p:cNvPr>
          <p:cNvSpPr/>
          <p:nvPr/>
        </p:nvSpPr>
        <p:spPr>
          <a:xfrm>
            <a:off x="7551450" y="2019796"/>
            <a:ext cx="3999573" cy="3573558"/>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de-DE" dirty="0">
                <a:solidFill>
                  <a:schemeClr val="accent2"/>
                </a:solidFill>
              </a:rPr>
              <a:t>Service</a:t>
            </a:r>
          </a:p>
        </p:txBody>
      </p:sp>
      <p:sp>
        <p:nvSpPr>
          <p:cNvPr id="6" name="Rechteck 5">
            <a:extLst>
              <a:ext uri="{FF2B5EF4-FFF2-40B4-BE49-F238E27FC236}">
                <a16:creationId xmlns:a16="http://schemas.microsoft.com/office/drawing/2014/main" id="{33FD1037-4586-EDD4-9DB3-693541151C58}"/>
              </a:ext>
            </a:extLst>
          </p:cNvPr>
          <p:cNvSpPr/>
          <p:nvPr/>
        </p:nvSpPr>
        <p:spPr>
          <a:xfrm>
            <a:off x="7984981" y="2635219"/>
            <a:ext cx="1356301" cy="105161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de-DE" dirty="0">
                <a:solidFill>
                  <a:schemeClr val="accent1"/>
                </a:solidFill>
              </a:rPr>
              <a:t>Controller</a:t>
            </a:r>
          </a:p>
        </p:txBody>
      </p:sp>
      <p:cxnSp>
        <p:nvCxnSpPr>
          <p:cNvPr id="8" name="Gerade Verbindung mit Pfeil 7">
            <a:extLst>
              <a:ext uri="{FF2B5EF4-FFF2-40B4-BE49-F238E27FC236}">
                <a16:creationId xmlns:a16="http://schemas.microsoft.com/office/drawing/2014/main" id="{C250A214-A451-CCD3-6530-5C85C652025E}"/>
              </a:ext>
            </a:extLst>
          </p:cNvPr>
          <p:cNvCxnSpPr>
            <a:cxnSpLocks/>
            <a:endCxn id="6" idx="1"/>
          </p:cNvCxnSpPr>
          <p:nvPr/>
        </p:nvCxnSpPr>
        <p:spPr>
          <a:xfrm>
            <a:off x="7066429" y="3161024"/>
            <a:ext cx="91855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Rechteck 6">
            <a:extLst>
              <a:ext uri="{FF2B5EF4-FFF2-40B4-BE49-F238E27FC236}">
                <a16:creationId xmlns:a16="http://schemas.microsoft.com/office/drawing/2014/main" id="{26D34020-87F7-10BD-8E38-6B7AE2D1B652}"/>
              </a:ext>
            </a:extLst>
          </p:cNvPr>
          <p:cNvSpPr/>
          <p:nvPr/>
        </p:nvSpPr>
        <p:spPr>
          <a:xfrm>
            <a:off x="9789786" y="2635219"/>
            <a:ext cx="1312732" cy="105161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de-DE" dirty="0">
                <a:solidFill>
                  <a:schemeClr val="accent1"/>
                </a:solidFill>
              </a:rPr>
              <a:t>Model</a:t>
            </a:r>
          </a:p>
        </p:txBody>
      </p:sp>
      <p:sp>
        <p:nvSpPr>
          <p:cNvPr id="9" name="Rechteck 8">
            <a:extLst>
              <a:ext uri="{FF2B5EF4-FFF2-40B4-BE49-F238E27FC236}">
                <a16:creationId xmlns:a16="http://schemas.microsoft.com/office/drawing/2014/main" id="{B9E3E133-5E13-D0E4-AA86-1979486A8571}"/>
              </a:ext>
            </a:extLst>
          </p:cNvPr>
          <p:cNvSpPr/>
          <p:nvPr/>
        </p:nvSpPr>
        <p:spPr>
          <a:xfrm>
            <a:off x="7984981" y="4120946"/>
            <a:ext cx="1356300" cy="105161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de-DE" dirty="0">
                <a:solidFill>
                  <a:schemeClr val="accent1"/>
                </a:solidFill>
              </a:rPr>
              <a:t>View</a:t>
            </a:r>
          </a:p>
        </p:txBody>
      </p:sp>
      <p:pic>
        <p:nvPicPr>
          <p:cNvPr id="11" name="Grafik 10" descr="Datenbank mit einfarbiger Füllung">
            <a:extLst>
              <a:ext uri="{FF2B5EF4-FFF2-40B4-BE49-F238E27FC236}">
                <a16:creationId xmlns:a16="http://schemas.microsoft.com/office/drawing/2014/main" id="{33F5AA8A-5C2A-507A-B1D4-A0FD6CE11B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26834" y="3229629"/>
            <a:ext cx="914400" cy="914400"/>
          </a:xfrm>
          <a:prstGeom prst="rect">
            <a:avLst/>
          </a:prstGeom>
        </p:spPr>
      </p:pic>
      <p:cxnSp>
        <p:nvCxnSpPr>
          <p:cNvPr id="12" name="Gerade Verbindung mit Pfeil 11">
            <a:extLst>
              <a:ext uri="{FF2B5EF4-FFF2-40B4-BE49-F238E27FC236}">
                <a16:creationId xmlns:a16="http://schemas.microsoft.com/office/drawing/2014/main" id="{1F11BC5A-6968-23C4-B87E-47E43337D3EE}"/>
              </a:ext>
            </a:extLst>
          </p:cNvPr>
          <p:cNvCxnSpPr>
            <a:cxnSpLocks/>
            <a:stCxn id="6" idx="3"/>
            <a:endCxn id="7" idx="1"/>
          </p:cNvCxnSpPr>
          <p:nvPr/>
        </p:nvCxnSpPr>
        <p:spPr>
          <a:xfrm>
            <a:off x="9341282" y="3161024"/>
            <a:ext cx="448504"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8" name="Grafik 17" descr="Benutzer mit einfarbiger Füllung">
            <a:extLst>
              <a:ext uri="{FF2B5EF4-FFF2-40B4-BE49-F238E27FC236}">
                <a16:creationId xmlns:a16="http://schemas.microsoft.com/office/drawing/2014/main" id="{B7184A1A-ECC9-2838-5CBF-1FC5FC1D2A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38718" y="2703824"/>
            <a:ext cx="914400" cy="914400"/>
          </a:xfrm>
          <a:prstGeom prst="rect">
            <a:avLst/>
          </a:prstGeom>
        </p:spPr>
      </p:pic>
      <p:cxnSp>
        <p:nvCxnSpPr>
          <p:cNvPr id="19" name="Gerade Verbindung mit Pfeil 18">
            <a:extLst>
              <a:ext uri="{FF2B5EF4-FFF2-40B4-BE49-F238E27FC236}">
                <a16:creationId xmlns:a16="http://schemas.microsoft.com/office/drawing/2014/main" id="{0AB1E2B1-8DF6-0CDF-BB9B-49E899CF6A75}"/>
              </a:ext>
            </a:extLst>
          </p:cNvPr>
          <p:cNvCxnSpPr>
            <a:cxnSpLocks/>
          </p:cNvCxnSpPr>
          <p:nvPr/>
        </p:nvCxnSpPr>
        <p:spPr>
          <a:xfrm flipH="1">
            <a:off x="9341281" y="3429000"/>
            <a:ext cx="44850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Gerade Verbindung mit Pfeil 23">
            <a:extLst>
              <a:ext uri="{FF2B5EF4-FFF2-40B4-BE49-F238E27FC236}">
                <a16:creationId xmlns:a16="http://schemas.microsoft.com/office/drawing/2014/main" id="{EC5AB805-387A-73BA-83AF-DB0402908D3B}"/>
              </a:ext>
            </a:extLst>
          </p:cNvPr>
          <p:cNvCxnSpPr>
            <a:cxnSpLocks/>
            <a:stCxn id="6" idx="2"/>
            <a:endCxn id="9" idx="0"/>
          </p:cNvCxnSpPr>
          <p:nvPr/>
        </p:nvCxnSpPr>
        <p:spPr>
          <a:xfrm flipH="1">
            <a:off x="8663131" y="3686829"/>
            <a:ext cx="1" cy="4341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Verbinder: gewinkelt 30">
            <a:extLst>
              <a:ext uri="{FF2B5EF4-FFF2-40B4-BE49-F238E27FC236}">
                <a16:creationId xmlns:a16="http://schemas.microsoft.com/office/drawing/2014/main" id="{F901427D-88FD-8D5A-BE98-8B0162CF3235}"/>
              </a:ext>
            </a:extLst>
          </p:cNvPr>
          <p:cNvCxnSpPr>
            <a:stCxn id="9" idx="1"/>
            <a:endCxn id="18" idx="2"/>
          </p:cNvCxnSpPr>
          <p:nvPr/>
        </p:nvCxnSpPr>
        <p:spPr>
          <a:xfrm rot="10800000">
            <a:off x="6695919" y="3618224"/>
            <a:ext cx="1289063" cy="1028528"/>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363613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0D600094-B339-F0CC-1A4F-526A90E275BE}"/>
              </a:ext>
            </a:extLst>
          </p:cNvPr>
          <p:cNvSpPr/>
          <p:nvPr/>
        </p:nvSpPr>
        <p:spPr>
          <a:xfrm>
            <a:off x="4330900" y="1342139"/>
            <a:ext cx="7165042" cy="4745153"/>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de-DE" dirty="0">
                <a:solidFill>
                  <a:schemeClr val="accent2"/>
                </a:solidFill>
              </a:rPr>
              <a:t>App</a:t>
            </a:r>
          </a:p>
        </p:txBody>
      </p:sp>
      <p:sp>
        <p:nvSpPr>
          <p:cNvPr id="13" name="Rechteck 12">
            <a:extLst>
              <a:ext uri="{FF2B5EF4-FFF2-40B4-BE49-F238E27FC236}">
                <a16:creationId xmlns:a16="http://schemas.microsoft.com/office/drawing/2014/main" id="{79190E15-FE69-1EB9-1BF7-6E8D93BD0AAB}"/>
              </a:ext>
            </a:extLst>
          </p:cNvPr>
          <p:cNvSpPr/>
          <p:nvPr/>
        </p:nvSpPr>
        <p:spPr>
          <a:xfrm>
            <a:off x="8754033" y="1941489"/>
            <a:ext cx="2317376" cy="2601657"/>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pPr algn="ctr"/>
            <a:r>
              <a:rPr lang="de-DE" dirty="0">
                <a:solidFill>
                  <a:schemeClr val="accent1"/>
                </a:solidFill>
              </a:rPr>
              <a:t>Model</a:t>
            </a:r>
          </a:p>
        </p:txBody>
      </p:sp>
      <p:sp>
        <p:nvSpPr>
          <p:cNvPr id="2" name="Titel 1">
            <a:extLst>
              <a:ext uri="{FF2B5EF4-FFF2-40B4-BE49-F238E27FC236}">
                <a16:creationId xmlns:a16="http://schemas.microsoft.com/office/drawing/2014/main" id="{FAB3CDD0-610C-3A1D-DB00-A681B8C55D67}"/>
              </a:ext>
            </a:extLst>
          </p:cNvPr>
          <p:cNvSpPr>
            <a:spLocks noGrp="1"/>
          </p:cNvSpPr>
          <p:nvPr>
            <p:ph type="title"/>
          </p:nvPr>
        </p:nvSpPr>
        <p:spPr/>
        <p:txBody>
          <a:bodyPr/>
          <a:lstStyle/>
          <a:p>
            <a:r>
              <a:rPr lang="de-DE" dirty="0"/>
              <a:t>Spring MVC</a:t>
            </a:r>
          </a:p>
        </p:txBody>
      </p:sp>
      <p:sp>
        <p:nvSpPr>
          <p:cNvPr id="5" name="Rechteck 4">
            <a:extLst>
              <a:ext uri="{FF2B5EF4-FFF2-40B4-BE49-F238E27FC236}">
                <a16:creationId xmlns:a16="http://schemas.microsoft.com/office/drawing/2014/main" id="{07D11728-4B34-4116-E86E-4428B92F189D}"/>
              </a:ext>
            </a:extLst>
          </p:cNvPr>
          <p:cNvSpPr/>
          <p:nvPr/>
        </p:nvSpPr>
        <p:spPr>
          <a:xfrm rot="16200000">
            <a:off x="3664323" y="2951189"/>
            <a:ext cx="2857500" cy="766483"/>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de-DE" dirty="0">
                <a:solidFill>
                  <a:schemeClr val="accent6"/>
                </a:solidFill>
              </a:rPr>
              <a:t>Front Controller</a:t>
            </a:r>
          </a:p>
        </p:txBody>
      </p:sp>
      <p:sp>
        <p:nvSpPr>
          <p:cNvPr id="6" name="Rechteck 5">
            <a:extLst>
              <a:ext uri="{FF2B5EF4-FFF2-40B4-BE49-F238E27FC236}">
                <a16:creationId xmlns:a16="http://schemas.microsoft.com/office/drawing/2014/main" id="{33FD1037-4586-EDD4-9DB3-693541151C58}"/>
              </a:ext>
            </a:extLst>
          </p:cNvPr>
          <p:cNvSpPr/>
          <p:nvPr/>
        </p:nvSpPr>
        <p:spPr>
          <a:xfrm>
            <a:off x="5956486" y="1943449"/>
            <a:ext cx="2317376" cy="205039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de-DE" dirty="0">
                <a:solidFill>
                  <a:schemeClr val="accent1"/>
                </a:solidFill>
              </a:rPr>
              <a:t>Controller</a:t>
            </a:r>
          </a:p>
          <a:p>
            <a:pPr algn="ctr"/>
            <a:endParaRPr lang="de-DE" dirty="0">
              <a:solidFill>
                <a:schemeClr val="accent1"/>
              </a:solidFill>
            </a:endParaRPr>
          </a:p>
          <a:p>
            <a:pPr algn="ctr"/>
            <a:r>
              <a:rPr lang="de-DE" dirty="0">
                <a:solidFill>
                  <a:schemeClr val="accent1"/>
                </a:solidFill>
              </a:rPr>
              <a:t>URI</a:t>
            </a:r>
          </a:p>
          <a:p>
            <a:pPr algn="ctr"/>
            <a:r>
              <a:rPr lang="de-DE" dirty="0">
                <a:solidFill>
                  <a:schemeClr val="accent1"/>
                </a:solidFill>
              </a:rPr>
              <a:t>HTTP Methode</a:t>
            </a:r>
          </a:p>
          <a:p>
            <a:pPr algn="ctr"/>
            <a:endParaRPr lang="de-DE" dirty="0">
              <a:solidFill>
                <a:schemeClr val="accent1"/>
              </a:solidFill>
            </a:endParaRPr>
          </a:p>
          <a:p>
            <a:pPr algn="ctr"/>
            <a:r>
              <a:rPr lang="de-DE" dirty="0">
                <a:solidFill>
                  <a:schemeClr val="accent1"/>
                </a:solidFill>
              </a:rPr>
              <a:t>Funktionalität</a:t>
            </a:r>
          </a:p>
          <a:p>
            <a:pPr algn="ctr"/>
            <a:r>
              <a:rPr lang="de-DE" dirty="0">
                <a:solidFill>
                  <a:schemeClr val="accent1"/>
                </a:solidFill>
              </a:rPr>
              <a:t>(Java Method)</a:t>
            </a:r>
          </a:p>
        </p:txBody>
      </p:sp>
      <p:sp>
        <p:nvSpPr>
          <p:cNvPr id="9" name="Rechteck 8">
            <a:extLst>
              <a:ext uri="{FF2B5EF4-FFF2-40B4-BE49-F238E27FC236}">
                <a16:creationId xmlns:a16="http://schemas.microsoft.com/office/drawing/2014/main" id="{682DEDF6-0E44-9B1B-CF9A-1AEED5D4600F}"/>
              </a:ext>
            </a:extLst>
          </p:cNvPr>
          <p:cNvSpPr/>
          <p:nvPr/>
        </p:nvSpPr>
        <p:spPr>
          <a:xfrm>
            <a:off x="9211232" y="2348778"/>
            <a:ext cx="1402977" cy="53424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de-DE" dirty="0">
                <a:solidFill>
                  <a:schemeClr val="accent1"/>
                </a:solidFill>
              </a:rPr>
              <a:t>Service</a:t>
            </a:r>
          </a:p>
        </p:txBody>
      </p:sp>
      <p:sp>
        <p:nvSpPr>
          <p:cNvPr id="10" name="Rechteck 9">
            <a:extLst>
              <a:ext uri="{FF2B5EF4-FFF2-40B4-BE49-F238E27FC236}">
                <a16:creationId xmlns:a16="http://schemas.microsoft.com/office/drawing/2014/main" id="{E8042F74-0B08-DE9F-ECC2-4ACFE814FD26}"/>
              </a:ext>
            </a:extLst>
          </p:cNvPr>
          <p:cNvSpPr/>
          <p:nvPr/>
        </p:nvSpPr>
        <p:spPr>
          <a:xfrm>
            <a:off x="9211232" y="3023188"/>
            <a:ext cx="1402977" cy="53424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de-DE" dirty="0">
                <a:solidFill>
                  <a:schemeClr val="accent1"/>
                </a:solidFill>
              </a:rPr>
              <a:t>Repository</a:t>
            </a:r>
          </a:p>
        </p:txBody>
      </p:sp>
      <p:pic>
        <p:nvPicPr>
          <p:cNvPr id="11" name="Grafik 10" descr="Datenbank mit einfarbiger Füllung">
            <a:extLst>
              <a:ext uri="{FF2B5EF4-FFF2-40B4-BE49-F238E27FC236}">
                <a16:creationId xmlns:a16="http://schemas.microsoft.com/office/drawing/2014/main" id="{0CFA8580-880B-68B4-20FB-92F49650CA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55520" y="3593088"/>
            <a:ext cx="914400" cy="914400"/>
          </a:xfrm>
          <a:prstGeom prst="rect">
            <a:avLst/>
          </a:prstGeom>
        </p:spPr>
      </p:pic>
      <p:sp>
        <p:nvSpPr>
          <p:cNvPr id="14" name="Rechteck 13">
            <a:extLst>
              <a:ext uri="{FF2B5EF4-FFF2-40B4-BE49-F238E27FC236}">
                <a16:creationId xmlns:a16="http://schemas.microsoft.com/office/drawing/2014/main" id="{BE8A6A59-F027-B753-6E97-D8B1D38B6E84}"/>
              </a:ext>
            </a:extLst>
          </p:cNvPr>
          <p:cNvSpPr/>
          <p:nvPr/>
        </p:nvSpPr>
        <p:spPr>
          <a:xfrm>
            <a:off x="5956486" y="4509448"/>
            <a:ext cx="1372162" cy="128280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dirty="0">
                <a:solidFill>
                  <a:schemeClr val="accent6"/>
                </a:solidFill>
              </a:rPr>
              <a:t>View</a:t>
            </a:r>
          </a:p>
        </p:txBody>
      </p:sp>
      <p:cxnSp>
        <p:nvCxnSpPr>
          <p:cNvPr id="15" name="Gerade Verbindung mit Pfeil 14">
            <a:extLst>
              <a:ext uri="{FF2B5EF4-FFF2-40B4-BE49-F238E27FC236}">
                <a16:creationId xmlns:a16="http://schemas.microsoft.com/office/drawing/2014/main" id="{3E972647-A901-1049-9146-C7F3E43EF97A}"/>
              </a:ext>
            </a:extLst>
          </p:cNvPr>
          <p:cNvCxnSpPr>
            <a:cxnSpLocks/>
            <a:stCxn id="17" idx="3"/>
          </p:cNvCxnSpPr>
          <p:nvPr/>
        </p:nvCxnSpPr>
        <p:spPr>
          <a:xfrm>
            <a:off x="3809893" y="2947988"/>
            <a:ext cx="89335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Verbinder: gewinkelt 15">
            <a:extLst>
              <a:ext uri="{FF2B5EF4-FFF2-40B4-BE49-F238E27FC236}">
                <a16:creationId xmlns:a16="http://schemas.microsoft.com/office/drawing/2014/main" id="{A742E9A5-E3AC-302F-A2BC-ED6E87DCA96B}"/>
              </a:ext>
            </a:extLst>
          </p:cNvPr>
          <p:cNvCxnSpPr>
            <a:cxnSpLocks/>
            <a:stCxn id="14" idx="1"/>
            <a:endCxn id="17" idx="2"/>
          </p:cNvCxnSpPr>
          <p:nvPr/>
        </p:nvCxnSpPr>
        <p:spPr>
          <a:xfrm rot="10800000">
            <a:off x="3352694" y="3405188"/>
            <a:ext cx="2603793" cy="1745662"/>
          </a:xfrm>
          <a:prstGeom prst="bentConnector2">
            <a:avLst/>
          </a:prstGeom>
          <a:ln>
            <a:tailEnd type="triangle"/>
          </a:ln>
        </p:spPr>
        <p:style>
          <a:lnRef idx="2">
            <a:schemeClr val="dk1"/>
          </a:lnRef>
          <a:fillRef idx="0">
            <a:schemeClr val="dk1"/>
          </a:fillRef>
          <a:effectRef idx="1">
            <a:schemeClr val="dk1"/>
          </a:effectRef>
          <a:fontRef idx="minor">
            <a:schemeClr val="tx1"/>
          </a:fontRef>
        </p:style>
      </p:cxnSp>
      <p:pic>
        <p:nvPicPr>
          <p:cNvPr id="17" name="Grafik 16" descr="Benutzer mit einfarbiger Füllung">
            <a:extLst>
              <a:ext uri="{FF2B5EF4-FFF2-40B4-BE49-F238E27FC236}">
                <a16:creationId xmlns:a16="http://schemas.microsoft.com/office/drawing/2014/main" id="{1C624CFD-8D50-394B-3C2F-1113653935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493" y="2490788"/>
            <a:ext cx="914400" cy="914400"/>
          </a:xfrm>
          <a:prstGeom prst="rect">
            <a:avLst/>
          </a:prstGeom>
        </p:spPr>
      </p:pic>
      <p:cxnSp>
        <p:nvCxnSpPr>
          <p:cNvPr id="24" name="Gerade Verbindung mit Pfeil 23">
            <a:extLst>
              <a:ext uri="{FF2B5EF4-FFF2-40B4-BE49-F238E27FC236}">
                <a16:creationId xmlns:a16="http://schemas.microsoft.com/office/drawing/2014/main" id="{C1060942-3A7C-AA40-7008-05E5AFC2616A}"/>
              </a:ext>
            </a:extLst>
          </p:cNvPr>
          <p:cNvCxnSpPr>
            <a:cxnSpLocks/>
            <a:endCxn id="6" idx="1"/>
          </p:cNvCxnSpPr>
          <p:nvPr/>
        </p:nvCxnSpPr>
        <p:spPr>
          <a:xfrm>
            <a:off x="5476315" y="2968647"/>
            <a:ext cx="480171"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Gerade Verbindung mit Pfeil 27">
            <a:extLst>
              <a:ext uri="{FF2B5EF4-FFF2-40B4-BE49-F238E27FC236}">
                <a16:creationId xmlns:a16="http://schemas.microsoft.com/office/drawing/2014/main" id="{F534D692-A977-B959-26FC-C6F3A23EC212}"/>
              </a:ext>
            </a:extLst>
          </p:cNvPr>
          <p:cNvCxnSpPr>
            <a:cxnSpLocks/>
          </p:cNvCxnSpPr>
          <p:nvPr/>
        </p:nvCxnSpPr>
        <p:spPr>
          <a:xfrm>
            <a:off x="8273862" y="2968647"/>
            <a:ext cx="480171"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Gerade Verbindung mit Pfeil 28">
            <a:extLst>
              <a:ext uri="{FF2B5EF4-FFF2-40B4-BE49-F238E27FC236}">
                <a16:creationId xmlns:a16="http://schemas.microsoft.com/office/drawing/2014/main" id="{941069DE-C0AD-3E90-B7E5-CAC8EC0505A0}"/>
              </a:ext>
            </a:extLst>
          </p:cNvPr>
          <p:cNvCxnSpPr>
            <a:cxnSpLocks/>
            <a:stCxn id="13" idx="1"/>
          </p:cNvCxnSpPr>
          <p:nvPr/>
        </p:nvCxnSpPr>
        <p:spPr>
          <a:xfrm flipH="1" flipV="1">
            <a:off x="8280446" y="3242316"/>
            <a:ext cx="473587" cy="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Gerade Verbindung mit Pfeil 33">
            <a:extLst>
              <a:ext uri="{FF2B5EF4-FFF2-40B4-BE49-F238E27FC236}">
                <a16:creationId xmlns:a16="http://schemas.microsoft.com/office/drawing/2014/main" id="{7C76115D-8F20-8820-B948-10B822A6F61A}"/>
              </a:ext>
            </a:extLst>
          </p:cNvPr>
          <p:cNvCxnSpPr>
            <a:cxnSpLocks/>
          </p:cNvCxnSpPr>
          <p:nvPr/>
        </p:nvCxnSpPr>
        <p:spPr>
          <a:xfrm>
            <a:off x="6240770" y="3993846"/>
            <a:ext cx="0" cy="5136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001140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BAD0CA-44BF-873B-6D8F-AD49098E6E45}"/>
              </a:ext>
            </a:extLst>
          </p:cNvPr>
          <p:cNvSpPr>
            <a:spLocks noGrp="1"/>
          </p:cNvSpPr>
          <p:nvPr>
            <p:ph type="title"/>
          </p:nvPr>
        </p:nvSpPr>
        <p:spPr/>
        <p:txBody>
          <a:bodyPr/>
          <a:lstStyle/>
          <a:p>
            <a:r>
              <a:rPr lang="de-DE" dirty="0"/>
              <a:t>Spring MVC</a:t>
            </a:r>
          </a:p>
        </p:txBody>
      </p:sp>
      <p:sp>
        <p:nvSpPr>
          <p:cNvPr id="3" name="Inhaltsplatzhalter 2">
            <a:extLst>
              <a:ext uri="{FF2B5EF4-FFF2-40B4-BE49-F238E27FC236}">
                <a16:creationId xmlns:a16="http://schemas.microsoft.com/office/drawing/2014/main" id="{9ADD85BA-090C-866F-4414-E5B74C4478EC}"/>
              </a:ext>
            </a:extLst>
          </p:cNvPr>
          <p:cNvSpPr>
            <a:spLocks noGrp="1"/>
          </p:cNvSpPr>
          <p:nvPr>
            <p:ph idx="1"/>
          </p:nvPr>
        </p:nvSpPr>
        <p:spPr/>
        <p:txBody>
          <a:bodyPr/>
          <a:lstStyle/>
          <a:p>
            <a:r>
              <a:rPr lang="de-DE" dirty="0"/>
              <a:t>Wir müssen nur Teil des </a:t>
            </a:r>
            <a:r>
              <a:rPr lang="de-DE" dirty="0" err="1"/>
              <a:t>Controll</a:t>
            </a:r>
            <a:r>
              <a:rPr lang="de-DE" dirty="0"/>
              <a:t> </a:t>
            </a:r>
            <a:r>
              <a:rPr lang="de-DE" dirty="0" err="1"/>
              <a:t>Layers</a:t>
            </a:r>
            <a:r>
              <a:rPr lang="de-DE" dirty="0"/>
              <a:t> und des Model Layer implementieren.</a:t>
            </a:r>
          </a:p>
          <a:p>
            <a:r>
              <a:rPr lang="de-DE" dirty="0"/>
              <a:t>Der Front Controller hat die Funktion, die Anfrage von deren Darstellung unabhängig zu machen (z.B. </a:t>
            </a:r>
            <a:r>
              <a:rPr lang="de-DE" dirty="0" err="1"/>
              <a:t>xml</a:t>
            </a:r>
            <a:r>
              <a:rPr lang="de-DE" dirty="0"/>
              <a:t> oder </a:t>
            </a:r>
            <a:r>
              <a:rPr lang="de-DE" dirty="0" err="1"/>
              <a:t>json</a:t>
            </a:r>
            <a:r>
              <a:rPr lang="de-DE" dirty="0"/>
              <a:t>).</a:t>
            </a:r>
          </a:p>
        </p:txBody>
      </p:sp>
    </p:spTree>
    <p:extLst>
      <p:ext uri="{BB962C8B-B14F-4D97-AF65-F5344CB8AC3E}">
        <p14:creationId xmlns:p14="http://schemas.microsoft.com/office/powerpoint/2010/main" val="192554273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DB0B40708364F49A41B191F69C234D6" ma:contentTypeVersion="5" ma:contentTypeDescription="Create a new document." ma:contentTypeScope="" ma:versionID="09701dc6e7f18bdfcc571e4ea549eaeb">
  <xsd:schema xmlns:xsd="http://www.w3.org/2001/XMLSchema" xmlns:xs="http://www.w3.org/2001/XMLSchema" xmlns:p="http://schemas.microsoft.com/office/2006/metadata/properties" xmlns:ns3="9ea36d28-4663-4f90-9835-d624f2c0976d" xmlns:ns4="79123198-b646-4e61-b03f-f6fde22134c7" targetNamespace="http://schemas.microsoft.com/office/2006/metadata/properties" ma:root="true" ma:fieldsID="e1b4941020b91f6eed9365b2142f6153" ns3:_="" ns4:_="">
    <xsd:import namespace="9ea36d28-4663-4f90-9835-d624f2c0976d"/>
    <xsd:import namespace="79123198-b646-4e61-b03f-f6fde22134c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a36d28-4663-4f90-9835-d624f2c0976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9123198-b646-4e61-b03f-f6fde22134c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89E15BB-4D4C-458E-B09E-748BFEE59A0F}">
  <ds:schemaRefs>
    <ds:schemaRef ds:uri="http://schemas.microsoft.com/sharepoint/v3/contenttype/forms"/>
  </ds:schemaRefs>
</ds:datastoreItem>
</file>

<file path=customXml/itemProps2.xml><?xml version="1.0" encoding="utf-8"?>
<ds:datastoreItem xmlns:ds="http://schemas.openxmlformats.org/officeDocument/2006/customXml" ds:itemID="{A7827A86-999B-49C8-BD66-BDA813DC52A8}">
  <ds:schemaRefs>
    <ds:schemaRef ds:uri="79123198-b646-4e61-b03f-f6fde22134c7"/>
    <ds:schemaRef ds:uri="9ea36d28-4663-4f90-9835-d624f2c0976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78C6C34-6428-4763-BE6F-7ADFC2F9CBE1}">
  <ds:schemaRefs>
    <ds:schemaRef ds:uri="9ea36d28-4663-4f90-9835-d624f2c0976d"/>
    <ds:schemaRef ds:uri="http://purl.org/dc/terms/"/>
    <ds:schemaRef ds:uri="http://schemas.openxmlformats.org/package/2006/metadata/core-properties"/>
    <ds:schemaRef ds:uri="http://schemas.microsoft.com/office/2006/documentManagement/types"/>
    <ds:schemaRef ds:uri="79123198-b646-4e61-b03f-f6fde22134c7"/>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9920</Words>
  <Application>Microsoft Office PowerPoint</Application>
  <PresentationFormat>Breitbild</PresentationFormat>
  <Paragraphs>1297</Paragraphs>
  <Slides>235</Slides>
  <Notes>42</Notes>
  <HiddenSlides>1</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235</vt:i4>
      </vt:variant>
    </vt:vector>
  </HeadingPairs>
  <TitlesOfParts>
    <vt:vector size="243" baseType="lpstr">
      <vt:lpstr>-apple-system</vt:lpstr>
      <vt:lpstr>Arial</vt:lpstr>
      <vt:lpstr>Calibri</vt:lpstr>
      <vt:lpstr>Calibri Light</vt:lpstr>
      <vt:lpstr>Consolas</vt:lpstr>
      <vt:lpstr>JetBrains Mono</vt:lpstr>
      <vt:lpstr>Söhne</vt:lpstr>
      <vt:lpstr>Office</vt:lpstr>
      <vt:lpstr>Spring</vt:lpstr>
      <vt:lpstr>Vorstellungsrunde</vt:lpstr>
      <vt:lpstr>Was ist Spring?</vt:lpstr>
      <vt:lpstr>Projektfamilie</vt:lpstr>
      <vt:lpstr>Was ist Spring?</vt:lpstr>
      <vt:lpstr>Wichtige Module</vt:lpstr>
      <vt:lpstr>Versionshistorie</vt:lpstr>
      <vt:lpstr>Philosophie</vt:lpstr>
      <vt:lpstr>Die Drei Säulen von Spring</vt:lpstr>
      <vt:lpstr>Spring Tools Suite (STS)</vt:lpstr>
      <vt:lpstr>Spring Initializr</vt:lpstr>
      <vt:lpstr>PowerPoint-Präsentation</vt:lpstr>
      <vt:lpstr>Inhalt eines neues Projektes</vt:lpstr>
      <vt:lpstr>Dependency Injection (DI)</vt:lpstr>
      <vt:lpstr>Tightly Coupled Code</vt:lpstr>
      <vt:lpstr>Loosly Coupled Code</vt:lpstr>
      <vt:lpstr>Inversion of Control</vt:lpstr>
      <vt:lpstr>Dependency Injection mit xml</vt:lpstr>
      <vt:lpstr>Felder konfigurieren</vt:lpstr>
      <vt:lpstr>DI mit Konstruktorargumenten</vt:lpstr>
      <vt:lpstr>DI mit @Component Annotation</vt:lpstr>
      <vt:lpstr>@Configuration statt xml</vt:lpstr>
      <vt:lpstr>@Bean</vt:lpstr>
      <vt:lpstr>Übung</vt:lpstr>
      <vt:lpstr> @Autowired am Feld</vt:lpstr>
      <vt:lpstr>@Autowired am Setter</vt:lpstr>
      <vt:lpstr>@Autowired am Konstruktor</vt:lpstr>
      <vt:lpstr>Übung</vt:lpstr>
      <vt:lpstr>Wie wählt @Autowired aus?</vt:lpstr>
      <vt:lpstr>@Injekt oder @Autowired?</vt:lpstr>
      <vt:lpstr>Optionen von @Autowired</vt:lpstr>
      <vt:lpstr>Welche Art von DI nutzen?</vt:lpstr>
      <vt:lpstr>@Value</vt:lpstr>
      <vt:lpstr>Spring Expression Language</vt:lpstr>
      <vt:lpstr>@Value</vt:lpstr>
      <vt:lpstr>@Scope</vt:lpstr>
      <vt:lpstr>@Scope</vt:lpstr>
      <vt:lpstr>@Scope</vt:lpstr>
      <vt:lpstr>Spring Bean - Eigenschaften</vt:lpstr>
      <vt:lpstr>Bean Life Cycle</vt:lpstr>
      <vt:lpstr>Aware Interfaces</vt:lpstr>
      <vt:lpstr>@PostConstruct &amp; @PreDestroy</vt:lpstr>
      <vt:lpstr>Unittest mit Stateful Beans</vt:lpstr>
      <vt:lpstr>ApplicationRunner &amp; CommandLineRunner</vt:lpstr>
      <vt:lpstr>Aspekt orientierte Programmierung AOP</vt:lpstr>
      <vt:lpstr>Dependencies für AOP</vt:lpstr>
      <vt:lpstr>Grundbegriffe bei AOP</vt:lpstr>
      <vt:lpstr>Spring AOP Proxy</vt:lpstr>
      <vt:lpstr>Joinpoint</vt:lpstr>
      <vt:lpstr>Übersicht</vt:lpstr>
      <vt:lpstr>Advice Typen</vt:lpstr>
      <vt:lpstr>Pointcut Designation Language Pointcut Designators</vt:lpstr>
      <vt:lpstr>args</vt:lpstr>
      <vt:lpstr>Pointcuts verknüpfen</vt:lpstr>
      <vt:lpstr>AspectJ und Spring AOP</vt:lpstr>
      <vt:lpstr>Spring Boot</vt:lpstr>
      <vt:lpstr>@SpringBootApplication</vt:lpstr>
      <vt:lpstr>jar und war</vt:lpstr>
      <vt:lpstr>Erster RestController</vt:lpstr>
      <vt:lpstr>Problembehandlung bei belegten Port</vt:lpstr>
      <vt:lpstr>Spring Stereotypes</vt:lpstr>
      <vt:lpstr>Autorestart bei IntelliJ aktivieren</vt:lpstr>
      <vt:lpstr>JPA Buddy</vt:lpstr>
      <vt:lpstr>h2-Datenbank einrichten</vt:lpstr>
      <vt:lpstr>Einstellungen</vt:lpstr>
      <vt:lpstr>H2-console</vt:lpstr>
      <vt:lpstr>Entität erstellen</vt:lpstr>
      <vt:lpstr>Eigenen Generator erstellen</vt:lpstr>
      <vt:lpstr>@Table &amp; @Column &amp; @Transient</vt:lpstr>
      <vt:lpstr>Repository erstellen</vt:lpstr>
      <vt:lpstr>JpaRepository</vt:lpstr>
      <vt:lpstr>Vererbungshirarchie von JpaRepostory</vt:lpstr>
      <vt:lpstr>Erste Zeilen hinzufügen</vt:lpstr>
      <vt:lpstr>Service Layer hinzufügen</vt:lpstr>
      <vt:lpstr>Übersicht</vt:lpstr>
      <vt:lpstr>@GetMapping</vt:lpstr>
      <vt:lpstr>Post Methode aufrufen</vt:lpstr>
      <vt:lpstr>@GetMapping mit Parameter @Pathvariable</vt:lpstr>
      <vt:lpstr>@GetMapping mit Parameter @RequestParam</vt:lpstr>
      <vt:lpstr>@PostMapping mit Json</vt:lpstr>
      <vt:lpstr> </vt:lpstr>
      <vt:lpstr>Fehler von Hibernate Validation richtig zurückgeben.</vt:lpstr>
      <vt:lpstr>@DeleteMapping</vt:lpstr>
      <vt:lpstr>@PutMapping</vt:lpstr>
      <vt:lpstr>Hibernate Validation</vt:lpstr>
      <vt:lpstr>Neue Queries definieren</vt:lpstr>
      <vt:lpstr>@Query</vt:lpstr>
      <vt:lpstr>Add Logger</vt:lpstr>
      <vt:lpstr>Projekt Lombok</vt:lpstr>
      <vt:lpstr>Projekt Lombok Plugin</vt:lpstr>
      <vt:lpstr>Equals und Hashcode von DTOs</vt:lpstr>
      <vt:lpstr>Lombok in Aktion</vt:lpstr>
      <vt:lpstr>@ResponseStatus</vt:lpstr>
      <vt:lpstr>Exception Handling mit @RestControllerAdvice</vt:lpstr>
      <vt:lpstr>ResponseStatusException</vt:lpstr>
      <vt:lpstr>H2 → MySQL</vt:lpstr>
      <vt:lpstr>MVC</vt:lpstr>
      <vt:lpstr>Spring MVC</vt:lpstr>
      <vt:lpstr>Spring MVC</vt:lpstr>
      <vt:lpstr>Testing</vt:lpstr>
      <vt:lpstr>Mocking in Unittests</vt:lpstr>
      <vt:lpstr>@SpringBootTest</vt:lpstr>
      <vt:lpstr>Testklassen generieren</vt:lpstr>
      <vt:lpstr>Testannotationen</vt:lpstr>
      <vt:lpstr>Service Layer testen</vt:lpstr>
      <vt:lpstr>Übung</vt:lpstr>
      <vt:lpstr>Repository Layer Testen</vt:lpstr>
      <vt:lpstr>Controller testen</vt:lpstr>
      <vt:lpstr>Spring Boot Actuator</vt:lpstr>
      <vt:lpstr>Java Management Extensions (JMX)</vt:lpstr>
      <vt:lpstr>Beispiel</vt:lpstr>
      <vt:lpstr>Konfiguration von jmx</vt:lpstr>
      <vt:lpstr>jconsole</vt:lpstr>
      <vt:lpstr>@Profile</vt:lpstr>
      <vt:lpstr>Einstellungen in Profildatei</vt:lpstr>
      <vt:lpstr>J2EE, JEE, Jakarta EE</vt:lpstr>
      <vt:lpstr>JEE/Jakarta EE - Komponenten</vt:lpstr>
      <vt:lpstr>Spring Komponenten</vt:lpstr>
      <vt:lpstr>Spring JPA</vt:lpstr>
      <vt:lpstr>Pures JDBC</vt:lpstr>
      <vt:lpstr>Wer macht was?</vt:lpstr>
      <vt:lpstr>Neues Projekt erstellen</vt:lpstr>
      <vt:lpstr>Properties für DB</vt:lpstr>
      <vt:lpstr>Eine erste Klasse</vt:lpstr>
      <vt:lpstr>@UniqueConstrians</vt:lpstr>
      <vt:lpstr>Repository für Student</vt:lpstr>
      <vt:lpstr>Daten Speichern</vt:lpstr>
      <vt:lpstr>@Embeddable &amp; @Embedded</vt:lpstr>
      <vt:lpstr>Query erstellen</vt:lpstr>
      <vt:lpstr>JPQL Query</vt:lpstr>
      <vt:lpstr>Native Query &amp; Parameter</vt:lpstr>
      <vt:lpstr>Modifying Query</vt:lpstr>
      <vt:lpstr>Unidirektionale OneToOne Verknüpfung</vt:lpstr>
      <vt:lpstr>Unidirektionale OneToOne Verknüpfung</vt:lpstr>
      <vt:lpstr>CascadeType</vt:lpstr>
      <vt:lpstr>Biderektionale OneToOne</vt:lpstr>
      <vt:lpstr>OneToMany Unidirektional</vt:lpstr>
      <vt:lpstr>ManyToOne</vt:lpstr>
      <vt:lpstr>ManyToOne bidirektional</vt:lpstr>
      <vt:lpstr>Fake Daten erzeugen</vt:lpstr>
      <vt:lpstr>Paging and Sorting</vt:lpstr>
      <vt:lpstr>Query Methode</vt:lpstr>
      <vt:lpstr>ManyToMany</vt:lpstr>
      <vt:lpstr>Transaktionen</vt:lpstr>
      <vt:lpstr>Transaktionen ohne Spring</vt:lpstr>
      <vt:lpstr>Spring Transaktionmanagment</vt:lpstr>
      <vt:lpstr>Propagationtypes</vt:lpstr>
      <vt:lpstr>Entity Lifecyle Model</vt:lpstr>
      <vt:lpstr>EntityManager, Datasource programmatisch erstellen</vt:lpstr>
      <vt:lpstr>Exceptions</vt:lpstr>
      <vt:lpstr>Eigenes DAO erstellen</vt:lpstr>
      <vt:lpstr>schema.sql und data.sql verwenden.</vt:lpstr>
      <vt:lpstr>Tabelle für spezielles Schema</vt:lpstr>
      <vt:lpstr>Kommunikation über Rest</vt:lpstr>
      <vt:lpstr>RMI (Remote Method Invocation)</vt:lpstr>
      <vt:lpstr>RMI Vorgehen</vt:lpstr>
      <vt:lpstr>Definiere das Interface</vt:lpstr>
      <vt:lpstr>Implementiere das Interface auf dem Server</vt:lpstr>
      <vt:lpstr>Implementiere den Server</vt:lpstr>
      <vt:lpstr>Implementiere den Client</vt:lpstr>
      <vt:lpstr>http Remoting</vt:lpstr>
      <vt:lpstr>http Remoting Serverseite</vt:lpstr>
      <vt:lpstr>http Remoting Client</vt:lpstr>
      <vt:lpstr>Threads bei Spring MVC</vt:lpstr>
      <vt:lpstr>Threads in Spring MVC</vt:lpstr>
      <vt:lpstr>Threads in Spring MVC</vt:lpstr>
      <vt:lpstr>Let‘s think reactive!</vt:lpstr>
      <vt:lpstr>Threads in Spring Flux</vt:lpstr>
      <vt:lpstr>Beispiel laden</vt:lpstr>
      <vt:lpstr>Faker einbinden</vt:lpstr>
      <vt:lpstr>Beispiel 1</vt:lpstr>
      <vt:lpstr>Beispiel 2 - Controller + Entity</vt:lpstr>
      <vt:lpstr>Beispiel 2 - Service</vt:lpstr>
      <vt:lpstr>Beispiel 2 - Repository</vt:lpstr>
      <vt:lpstr>Datenbank anlegen und füllen</vt:lpstr>
      <vt:lpstr>Kommunikation mit Kafka</vt:lpstr>
      <vt:lpstr>Properties</vt:lpstr>
      <vt:lpstr>Listener und Producer erstellen</vt:lpstr>
      <vt:lpstr>Was ist Batch Processing?</vt:lpstr>
      <vt:lpstr>Spring Batch</vt:lpstr>
      <vt:lpstr>Features von Spring Batch</vt:lpstr>
      <vt:lpstr>Grundstrukturen</vt:lpstr>
      <vt:lpstr>Konfiguration der h2 Datenbank</vt:lpstr>
      <vt:lpstr>Erstes Beispiel</vt:lpstr>
      <vt:lpstr>JobLauncher einfügen</vt:lpstr>
      <vt:lpstr>Job, JobInstance, JobExecution</vt:lpstr>
      <vt:lpstr>PowerPoint-Präsentation</vt:lpstr>
      <vt:lpstr>Ablauf Jobausführung</vt:lpstr>
      <vt:lpstr>Datenbankbefüllung</vt:lpstr>
      <vt:lpstr>JobRepository</vt:lpstr>
      <vt:lpstr>Status und Exit Code</vt:lpstr>
      <vt:lpstr>SoutStep erstellen</vt:lpstr>
      <vt:lpstr>Job Parameter</vt:lpstr>
      <vt:lpstr>No more JobBuilderFactory</vt:lpstr>
      <vt:lpstr>Steps hintereinander ausführen</vt:lpstr>
      <vt:lpstr>Implizit Flow erzeugen</vt:lpstr>
      <vt:lpstr>Flow</vt:lpstr>
      <vt:lpstr>Abschlusspunkte</vt:lpstr>
      <vt:lpstr>Flow→Step &amp; Step→Flow</vt:lpstr>
      <vt:lpstr>Parallelisierung von Flows</vt:lpstr>
      <vt:lpstr>Parallelisierung von Flows</vt:lpstr>
      <vt:lpstr>Entscheidungen treffen</vt:lpstr>
      <vt:lpstr>Nested Job</vt:lpstr>
      <vt:lpstr>Listeners</vt:lpstr>
      <vt:lpstr>Listener implementieren</vt:lpstr>
      <vt:lpstr>Annotationen verwenden</vt:lpstr>
      <vt:lpstr>PowerPoint-Präsentation</vt:lpstr>
      <vt:lpstr>PowerPoint-Präsentation</vt:lpstr>
      <vt:lpstr>ItemReader, ItemProcessor  und ItemWriter</vt:lpstr>
      <vt:lpstr>Ablauf</vt:lpstr>
      <vt:lpstr>Beispiel für ItemReader</vt:lpstr>
      <vt:lpstr>Reader Writer Processor Example</vt:lpstr>
      <vt:lpstr>ItemStream</vt:lpstr>
      <vt:lpstr>PowerPoint-Präsentation</vt:lpstr>
      <vt:lpstr>Automatisches Jobstarten - @Scheduled</vt:lpstr>
      <vt:lpstr>@Scheduled(cron=…)</vt:lpstr>
      <vt:lpstr>@Scheduled(fixedDelay=…)</vt:lpstr>
      <vt:lpstr>@Scheduled(fixedRate=…)</vt:lpstr>
      <vt:lpstr>CSV lesen</vt:lpstr>
      <vt:lpstr>CSV schreiben</vt:lpstr>
      <vt:lpstr>Mehr Reader, Writer, Processor</vt:lpstr>
      <vt:lpstr>Monitoring</vt:lpstr>
      <vt:lpstr>Repository Reader</vt:lpstr>
      <vt:lpstr>RepositoryWriter</vt:lpstr>
      <vt:lpstr>Items aussortieren mit ItemProcessor</vt:lpstr>
      <vt:lpstr>Validierung Items</vt:lpstr>
      <vt:lpstr>CompositeItemProcessors</vt:lpstr>
      <vt:lpstr>Restartability</vt:lpstr>
      <vt:lpstr>Retry</vt:lpstr>
      <vt:lpstr>Skip</vt:lpstr>
      <vt:lpstr>SkipListener</vt:lpstr>
      <vt:lpstr>Spring Dynamic Modules</vt:lpstr>
      <vt:lpstr>OSGi Layer</vt:lpstr>
      <vt:lpstr>OSGi container</vt:lpstr>
      <vt:lpstr>Spring DM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dc:title>
  <dc:creator>Viktor Reichert</dc:creator>
  <cp:lastModifiedBy>Viktor Reichert</cp:lastModifiedBy>
  <cp:revision>12</cp:revision>
  <dcterms:created xsi:type="dcterms:W3CDTF">2022-12-07T10:35:33Z</dcterms:created>
  <dcterms:modified xsi:type="dcterms:W3CDTF">2023-11-04T07:09:22Z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0x0101004DB0B40708364F49A41B191F69C234D6</vt:lpwstr>
  </property>
</Properties>
</file>